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9" r:id="rId4"/>
    <p:sldId id="274" r:id="rId5"/>
    <p:sldId id="267" r:id="rId6"/>
    <p:sldId id="268" r:id="rId7"/>
    <p:sldId id="271" r:id="rId8"/>
    <p:sldId id="269" r:id="rId9"/>
    <p:sldId id="270" r:id="rId10"/>
    <p:sldId id="275" r:id="rId11"/>
    <p:sldId id="258" r:id="rId12"/>
    <p:sldId id="289" r:id="rId13"/>
    <p:sldId id="273" r:id="rId14"/>
    <p:sldId id="265" r:id="rId15"/>
    <p:sldId id="278" r:id="rId16"/>
    <p:sldId id="279" r:id="rId17"/>
    <p:sldId id="276" r:id="rId18"/>
    <p:sldId id="277" r:id="rId19"/>
    <p:sldId id="280" r:id="rId20"/>
    <p:sldId id="281" r:id="rId21"/>
    <p:sldId id="283" r:id="rId22"/>
    <p:sldId id="285" r:id="rId23"/>
    <p:sldId id="284" r:id="rId24"/>
    <p:sldId id="282" r:id="rId25"/>
    <p:sldId id="286" r:id="rId26"/>
    <p:sldId id="287" r:id="rId27"/>
    <p:sldId id="288" r:id="rId28"/>
    <p:sldId id="26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45" autoAdjust="0"/>
    <p:restoredTop sz="94660"/>
  </p:normalViewPr>
  <p:slideViewPr>
    <p:cSldViewPr>
      <p:cViewPr varScale="1">
        <p:scale>
          <a:sx n="78" d="100"/>
          <a:sy n="78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3F7D4-7A26-4516-B447-A3C3A1E38F30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04B875-2BF4-415F-8EAE-41974242A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6FF18-BFF7-41A6-8FE2-57A5F58716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7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70A811-A754-4293-BC22-2104C88F8CA5}" type="slidenum">
              <a:rPr lang="ru-RU" sz="1200" b="1">
                <a:latin typeface="Garamond" pitchFamily="18" charset="0"/>
                <a:cs typeface="Arial" charset="0"/>
              </a:rPr>
              <a:pPr algn="r"/>
              <a:t>27</a:t>
            </a:fld>
            <a:endParaRPr lang="ru-RU" sz="1200" b="1"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4B875-2BF4-415F-8EAE-41974242A34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FEAA-7199-45A2-936D-3DBA328AB4AD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7C6B-5297-459C-9C5B-C1C503393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B194-1016-4A8C-80B0-5255230F2063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1162-6BBF-4AD1-A8B3-2B8C4B24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4EF8-FFBC-4D15-9E92-AEED40E6513B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AD23-7DD9-4E51-952C-1C78E0399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5993-D96C-4041-BFE5-A2817C87986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A4016E-654D-40BC-B092-0AD38389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C9D8-03AE-4F15-B659-DA1A5975D9E0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DE8B-A584-495B-BA3C-BB35D73ED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5A4D-4100-48D4-A734-C393E0C6D9CF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950CED-86B5-41FE-ACBE-4B5A81C53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3837-D922-4670-9AE5-04DC768428D4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A228-69D0-4A52-9F8C-0D60F3F35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6675-BA78-4D17-B994-1ACB8E07A8A7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03A910-BEC7-4A40-A651-928C9B245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6C48EC-2595-46CD-8C44-AC07CDE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7A2A-C45E-4F55-BFD4-4FCA4A7D0D21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DC0E-6FCD-4728-997B-C73B62974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54AD-68CA-469D-ACB9-60EA9D1C69F7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F95F-5B4C-4311-A763-2F3E005ACE46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6A6E-F61D-4F5B-B458-D612EA7DE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E3A2-4DF8-433F-85B0-A1CB0C6B8A6A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F529-E9FD-4EED-AC01-B471B7766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B147-9520-4371-9D25-AF7DAB38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6D6B-336B-4ED9-BF6E-7C3E5AAF7FCB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4FC-6A1F-4278-8C8E-6E408FA01CC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6594-F622-4282-BCDD-ACAE2ECA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7005-D10C-4003-A411-42802143BB13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C2E7-1F57-4489-A9DA-79750DE37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FFD6-381B-4697-80A2-BE7EC0FA1DA3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182D-B202-4309-84D5-402657755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F817-6B40-4000-B508-CB2267017E63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311-7C30-4D82-A50A-101074ADE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9841-DFFF-4B2A-B0A5-89D2E19E0D21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ACD5-F4F0-48E0-9135-C56E4119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75A3-035C-4642-872D-9D10A76D28A4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ACEF-ADCE-46DA-91E5-1A7E35F54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D942-D743-4023-B38C-5FE76A54477C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0862-8521-4D16-9AD2-46559078B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9B9549-2DAD-4CA3-81EF-AAACA4466BF7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6E5BD-D148-49B2-BAA5-10D266AFF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BA14B77-5BB2-496A-9671-B873A68B7C7C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FAB27-325C-4196-8651-D68B7310D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2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sschool8.narod.ru/Rukopis/07_2b.jpg" TargetMode="External"/><Relationship Id="rId7" Type="http://schemas.openxmlformats.org/officeDocument/2006/relationships/hyperlink" Target="http://orname.ru/wp-content/uploads/2012/08/orname_ru_F0078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rname.ru/wp-content/uploads/2012/07/orname_ru_F0073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008080"/>
                </a:solidFill>
                <a:latin typeface="Comic Sans MS" pitchFamily="66" charset="0"/>
              </a:rPr>
              <a:t>Математическое воплощение красоты</a:t>
            </a:r>
            <a:r>
              <a:rPr lang="ru-RU" sz="5400" b="1" i="1" smtClean="0">
                <a:solidFill>
                  <a:srgbClr val="008080"/>
                </a:solidFill>
                <a:latin typeface="Arial" charset="0"/>
              </a:rPr>
              <a:t>.</a:t>
            </a:r>
          </a:p>
        </p:txBody>
      </p:sp>
      <p:sp>
        <p:nvSpPr>
          <p:cNvPr id="75779" name="Заголовок 1"/>
          <p:cNvSpPr>
            <a:spLocks/>
          </p:cNvSpPr>
          <p:nvPr/>
        </p:nvSpPr>
        <p:spPr bwMode="auto">
          <a:xfrm>
            <a:off x="971550" y="5084763"/>
            <a:ext cx="7772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 dirty="0">
                <a:solidFill>
                  <a:srgbClr val="008080"/>
                </a:solidFill>
              </a:rPr>
              <a:t>Урок математики в 8 классе</a:t>
            </a:r>
            <a:r>
              <a:rPr lang="ru-RU" sz="2800" b="1" i="1" dirty="0" smtClean="0">
                <a:solidFill>
                  <a:srgbClr val="008080"/>
                </a:solidFill>
              </a:rPr>
              <a:t>.</a:t>
            </a:r>
          </a:p>
          <a:p>
            <a:pPr algn="r"/>
            <a:r>
              <a:rPr lang="ru-RU" sz="2800" b="1" i="1" dirty="0" err="1" smtClean="0">
                <a:solidFill>
                  <a:srgbClr val="008080"/>
                </a:solidFill>
              </a:rPr>
              <a:t>Учитель:Орленко</a:t>
            </a:r>
            <a:r>
              <a:rPr lang="ru-RU" sz="2800" b="1" i="1" dirty="0" smtClean="0">
                <a:solidFill>
                  <a:srgbClr val="008080"/>
                </a:solidFill>
              </a:rPr>
              <a:t> В.В.</a:t>
            </a:r>
            <a:endParaRPr lang="ru-RU" sz="2800" b="1" i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Классификация орнамента.</a:t>
            </a:r>
          </a:p>
        </p:txBody>
      </p:sp>
      <p:sp>
        <p:nvSpPr>
          <p:cNvPr id="86018" name="Rectangle 8"/>
          <p:cNvSpPr>
            <a:spLocks noChangeArrowheads="1"/>
          </p:cNvSpPr>
          <p:nvPr/>
        </p:nvSpPr>
        <p:spPr bwMode="auto">
          <a:xfrm>
            <a:off x="684213" y="1690688"/>
            <a:ext cx="760571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959100" algn="l"/>
              </a:tabLst>
            </a:pPr>
            <a:r>
              <a:rPr lang="ru-RU" sz="4800" b="1" i="1">
                <a:solidFill>
                  <a:srgbClr val="006666"/>
                </a:solidFill>
                <a:latin typeface="Comic Sans MS" pitchFamily="66" charset="0"/>
              </a:rPr>
              <a:t>Виды орнамента:</a:t>
            </a:r>
            <a:r>
              <a:rPr lang="ru-RU" sz="4400" b="1" i="1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  <a:tabLst>
                <a:tab pos="2959100" algn="l"/>
              </a:tabLst>
            </a:pPr>
            <a:r>
              <a:rPr lang="ru-RU" sz="4000" b="1" i="1">
                <a:solidFill>
                  <a:srgbClr val="006666"/>
                </a:solidFill>
                <a:latin typeface="Comic Sans MS" pitchFamily="66" charset="0"/>
              </a:rPr>
              <a:t>геометрический,</a:t>
            </a:r>
          </a:p>
          <a:p>
            <a:pPr>
              <a:buFontTx/>
              <a:buChar char="•"/>
              <a:tabLst>
                <a:tab pos="2959100" algn="l"/>
              </a:tabLst>
            </a:pPr>
            <a:r>
              <a:rPr lang="ru-RU" sz="4000" b="1" i="1">
                <a:solidFill>
                  <a:srgbClr val="006666"/>
                </a:solidFill>
                <a:latin typeface="Comic Sans MS" pitchFamily="66" charset="0"/>
              </a:rPr>
              <a:t>меандровый, </a:t>
            </a:r>
          </a:p>
          <a:p>
            <a:pPr>
              <a:buFontTx/>
              <a:buChar char="•"/>
              <a:tabLst>
                <a:tab pos="2959100" algn="l"/>
              </a:tabLst>
            </a:pPr>
            <a:r>
              <a:rPr lang="ru-RU" sz="4000" b="1" i="1">
                <a:solidFill>
                  <a:srgbClr val="006666"/>
                </a:solidFill>
                <a:latin typeface="Comic Sans MS" pitchFamily="66" charset="0"/>
              </a:rPr>
              <a:t>растительный, </a:t>
            </a:r>
          </a:p>
          <a:p>
            <a:pPr>
              <a:buFontTx/>
              <a:buChar char="•"/>
              <a:tabLst>
                <a:tab pos="2959100" algn="l"/>
              </a:tabLst>
            </a:pPr>
            <a:r>
              <a:rPr lang="ru-RU" sz="4000" b="1" i="1">
                <a:solidFill>
                  <a:srgbClr val="006666"/>
                </a:solidFill>
                <a:latin typeface="Comic Sans MS" pitchFamily="66" charset="0"/>
              </a:rPr>
              <a:t>зооморфный, </a:t>
            </a:r>
          </a:p>
          <a:p>
            <a:pPr>
              <a:buFontTx/>
              <a:buChar char="•"/>
              <a:tabLst>
                <a:tab pos="2959100" algn="l"/>
              </a:tabLst>
            </a:pPr>
            <a:r>
              <a:rPr lang="ru-RU" sz="4000" b="1" i="1">
                <a:solidFill>
                  <a:srgbClr val="006666"/>
                </a:solidFill>
                <a:latin typeface="Comic Sans MS" pitchFamily="66" charset="0"/>
              </a:rPr>
              <a:t>антропоморфный,</a:t>
            </a:r>
          </a:p>
          <a:p>
            <a:pPr>
              <a:buFontTx/>
              <a:buChar char="•"/>
              <a:tabLst>
                <a:tab pos="2959100" algn="l"/>
              </a:tabLst>
            </a:pPr>
            <a:r>
              <a:rPr lang="ru-RU" sz="4000" b="1" i="1">
                <a:solidFill>
                  <a:srgbClr val="006666"/>
                </a:solidFill>
                <a:latin typeface="Comic Sans MS" pitchFamily="66" charset="0"/>
              </a:rPr>
              <a:t>астральный.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7" descr="A1136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868863"/>
            <a:ext cx="52562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9" descr="geometric-pattern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2760663"/>
            <a:ext cx="2760663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13" descr="447567922528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781300"/>
            <a:ext cx="52578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15" descr="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88913"/>
            <a:ext cx="38163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21" descr="or19-f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188913"/>
            <a:ext cx="39592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Как получен орнамент?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468312" cy="5040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</a:t>
            </a:r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2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3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268413"/>
            <a:ext cx="835183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3068638"/>
            <a:ext cx="84963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4797425"/>
            <a:ext cx="84248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713788" cy="4525962"/>
          </a:xfrm>
        </p:spPr>
        <p:txBody>
          <a:bodyPr/>
          <a:lstStyle/>
          <a:p>
            <a:pPr indent="17463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</a:t>
            </a:r>
            <a:r>
              <a:rPr lang="ru-RU" b="1" i="1" smtClean="0">
                <a:solidFill>
                  <a:srgbClr val="008080"/>
                </a:solidFill>
              </a:rPr>
              <a:t>«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Орнамент тем и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хорош, что сохраняет следы своего происхождения, как разыгранный кусок природы, животный, растительный, степной, скифский, египетский</a:t>
            </a:r>
            <a:r>
              <a:rPr lang="ru-RU" b="1" i="1" smtClean="0">
                <a:solidFill>
                  <a:srgbClr val="008080"/>
                </a:solidFill>
              </a:rPr>
              <a:t> —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какой угодно, национальный или варварский,</a:t>
            </a:r>
            <a:r>
              <a:rPr lang="ru-RU" b="1" i="1" smtClean="0">
                <a:solidFill>
                  <a:srgbClr val="008080"/>
                </a:solidFill>
              </a:rPr>
              <a:t> —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он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всегда говорящ, видящ, деятелен</a:t>
            </a:r>
            <a:r>
              <a:rPr lang="ru-RU" b="1" i="1" smtClean="0">
                <a:solidFill>
                  <a:srgbClr val="008080"/>
                </a:solidFill>
              </a:rPr>
              <a:t>»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</a:p>
          <a:p>
            <a:pPr indent="17463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rgbClr val="008080"/>
                </a:solidFill>
              </a:rPr>
              <a:t> </a:t>
            </a:r>
            <a:r>
              <a:rPr lang="ru-RU" b="1" i="1" smtClean="0">
                <a:solidFill>
                  <a:srgbClr val="008080"/>
                </a:solidFill>
                <a:latin typeface="Comic Sans MS" pitchFamily="66" charset="0"/>
              </a:rPr>
              <a:t> О. Мандельштам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8080"/>
                </a:solidFill>
                <a:latin typeface="Comic Sans MS" pitchFamily="66" charset="0"/>
              </a:rPr>
              <a:t>Каллиграфический орнамент.</a:t>
            </a:r>
          </a:p>
        </p:txBody>
      </p:sp>
      <p:pic>
        <p:nvPicPr>
          <p:cNvPr id="133122" name="Picture 6" descr="http://chernavabibl.ucoz.ru/otkuda/rukopisnaja_kn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84313"/>
            <a:ext cx="7129462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5" descr="http://www.bibliotekar.ru/rusVyg/5.files/image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98600"/>
            <a:ext cx="91440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b="1" i="1" smtClean="0">
                <a:solidFill>
                  <a:srgbClr val="008080"/>
                </a:solidFill>
                <a:latin typeface="Comic Sans MS" pitchFamily="66" charset="0"/>
              </a:rPr>
              <a:t>Орнаментальные украшения книг:</a:t>
            </a:r>
          </a:p>
        </p:txBody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r>
              <a:rPr lang="ru-RU" sz="4000" b="1" i="1" smtClean="0">
                <a:solidFill>
                  <a:srgbClr val="008080"/>
                </a:solidFill>
                <a:latin typeface="Comic Sans MS" pitchFamily="66" charset="0"/>
              </a:rPr>
              <a:t>инициалы; </a:t>
            </a:r>
          </a:p>
          <a:p>
            <a:r>
              <a:rPr lang="ru-RU" sz="4000" b="1" i="1" smtClean="0">
                <a:solidFill>
                  <a:srgbClr val="008080"/>
                </a:solidFill>
                <a:latin typeface="Comic Sans MS" pitchFamily="66" charset="0"/>
              </a:rPr>
              <a:t>заставки; </a:t>
            </a:r>
          </a:p>
          <a:p>
            <a:r>
              <a:rPr lang="ru-RU" sz="4000" b="1" i="1" smtClean="0">
                <a:solidFill>
                  <a:srgbClr val="008080"/>
                </a:solidFill>
                <a:latin typeface="Comic Sans MS" pitchFamily="66" charset="0"/>
              </a:rPr>
              <a:t>концовки; </a:t>
            </a:r>
          </a:p>
          <a:p>
            <a:r>
              <a:rPr lang="ru-RU" sz="4000" b="1" i="1" smtClean="0">
                <a:solidFill>
                  <a:srgbClr val="008080"/>
                </a:solidFill>
                <a:latin typeface="Comic Sans MS" pitchFamily="66" charset="0"/>
              </a:rPr>
              <a:t>прочие </a:t>
            </a:r>
            <a:r>
              <a:rPr lang="ru-RU" sz="2400" b="1" i="1" smtClean="0">
                <a:solidFill>
                  <a:srgbClr val="008080"/>
                </a:solidFill>
                <a:latin typeface="Comic Sans MS" pitchFamily="66" charset="0"/>
              </a:rPr>
              <a:t>(орнаментальные рамки, украшения на полях, вязь).</a:t>
            </a:r>
            <a:r>
              <a:rPr lang="ru-RU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/>
          </p:cNvSpPr>
          <p:nvPr>
            <p:ph type="body" idx="1"/>
          </p:nvPr>
        </p:nvSpPr>
        <p:spPr>
          <a:xfrm>
            <a:off x="250825" y="260350"/>
            <a:ext cx="8642350" cy="1873250"/>
          </a:xfrm>
        </p:spPr>
        <p:txBody>
          <a:bodyPr/>
          <a:lstStyle/>
          <a:p>
            <a:pPr indent="17463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8080"/>
                </a:solidFill>
                <a:latin typeface="Comic Sans MS" pitchFamily="66" charset="0"/>
              </a:rPr>
              <a:t>Инициал (буквица) </a:t>
            </a:r>
            <a:r>
              <a:rPr lang="ru-RU" sz="2800" b="1" i="1" smtClean="0">
                <a:latin typeface="Comic Sans MS" pitchFamily="66" charset="0"/>
              </a:rPr>
              <a:t>— заглавная буква в начале текста книги, главы.</a:t>
            </a:r>
            <a:endParaRPr lang="en-US" sz="2800" b="1" i="1" smtClean="0">
              <a:latin typeface="Comic Sans MS" pitchFamily="66" charset="0"/>
            </a:endParaRPr>
          </a:p>
          <a:p>
            <a:pPr indent="17463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ru-RU" sz="2800" b="1" i="1" smtClean="0">
                <a:latin typeface="Comic Sans MS" pitchFamily="66" charset="0"/>
              </a:rPr>
              <a:t>Слово </a:t>
            </a:r>
            <a:r>
              <a:rPr lang="ru-RU" sz="2800" b="1" i="1" smtClean="0">
                <a:solidFill>
                  <a:srgbClr val="008080"/>
                </a:solidFill>
                <a:latin typeface="Comic Sans MS" pitchFamily="66" charset="0"/>
              </a:rPr>
              <a:t>«инициал» </a:t>
            </a:r>
            <a:r>
              <a:rPr lang="ru-RU" sz="2800" b="1" i="1" smtClean="0">
                <a:latin typeface="Comic Sans MS" pitchFamily="66" charset="0"/>
              </a:rPr>
              <a:t>происходит от латинского</a:t>
            </a:r>
            <a:r>
              <a:rPr lang="ru-RU" sz="2800" b="1" i="1" smtClean="0">
                <a:solidFill>
                  <a:srgbClr val="008080"/>
                </a:solidFill>
                <a:latin typeface="Comic Sans MS" pitchFamily="66" charset="0"/>
              </a:rPr>
              <a:t> «initialis» — «начальный».</a:t>
            </a:r>
            <a:r>
              <a:rPr lang="ru-RU" smtClean="0"/>
              <a:t> </a:t>
            </a:r>
          </a:p>
        </p:txBody>
      </p:sp>
      <p:pic>
        <p:nvPicPr>
          <p:cNvPr id="31749" name="Picture 5" descr="http://sschool8.narod.ru/Rukopis/08_1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205038"/>
            <a:ext cx="230663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://sschool8.narod.ru/Rukopis/08_1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2205038"/>
            <a:ext cx="230505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2843213" y="2205038"/>
            <a:ext cx="3600450" cy="4265612"/>
            <a:chOff x="1791" y="1389"/>
            <a:chExt cx="2268" cy="2687"/>
          </a:xfrm>
        </p:grpSpPr>
        <p:pic>
          <p:nvPicPr>
            <p:cNvPr id="136197" name="Picture 15" descr="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8" y="2432"/>
              <a:ext cx="1814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198" name="Picture 17" descr="0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91" y="1389"/>
              <a:ext cx="2268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7" descr="03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3"/>
          <p:cNvSpPr>
            <a:spLocks noGrp="1"/>
          </p:cNvSpPr>
          <p:nvPr>
            <p:ph type="body" idx="1"/>
          </p:nvPr>
        </p:nvSpPr>
        <p:spPr>
          <a:xfrm>
            <a:off x="179388" y="188913"/>
            <a:ext cx="8713787" cy="2376487"/>
          </a:xfrm>
        </p:spPr>
        <p:txBody>
          <a:bodyPr/>
          <a:lstStyle/>
          <a:p>
            <a:pPr marL="84138" indent="0">
              <a:buFont typeface="Arial" charset="0"/>
              <a:buNone/>
            </a:pPr>
            <a:r>
              <a:rPr lang="ru-RU" sz="2800" b="1" i="1" smtClean="0">
                <a:solidFill>
                  <a:srgbClr val="008080"/>
                </a:solidFill>
                <a:latin typeface="Comic Sans MS" pitchFamily="66" charset="0"/>
              </a:rPr>
              <a:t>Заставки</a:t>
            </a:r>
            <a:r>
              <a:rPr lang="ru-RU" smtClean="0"/>
              <a:t> </a:t>
            </a:r>
            <a:r>
              <a:rPr lang="ru-RU" sz="2800" b="1" i="1" smtClean="0">
                <a:latin typeface="Comic Sans MS" pitchFamily="66" charset="0"/>
              </a:rPr>
              <a:t>— небольшие орнаментальные или сюжетные изображения, как правило, размером в ширину текста на странице, помещаемые в начале книги или крупного раздела текста.</a:t>
            </a:r>
            <a:r>
              <a:rPr lang="ru-RU" smtClean="0"/>
              <a:t> </a:t>
            </a:r>
          </a:p>
        </p:txBody>
      </p:sp>
      <p:pic>
        <p:nvPicPr>
          <p:cNvPr id="36868" name="Picture 4" descr="«Изборник Святослава», 1073 год, &#10;старовизантийский стиль, &#10;заст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2420938"/>
            <a:ext cx="4537075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«Остромирово &#10;Евангелие», &#10;за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1300"/>
            <a:ext cx="48371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«Слово святого Григория &#10;Назианзина», X век, &#10;геоиетрический стиль, &#10;заста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54638"/>
            <a:ext cx="489585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2875" y="714375"/>
            <a:ext cx="8715375" cy="20970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i="1" dirty="0" smtClean="0">
                <a:latin typeface="Comic Sans MS" pitchFamily="66" charset="0"/>
              </a:rPr>
              <a:t>Цель урока: расширение представлений о понятии «Симметрия» и формирование  умения выявлять принцип симметрии, различные ее виды в явлениях окружающей действительности, в частности, в орнаментах; воспитание чувства патриотизма и бережного отношения к книгам как к наследию прошлого.</a:t>
            </a: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13075"/>
            <a:ext cx="9144000" cy="384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400" b="1" i="1" dirty="0" smtClean="0">
                <a:latin typeface="Comic Sans MS" pitchFamily="66" charset="0"/>
              </a:rPr>
              <a:t>Задачи:</a:t>
            </a:r>
            <a:br>
              <a:rPr lang="ru-RU" sz="2400" b="1" i="1" dirty="0" smtClean="0">
                <a:latin typeface="Comic Sans MS" pitchFamily="66" charset="0"/>
              </a:rPr>
            </a:br>
            <a:r>
              <a:rPr lang="ru-RU" sz="2400" b="1" i="1" dirty="0" smtClean="0">
                <a:latin typeface="Comic Sans MS" pitchFamily="66" charset="0"/>
              </a:rPr>
              <a:t>- расширить представления о сферах применения математики (на примерах проникновения симметрии в искусство);</a:t>
            </a:r>
            <a:br>
              <a:rPr lang="ru-RU" sz="2400" b="1" i="1" dirty="0" smtClean="0">
                <a:latin typeface="Comic Sans MS" pitchFamily="66" charset="0"/>
              </a:rPr>
            </a:br>
            <a:r>
              <a:rPr lang="ru-RU" sz="2400" b="1" i="1" dirty="0" smtClean="0">
                <a:latin typeface="Comic Sans MS" pitchFamily="66" charset="0"/>
              </a:rPr>
              <a:t>- научить видеть различные проявления симметрии в искусстве;</a:t>
            </a:r>
            <a:br>
              <a:rPr lang="ru-RU" sz="2400" b="1" i="1" dirty="0" smtClean="0">
                <a:latin typeface="Comic Sans MS" pitchFamily="66" charset="0"/>
              </a:rPr>
            </a:br>
            <a:r>
              <a:rPr lang="ru-RU" sz="2400" b="1" i="1" dirty="0" smtClean="0">
                <a:latin typeface="Comic Sans MS" pitchFamily="66" charset="0"/>
              </a:rPr>
              <a:t>- познакомить учащихся с образцами каллиграфического орнамента;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dirty="0" smtClean="0">
                <a:latin typeface="Comic Sans MS" pitchFamily="66" charset="0"/>
              </a:rPr>
              <a:t>  - расширить общекультурный кругозор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713787" cy="1223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006666"/>
                </a:solidFill>
                <a:latin typeface="Comic Sans MS" pitchFamily="66" charset="0"/>
              </a:rPr>
              <a:t>Концовки </a:t>
            </a:r>
            <a:r>
              <a:rPr lang="ru-RU" sz="2800" b="1" i="1" smtClean="0">
                <a:latin typeface="Comic Sans MS" pitchFamily="66" charset="0"/>
              </a:rPr>
              <a:t>— различные изображения, помещаемые в конце книги или ее разделов. </a:t>
            </a:r>
            <a:endParaRPr lang="ru-RU" sz="1800" smtClean="0"/>
          </a:p>
        </p:txBody>
      </p:sp>
      <p:pic>
        <p:nvPicPr>
          <p:cNvPr id="38916" name="Picture 4" descr="приблизить, &#10;«Житие Сергия &#10;Радонежскаго», &#10;концовка в виде воронк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196975"/>
            <a:ext cx="26082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7527e74506168775b2ce8481def7dd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557338"/>
            <a:ext cx="279082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4c31d54c9fef9ebb2bb20b26e6e87cb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2997200"/>
            <a:ext cx="26273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скачать бесплатно три каллиграфических орнамента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1125538"/>
            <a:ext cx="29527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3"/>
          <p:cNvSpPr>
            <a:spLocks noGrp="1"/>
          </p:cNvSpPr>
          <p:nvPr>
            <p:ph type="body" idx="1"/>
          </p:nvPr>
        </p:nvSpPr>
        <p:spPr>
          <a:xfrm>
            <a:off x="179388" y="260350"/>
            <a:ext cx="8713787" cy="1108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i="1" smtClean="0">
                <a:solidFill>
                  <a:srgbClr val="008080"/>
                </a:solidFill>
                <a:latin typeface="Comic Sans MS" pitchFamily="66" charset="0"/>
              </a:rPr>
              <a:t>Вязь </a:t>
            </a:r>
            <a:r>
              <a:rPr lang="ru-RU" sz="2800" b="1" i="1" smtClean="0">
                <a:latin typeface="Comic Sans MS" pitchFamily="66" charset="0"/>
              </a:rPr>
              <a:t>— декоративное письмо, связывающее буквы в непрерывный орнамент.</a:t>
            </a:r>
            <a:r>
              <a:rPr lang="ru-RU" smtClean="0"/>
              <a:t> </a:t>
            </a:r>
          </a:p>
        </p:txBody>
      </p:sp>
      <p:pic>
        <p:nvPicPr>
          <p:cNvPr id="43013" name="Picture 5" descr="tmp1E6C-1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716338"/>
            <a:ext cx="52578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0005ad6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549400"/>
            <a:ext cx="460851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viaz-uk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412875"/>
            <a:ext cx="38528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9"/>
          <p:cNvSpPr>
            <a:spLocks noGrp="1"/>
          </p:cNvSpPr>
          <p:nvPr>
            <p:ph type="body" sz="half" idx="1"/>
          </p:nvPr>
        </p:nvSpPr>
        <p:spPr>
          <a:xfrm>
            <a:off x="179388" y="188913"/>
            <a:ext cx="8964612" cy="1152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i="1" smtClean="0">
                <a:latin typeface="Comic Sans MS" pitchFamily="66" charset="0"/>
              </a:rPr>
              <a:t>Иллюстрированный манускрипт 18 века "Песнопения Иоанна Дамаскина". Уникальное произведение каллиграфии и орнаментального искусства</a:t>
            </a:r>
            <a:r>
              <a:rPr lang="ru-RU" b="1" i="1" smtClean="0">
                <a:latin typeface="Comic Sans MS" pitchFamily="66" charset="0"/>
              </a:rPr>
              <a:t>.</a:t>
            </a:r>
          </a:p>
        </p:txBody>
      </p:sp>
      <p:pic>
        <p:nvPicPr>
          <p:cNvPr id="141314" name="Picture 7" descr="http://www.gelos.ru/month/nov2012book/bigimages/nb7510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487488"/>
            <a:ext cx="7705725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5" descr="«Евангелие», XVI век, &#10;балканский стиль, &#10;заст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56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7" descr="«Псалтирь», XIII-XIV века, &#10;тератологический стиль, &#10;застав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97200"/>
            <a:ext cx="50419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10" descr="small_T-VINCENT-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33375"/>
            <a:ext cx="1741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12" descr="f_4c97430e43b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0638" y="2276475"/>
            <a:ext cx="40433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13" descr="&amp;pcy;&amp;ocy;&amp;lcy;&amp;icy;&amp;gcy;&amp;rcy;&amp;acy;&amp;fcy;&amp;icy;&amp;chcy;&amp;iecy;&amp;scy;&amp;kcy;&amp;icy;&amp;jcy; &amp;ocy;&amp;rcy;&amp;ncy;&amp;acy;&amp;mcy;&amp;iecy;&amp;ncy;&amp;tcy; &amp;vcy;&amp;iecy;&amp;kcy;&amp;tcy;&amp;ocy;&amp;r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4437063"/>
            <a:ext cx="3816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  <a:r>
              <a:rPr lang="ru-RU" sz="2800" b="1" i="1" smtClean="0">
                <a:latin typeface="Comic Sans MS" pitchFamily="66" charset="0"/>
              </a:rPr>
              <a:t>«Письмо – это божественная геометрия, выводимая земным орудием». </a:t>
            </a:r>
          </a:p>
          <a:p>
            <a:pPr>
              <a:buFont typeface="Arial" charset="0"/>
              <a:buNone/>
            </a:pPr>
            <a:r>
              <a:rPr lang="ru-RU" sz="2800" b="1" i="1" smtClean="0">
                <a:latin typeface="Comic Sans MS" pitchFamily="66" charset="0"/>
              </a:rPr>
              <a:t>                                      Ал-Амули </a:t>
            </a:r>
          </a:p>
          <a:p>
            <a:pPr>
              <a:buFont typeface="Arial" charset="0"/>
              <a:buNone/>
            </a:pPr>
            <a:r>
              <a:rPr lang="ru-RU" sz="2800" b="1" i="1" smtClean="0">
                <a:latin typeface="Comic Sans MS" pitchFamily="66" charset="0"/>
              </a:rPr>
              <a:t>  «Почерк – это драгоценное ювелирное изделие, изготовляемое с помощью рук из чистого золота разума».</a:t>
            </a:r>
          </a:p>
          <a:p>
            <a:pPr>
              <a:buFont typeface="Arial" charset="0"/>
              <a:buNone/>
            </a:pPr>
            <a:r>
              <a:rPr lang="ru-RU" sz="2800" b="1" i="1" smtClean="0">
                <a:latin typeface="Comic Sans MS" pitchFamily="66" charset="0"/>
              </a:rPr>
              <a:t>                       Абу Хаййан ат-Таухиди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1" descr="star-05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57188"/>
            <a:ext cx="457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Прямоугольник 5"/>
          <p:cNvSpPr>
            <a:spLocks noChangeArrowheads="1"/>
          </p:cNvSpPr>
          <p:nvPr/>
        </p:nvSpPr>
        <p:spPr bwMode="auto">
          <a:xfrm>
            <a:off x="4786313" y="1571625"/>
            <a:ext cx="4159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omic Sans MS" pitchFamily="66" charset="0"/>
              </a:rPr>
              <a:t>А.А.Башмачкин.</a:t>
            </a:r>
          </a:p>
          <a:p>
            <a:r>
              <a:rPr lang="ru-RU" sz="2800" b="1" i="1">
                <a:latin typeface="Comic Sans MS" pitchFamily="66" charset="0"/>
              </a:rPr>
              <a:t>(Повесть Н.В.Гоголя «Шинель»).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/>
          </p:cNvSpPr>
          <p:nvPr>
            <p:ph type="body" idx="1"/>
          </p:nvPr>
        </p:nvSpPr>
        <p:spPr>
          <a:xfrm>
            <a:off x="250825" y="620713"/>
            <a:ext cx="8713788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</a:t>
            </a:r>
            <a:r>
              <a:rPr lang="ru-RU" sz="2800" b="1" i="1" smtClean="0">
                <a:latin typeface="Comic Sans MS" pitchFamily="66" charset="0"/>
              </a:rPr>
              <a:t> «Математика  выявляет порядок, симметрию, и определенность, а это –  важнейшие виды прекрасного».     Аристотель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Comic Sans MS" pitchFamily="66" charset="0"/>
              </a:rPr>
              <a:t>     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Comic Sans MS" pitchFamily="66" charset="0"/>
              </a:rPr>
              <a:t>  «Математик так же, как художник или поэт, создает узоры. И если его узоры более устойчивы, то лишь потому, что они составлены из идей …».               Г.Х.Харди</a:t>
            </a:r>
          </a:p>
          <a:p>
            <a:pPr marL="0" indent="0">
              <a:buFont typeface="Arial" charset="0"/>
              <a:buNone/>
            </a:pPr>
            <a:endParaRPr lang="ru-RU" sz="2800" b="1" i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5" descr="Книжный орнамент вектор скачать углы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188" y="0"/>
            <a:ext cx="10001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25" y="785813"/>
            <a:ext cx="5929313" cy="3857625"/>
          </a:xfrm>
        </p:spPr>
        <p:txBody>
          <a:bodyPr/>
          <a:lstStyle/>
          <a:p>
            <a:r>
              <a:rPr lang="ru-RU" sz="2000" b="1" i="1" smtClean="0">
                <a:latin typeface="Comic Sans MS" pitchFamily="66" charset="0"/>
              </a:rPr>
              <a:t>Домашнее задание: </a:t>
            </a:r>
          </a:p>
          <a:p>
            <a:r>
              <a:rPr lang="ru-RU" sz="2000" b="1" i="1" smtClean="0">
                <a:latin typeface="Comic Sans MS" pitchFamily="66" charset="0"/>
              </a:rPr>
              <a:t>Геометрия. 1. Охарактеризовать предложенный вам орнамент: перечислить вид орнамента, тип и виды симметрии.</a:t>
            </a:r>
          </a:p>
          <a:p>
            <a:r>
              <a:rPr lang="ru-RU" sz="2000" b="1" i="1" smtClean="0">
                <a:latin typeface="Comic Sans MS" pitchFamily="66" charset="0"/>
              </a:rPr>
              <a:t>2*. Составить  ленточный орнамент, у которого фундаментальная область обладает центром симметрии.</a:t>
            </a:r>
          </a:p>
          <a:p>
            <a:r>
              <a:rPr lang="ru-RU" sz="2000" b="1" i="1" smtClean="0">
                <a:latin typeface="Comic Sans MS" pitchFamily="66" charset="0"/>
              </a:rPr>
              <a:t>Литература. В словаре В.И.Даля найти 5 пословиц о книгах и оформить их, используя каллиграфический орнамент.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b="1" i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900113" y="1022350"/>
            <a:ext cx="7605712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 i="1">
                <a:solidFill>
                  <a:srgbClr val="008080"/>
                </a:solidFill>
                <a:latin typeface="Comic Sans MS" pitchFamily="66" charset="0"/>
              </a:rPr>
              <a:t>Виды симметрии:</a:t>
            </a:r>
            <a:r>
              <a:rPr lang="ru-RU" sz="4400" b="1" i="1">
                <a:solidFill>
                  <a:srgbClr val="008080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4400" b="1" i="1">
                <a:latin typeface="Comic Sans MS" pitchFamily="66" charset="0"/>
              </a:rPr>
              <a:t>зеркальная, </a:t>
            </a:r>
          </a:p>
          <a:p>
            <a:pPr>
              <a:buFontTx/>
              <a:buChar char="•"/>
            </a:pPr>
            <a:r>
              <a:rPr lang="ru-RU" sz="4400" b="1" i="1">
                <a:latin typeface="Comic Sans MS" pitchFamily="66" charset="0"/>
              </a:rPr>
              <a:t>переносная, </a:t>
            </a:r>
          </a:p>
          <a:p>
            <a:pPr>
              <a:buFontTx/>
              <a:buChar char="•"/>
            </a:pPr>
            <a:r>
              <a:rPr lang="ru-RU" sz="4400" b="1" i="1">
                <a:latin typeface="Comic Sans MS" pitchFamily="66" charset="0"/>
              </a:rPr>
              <a:t>осевая, </a:t>
            </a:r>
          </a:p>
          <a:p>
            <a:pPr>
              <a:buFontTx/>
              <a:buChar char="•"/>
            </a:pPr>
            <a:r>
              <a:rPr lang="ru-RU" sz="4400" b="1" i="1">
                <a:latin typeface="Comic Sans MS" pitchFamily="66" charset="0"/>
              </a:rPr>
              <a:t>центральная,</a:t>
            </a:r>
          </a:p>
          <a:p>
            <a:pPr>
              <a:buFontTx/>
              <a:buChar char="•"/>
            </a:pPr>
            <a:r>
              <a:rPr lang="ru-RU" sz="4400" b="1" i="1">
                <a:latin typeface="Comic Sans MS" pitchFamily="66" charset="0"/>
              </a:rPr>
              <a:t>скользящая.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581525"/>
            <a:ext cx="56880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9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8080"/>
                </a:solidFill>
                <a:latin typeface="Comic Sans MS" pitchFamily="66" charset="0"/>
              </a:rPr>
              <a:t>Зеркальная симметрия.</a:t>
            </a:r>
            <a:r>
              <a:rPr lang="ru-RU" sz="4400">
                <a:latin typeface="Calibri" pitchFamily="34" charset="0"/>
              </a:rPr>
              <a:t> </a:t>
            </a:r>
          </a:p>
        </p:txBody>
      </p:sp>
      <p:grpSp>
        <p:nvGrpSpPr>
          <p:cNvPr id="79875" name="Group 8"/>
          <p:cNvGrpSpPr>
            <a:grpSpLocks/>
          </p:cNvGrpSpPr>
          <p:nvPr/>
        </p:nvGrpSpPr>
        <p:grpSpPr bwMode="auto">
          <a:xfrm>
            <a:off x="2051050" y="1700213"/>
            <a:ext cx="5327650" cy="4319587"/>
            <a:chOff x="1292" y="1389"/>
            <a:chExt cx="3356" cy="2721"/>
          </a:xfrm>
        </p:grpSpPr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92" y="1616"/>
              <a:ext cx="1136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7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0" y="1616"/>
              <a:ext cx="1088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78" name="Picture 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16" y="1389"/>
              <a:ext cx="2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9" name="Line 6"/>
            <p:cNvSpPr>
              <a:spLocks noChangeShapeType="1"/>
            </p:cNvSpPr>
            <p:nvPr/>
          </p:nvSpPr>
          <p:spPr bwMode="auto">
            <a:xfrm flipV="1">
              <a:off x="2971" y="1570"/>
              <a:ext cx="0" cy="2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628775"/>
            <a:ext cx="40052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628775"/>
            <a:ext cx="40052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652963"/>
            <a:ext cx="80978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6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008080"/>
                </a:solidFill>
                <a:latin typeface="Comic Sans MS" pitchFamily="66" charset="0"/>
              </a:rPr>
              <a:t>Переносная (трансляционная) симметрия.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-2.22222E-6 L 0.456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9"/>
          <p:cNvSpPr>
            <a:spLocks/>
          </p:cNvSpPr>
          <p:nvPr/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8080"/>
                </a:solidFill>
                <a:latin typeface="Comic Sans MS" pitchFamily="66" charset="0"/>
              </a:rPr>
              <a:t>Осевая (поворотная) симметрия.</a:t>
            </a:r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2700338" y="1989138"/>
            <a:ext cx="4032250" cy="3887787"/>
            <a:chOff x="1701" y="1253"/>
            <a:chExt cx="2540" cy="2449"/>
          </a:xfrm>
        </p:grpSpPr>
        <p:pic>
          <p:nvPicPr>
            <p:cNvPr id="81923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478"/>
              <a:ext cx="10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924" name="Group 10"/>
            <p:cNvGrpSpPr>
              <a:grpSpLocks/>
            </p:cNvGrpSpPr>
            <p:nvPr/>
          </p:nvGrpSpPr>
          <p:grpSpPr bwMode="auto">
            <a:xfrm>
              <a:off x="1701" y="1253"/>
              <a:ext cx="2540" cy="2449"/>
              <a:chOff x="1701" y="1253"/>
              <a:chExt cx="2540" cy="2449"/>
            </a:xfrm>
          </p:grpSpPr>
          <p:pic>
            <p:nvPicPr>
              <p:cNvPr id="8192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16" y="1253"/>
                <a:ext cx="1012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92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73" y="2453"/>
                <a:ext cx="1168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92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09" y="2652"/>
                <a:ext cx="883" cy="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929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01" y="1753"/>
                <a:ext cx="1119" cy="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925" name="Rectangle 11"/>
            <p:cNvSpPr>
              <a:spLocks noChangeArrowheads="1"/>
            </p:cNvSpPr>
            <p:nvPr/>
          </p:nvSpPr>
          <p:spPr bwMode="auto">
            <a:xfrm>
              <a:off x="2971" y="2316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/>
                <a:t>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2133600"/>
            <a:ext cx="1676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3284538"/>
            <a:ext cx="7207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2565400"/>
            <a:ext cx="171926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652963"/>
            <a:ext cx="42481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8"/>
          <p:cNvSpPr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8080"/>
                </a:solidFill>
                <a:latin typeface="Comic Sans MS" pitchFamily="66" charset="0"/>
              </a:rPr>
              <a:t>Центральная симметрия.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21163"/>
            <a:ext cx="78486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18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28775"/>
            <a:ext cx="3689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3689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7"/>
          <p:cNvSpPr>
            <a:spLocks/>
          </p:cNvSpPr>
          <p:nvPr/>
        </p:nvSpPr>
        <p:spPr bwMode="auto">
          <a:xfrm>
            <a:off x="6111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8080"/>
                </a:solidFill>
                <a:latin typeface="Comic Sans MS" pitchFamily="66" charset="0"/>
              </a:rPr>
              <a:t>Скользящая симметрия.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44393 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ChangeArrowheads="1"/>
          </p:cNvSpPr>
          <p:nvPr/>
        </p:nvSpPr>
        <p:spPr bwMode="auto">
          <a:xfrm>
            <a:off x="539750" y="1484313"/>
            <a:ext cx="76057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008080"/>
                </a:solidFill>
                <a:latin typeface="Comic Sans MS" pitchFamily="66" charset="0"/>
              </a:rPr>
              <a:t>Типы орнамента:</a:t>
            </a:r>
            <a:r>
              <a:rPr lang="ru-RU" sz="2800" b="1" i="1">
                <a:solidFill>
                  <a:srgbClr val="008080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4000" b="1" i="1">
                <a:solidFill>
                  <a:srgbClr val="008080"/>
                </a:solidFill>
                <a:latin typeface="Comic Sans MS" pitchFamily="66" charset="0"/>
              </a:rPr>
              <a:t>ленточный,</a:t>
            </a:r>
          </a:p>
          <a:p>
            <a:pPr>
              <a:buFontTx/>
              <a:buChar char="•"/>
            </a:pPr>
            <a:r>
              <a:rPr lang="ru-RU" sz="4000" b="1" i="1">
                <a:solidFill>
                  <a:srgbClr val="008080"/>
                </a:solidFill>
                <a:latin typeface="Comic Sans MS" pitchFamily="66" charset="0"/>
              </a:rPr>
              <a:t>розетта,</a:t>
            </a:r>
          </a:p>
          <a:p>
            <a:pPr>
              <a:buFontTx/>
              <a:buChar char="•"/>
            </a:pPr>
            <a:r>
              <a:rPr lang="ru-RU" sz="4000" b="1" i="1">
                <a:solidFill>
                  <a:srgbClr val="008080"/>
                </a:solidFill>
                <a:latin typeface="Comic Sans MS" pitchFamily="66" charset="0"/>
              </a:rPr>
              <a:t>сетчатый.</a:t>
            </a:r>
            <a:r>
              <a:rPr lang="ru-RU" sz="2400"/>
              <a:t> </a:t>
            </a:r>
          </a:p>
        </p:txBody>
      </p:sp>
      <p:sp>
        <p:nvSpPr>
          <p:cNvPr id="84994" name="Rectangle 5"/>
          <p:cNvSpPr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008080"/>
                </a:solidFill>
                <a:latin typeface="Comic Sans MS" pitchFamily="66" charset="0"/>
              </a:rPr>
              <a:t>Классификация орнамента.</a:t>
            </a:r>
          </a:p>
        </p:txBody>
      </p:sp>
      <p:pic>
        <p:nvPicPr>
          <p:cNvPr id="39967" name="Picture 31" descr="ANd9GcTTgwRVXKGKfbuWZExoXuURoQ_D2G8YkaAXg2G6cq1q9zffV4MF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324008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33" descr="ANd9GcR09LHa6w8nmXljfZEGZxhszoI_A0d5pwpBatizyA0eWKfZDDo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22116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AutoShape 35" descr="d83331812d00"/>
          <p:cNvSpPr>
            <a:spLocks noChangeAspect="1" noChangeArrowheads="1"/>
          </p:cNvSpPr>
          <p:nvPr/>
        </p:nvSpPr>
        <p:spPr bwMode="auto">
          <a:xfrm>
            <a:off x="2519363" y="1638300"/>
            <a:ext cx="4105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9975" name="Picture 39" descr="or8-f1-202x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508500"/>
            <a:ext cx="2808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401</Words>
  <Application>Microsoft Office PowerPoint</Application>
  <PresentationFormat>Экран (4:3)</PresentationFormat>
  <Paragraphs>94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Официальная</vt:lpstr>
      <vt:lpstr>Математическое воплощение красоты.</vt:lpstr>
      <vt:lpstr>Цель урока: расширение представлений о понятии «Симметрия» и формирование  умения выявлять принцип симметрии, различные ее виды в явлениях окружающей действительности, в частности, в орнаментах; воспитание чувства патриотизма и бережного отношения к книгам как к наследию прошлого.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Классификация орнамента.</vt:lpstr>
      <vt:lpstr>Слайд 11</vt:lpstr>
      <vt:lpstr>Как получен орнамент?</vt:lpstr>
      <vt:lpstr>Слайд 13</vt:lpstr>
      <vt:lpstr>Каллиграфический орнамент.</vt:lpstr>
      <vt:lpstr>Слайд 15</vt:lpstr>
      <vt:lpstr>Орнаментальные украшения книг: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Tata</cp:lastModifiedBy>
  <cp:revision>27</cp:revision>
  <dcterms:created xsi:type="dcterms:W3CDTF">2013-03-30T13:31:59Z</dcterms:created>
  <dcterms:modified xsi:type="dcterms:W3CDTF">2015-02-09T20:15:17Z</dcterms:modified>
</cp:coreProperties>
</file>