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36" r:id="rId1"/>
  </p:sldMasterIdLst>
  <p:notesMasterIdLst>
    <p:notesMasterId r:id="rId26"/>
  </p:notesMasterIdLst>
  <p:sldIdLst>
    <p:sldId id="287" r:id="rId2"/>
    <p:sldId id="283" r:id="rId3"/>
    <p:sldId id="286" r:id="rId4"/>
    <p:sldId id="285" r:id="rId5"/>
    <p:sldId id="284" r:id="rId6"/>
    <p:sldId id="274" r:id="rId7"/>
    <p:sldId id="265" r:id="rId8"/>
    <p:sldId id="266" r:id="rId9"/>
    <p:sldId id="275" r:id="rId10"/>
    <p:sldId id="276" r:id="rId11"/>
    <p:sldId id="277" r:id="rId12"/>
    <p:sldId id="278" r:id="rId13"/>
    <p:sldId id="279" r:id="rId14"/>
    <p:sldId id="280" r:id="rId15"/>
    <p:sldId id="281" r:id="rId16"/>
    <p:sldId id="282" r:id="rId17"/>
    <p:sldId id="289" r:id="rId18"/>
    <p:sldId id="256" r:id="rId19"/>
    <p:sldId id="260" r:id="rId20"/>
    <p:sldId id="258" r:id="rId21"/>
    <p:sldId id="259" r:id="rId22"/>
    <p:sldId id="288" r:id="rId23"/>
    <p:sldId id="261" r:id="rId24"/>
    <p:sldId id="262" r:id="rId2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F1409"/>
    <a:srgbClr val="13913D"/>
    <a:srgbClr val="0000FF"/>
    <a:srgbClr val="054F18"/>
    <a:srgbClr val="CE7D50"/>
    <a:srgbClr val="0E682C"/>
    <a:srgbClr val="993366"/>
    <a:srgbClr val="0033CC"/>
    <a:srgbClr val="000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99" autoAdjust="0"/>
    <p:restoredTop sz="94660"/>
  </p:normalViewPr>
  <p:slideViewPr>
    <p:cSldViewPr>
      <p:cViewPr varScale="1">
        <p:scale>
          <a:sx n="63" d="100"/>
          <a:sy n="63" d="100"/>
        </p:scale>
        <p:origin x="-137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5F536FC-17AB-4405-8B45-7F4439A7CA76}" type="datetimeFigureOut">
              <a:rPr lang="ru-RU" smtClean="0"/>
              <a:pPr/>
              <a:t>05.12.2011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9D0442E-06A5-49DE-BB0E-44171FDEDBC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912167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D0442E-06A5-49DE-BB0E-44171FDEDBC4}" type="slidenum">
              <a:rPr lang="ru-RU" smtClean="0"/>
              <a:pPr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9438497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D0442E-06A5-49DE-BB0E-44171FDEDBC4}" type="slidenum">
              <a:rPr lang="ru-RU" smtClean="0"/>
              <a:pPr/>
              <a:t>18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743604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05.12.2011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05.12.2011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05.12.2011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05.12.2011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05.12.2011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05.12.2011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05.12.2011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05.12.2011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05.12.2011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05.12.2011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05.12.2011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>
            <a:alpha val="61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05.12.2011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37" r:id="rId1"/>
    <p:sldLayoutId id="2147483938" r:id="rId2"/>
    <p:sldLayoutId id="2147483939" r:id="rId3"/>
    <p:sldLayoutId id="2147483940" r:id="rId4"/>
    <p:sldLayoutId id="2147483941" r:id="rId5"/>
    <p:sldLayoutId id="2147483942" r:id="rId6"/>
    <p:sldLayoutId id="2147483943" r:id="rId7"/>
    <p:sldLayoutId id="2147483944" r:id="rId8"/>
    <p:sldLayoutId id="2147483945" r:id="rId9"/>
    <p:sldLayoutId id="2147483946" r:id="rId10"/>
    <p:sldLayoutId id="214748394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7" Type="http://schemas.openxmlformats.org/officeDocument/2006/relationships/image" Target="../media/image26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39823"/>
            <a:ext cx="9144000" cy="6100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7238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9024" y="-16376"/>
            <a:ext cx="6696744" cy="68473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2422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21033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0"/>
            <a:ext cx="7848872" cy="68873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3671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60648"/>
            <a:ext cx="9197730" cy="6309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80973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87034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6178" y="3523041"/>
            <a:ext cx="4385280" cy="2927174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8" y="-1456"/>
            <a:ext cx="4141754" cy="3121926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4048" y="3349667"/>
            <a:ext cx="4117384" cy="308803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958228" y="6437991"/>
            <a:ext cx="247195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Грифола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зонтичная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27584" y="3122931"/>
            <a:ext cx="234795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Грифола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курчавая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645163" y="6384885"/>
            <a:ext cx="270554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Решёточник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красный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5490" y="-1"/>
            <a:ext cx="4498510" cy="3001349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5621147" y="2930516"/>
            <a:ext cx="299415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Паутинник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фиолетовый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39454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04664"/>
            <a:ext cx="9159632" cy="61093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547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528" y="836712"/>
            <a:ext cx="8712968" cy="46474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12000" b="1" spc="50" dirty="0" smtClean="0">
                <a:ln w="11430"/>
                <a:solidFill>
                  <a:srgbClr val="9F140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В</a:t>
            </a:r>
            <a:r>
              <a:rPr lang="ru-RU" sz="8800" b="1" spc="50" dirty="0" smtClean="0">
                <a:ln w="11430"/>
                <a:solidFill>
                  <a:srgbClr val="9F140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ЕЛИКИЙ  КРУГОВОРОТ ЖИЗНИ</a:t>
            </a:r>
            <a:endParaRPr lang="ru-RU" sz="8800" b="1" spc="50" dirty="0">
              <a:ln w="11430"/>
              <a:solidFill>
                <a:srgbClr val="9F1409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1920350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714612" y="1921808"/>
            <a:ext cx="4214842" cy="1938992"/>
          </a:xfrm>
          <a:prstGeom prst="rect">
            <a:avLst/>
          </a:prstGeom>
          <a:noFill/>
          <a:ln cmpd="sng">
            <a:solidFill>
              <a:srgbClr val="9F1409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ru-RU" b="1" dirty="0" smtClean="0">
              <a:solidFill>
                <a:srgbClr val="0E682C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800" b="1" dirty="0" smtClean="0">
                <a:solidFill>
                  <a:srgbClr val="054F18"/>
                </a:solidFill>
                <a:latin typeface="Arial Black" pitchFamily="34" charset="0"/>
                <a:cs typeface="Times New Roman" pitchFamily="18" charset="0"/>
              </a:rPr>
              <a:t>ОРГАНИЗМЫ – ПРОИЗВОДИТЕЛИ</a:t>
            </a:r>
          </a:p>
          <a:p>
            <a:pPr algn="ctr"/>
            <a:r>
              <a:rPr lang="ru-RU" sz="2800" b="1" dirty="0" smtClean="0">
                <a:solidFill>
                  <a:srgbClr val="054F18"/>
                </a:solidFill>
                <a:latin typeface="Arial Black" pitchFamily="34" charset="0"/>
                <a:cs typeface="Times New Roman" pitchFamily="18" charset="0"/>
              </a:rPr>
              <a:t>(растения)</a:t>
            </a:r>
          </a:p>
          <a:p>
            <a:pPr algn="ctr"/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85720" y="4714884"/>
            <a:ext cx="3819274" cy="1384995"/>
          </a:xfrm>
          <a:prstGeom prst="rect">
            <a:avLst/>
          </a:prstGeom>
          <a:noFill/>
          <a:ln>
            <a:solidFill>
              <a:srgbClr val="9F1409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54F18"/>
                </a:solidFill>
                <a:latin typeface="Arial Black" pitchFamily="34" charset="0"/>
                <a:cs typeface="Times New Roman" pitchFamily="18" charset="0"/>
              </a:rPr>
              <a:t>ОРГАНИЗМЫ – РАЗРУШИТЕЛИ</a:t>
            </a:r>
          </a:p>
          <a:p>
            <a:pPr algn="ctr"/>
            <a:r>
              <a:rPr lang="ru-RU" sz="2800" b="1" dirty="0" smtClean="0">
                <a:solidFill>
                  <a:srgbClr val="054F18"/>
                </a:solidFill>
                <a:latin typeface="Arial Black" pitchFamily="34" charset="0"/>
                <a:cs typeface="Times New Roman" pitchFamily="18" charset="0"/>
              </a:rPr>
              <a:t>(грибы, бактерии</a:t>
            </a:r>
            <a:r>
              <a:rPr lang="ru-RU" sz="2800" dirty="0" smtClean="0">
                <a:solidFill>
                  <a:srgbClr val="054F18"/>
                </a:solidFill>
                <a:latin typeface="Arial Black" pitchFamily="34" charset="0"/>
                <a:cs typeface="Times New Roman" pitchFamily="18" charset="0"/>
              </a:rPr>
              <a:t>)</a:t>
            </a:r>
            <a:endParaRPr lang="ru-RU" sz="2800" dirty="0">
              <a:solidFill>
                <a:srgbClr val="054F18"/>
              </a:solidFill>
              <a:latin typeface="Arial Black" pitchFamily="34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500694" y="4714884"/>
            <a:ext cx="3437466" cy="1384995"/>
          </a:xfrm>
          <a:prstGeom prst="rect">
            <a:avLst/>
          </a:prstGeom>
          <a:noFill/>
          <a:ln>
            <a:solidFill>
              <a:srgbClr val="9F1409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54F18"/>
                </a:solidFill>
                <a:latin typeface="Arial Black" pitchFamily="34" charset="0"/>
                <a:cs typeface="Times New Roman" pitchFamily="18" charset="0"/>
              </a:rPr>
              <a:t>ОРГАНИЗМЫ – ПОТРЕБИТЕЛИ </a:t>
            </a:r>
          </a:p>
          <a:p>
            <a:pPr algn="ctr"/>
            <a:r>
              <a:rPr lang="ru-RU" sz="2800" b="1" dirty="0" smtClean="0">
                <a:solidFill>
                  <a:srgbClr val="054F18"/>
                </a:solidFill>
                <a:latin typeface="Arial Black" pitchFamily="34" charset="0"/>
                <a:cs typeface="Times New Roman" pitchFamily="18" charset="0"/>
              </a:rPr>
              <a:t>(животные)</a:t>
            </a:r>
            <a:endParaRPr lang="ru-RU" sz="2800" b="1" dirty="0">
              <a:solidFill>
                <a:srgbClr val="054F18"/>
              </a:solidFill>
              <a:latin typeface="Arial Black" pitchFamily="34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85720" y="285728"/>
            <a:ext cx="248499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Углекислый</a:t>
            </a:r>
            <a:r>
              <a:rPr lang="ru-RU" sz="2800" b="1" dirty="0" smtClean="0"/>
              <a:t> газ</a:t>
            </a:r>
            <a:endParaRPr lang="ru-RU" sz="28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3071802" y="214290"/>
            <a:ext cx="34290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Солнечный</a:t>
            </a:r>
            <a:r>
              <a:rPr lang="ru-RU" sz="2800" b="1" dirty="0" smtClean="0"/>
              <a:t> свет</a:t>
            </a:r>
            <a:endParaRPr lang="ru-RU" sz="28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7143768" y="428604"/>
            <a:ext cx="147967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/>
              <a:t>В</a:t>
            </a:r>
            <a:r>
              <a:rPr lang="ru-RU" sz="2800" b="1" dirty="0" smtClean="0"/>
              <a:t>ода</a:t>
            </a:r>
            <a:endParaRPr lang="ru-RU" sz="2800" b="1" dirty="0"/>
          </a:p>
        </p:txBody>
      </p:sp>
      <p:sp>
        <p:nvSpPr>
          <p:cNvPr id="11" name="Выгнутая влево стрелка 10"/>
          <p:cNvSpPr/>
          <p:nvPr/>
        </p:nvSpPr>
        <p:spPr>
          <a:xfrm>
            <a:off x="1835696" y="1062028"/>
            <a:ext cx="720080" cy="1182945"/>
          </a:xfrm>
          <a:prstGeom prst="curvedRightArrow">
            <a:avLst/>
          </a:prstGeom>
          <a:solidFill>
            <a:srgbClr val="9F140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2" name="Выгнутая вправо стрелка 11"/>
          <p:cNvSpPr/>
          <p:nvPr/>
        </p:nvSpPr>
        <p:spPr>
          <a:xfrm>
            <a:off x="7164288" y="1112302"/>
            <a:ext cx="648072" cy="1308586"/>
          </a:xfrm>
          <a:prstGeom prst="curvedLeftArrow">
            <a:avLst/>
          </a:prstGeom>
          <a:solidFill>
            <a:srgbClr val="9F140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3" name="Стрелка вниз 12"/>
          <p:cNvSpPr/>
          <p:nvPr/>
        </p:nvSpPr>
        <p:spPr>
          <a:xfrm>
            <a:off x="4608004" y="765106"/>
            <a:ext cx="468052" cy="1001489"/>
          </a:xfrm>
          <a:prstGeom prst="downArrow">
            <a:avLst/>
          </a:prstGeom>
          <a:solidFill>
            <a:srgbClr val="9F140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5" name="Прямая со стрелкой 14"/>
          <p:cNvCxnSpPr/>
          <p:nvPr/>
        </p:nvCxnSpPr>
        <p:spPr>
          <a:xfrm rot="5400000" flipH="1" flipV="1">
            <a:off x="2067514" y="3968201"/>
            <a:ext cx="614795" cy="536526"/>
          </a:xfrm>
          <a:prstGeom prst="straightConnector1">
            <a:avLst/>
          </a:prstGeom>
          <a:ln w="50800" cmpd="sng">
            <a:solidFill>
              <a:srgbClr val="9F1409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 стрелкой 20"/>
          <p:cNvCxnSpPr/>
          <p:nvPr/>
        </p:nvCxnSpPr>
        <p:spPr>
          <a:xfrm>
            <a:off x="7072330" y="3929066"/>
            <a:ext cx="618130" cy="614795"/>
          </a:xfrm>
          <a:prstGeom prst="straightConnector1">
            <a:avLst/>
          </a:prstGeom>
          <a:ln w="50800">
            <a:solidFill>
              <a:srgbClr val="9F1409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 стрелкой 24"/>
          <p:cNvCxnSpPr/>
          <p:nvPr/>
        </p:nvCxnSpPr>
        <p:spPr>
          <a:xfrm flipH="1">
            <a:off x="4139952" y="4980514"/>
            <a:ext cx="1224136" cy="0"/>
          </a:xfrm>
          <a:prstGeom prst="straightConnector1">
            <a:avLst/>
          </a:prstGeom>
          <a:ln w="50800">
            <a:solidFill>
              <a:srgbClr val="9F1409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6743444" y="3429000"/>
            <a:ext cx="240055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Органические</a:t>
            </a:r>
            <a:r>
              <a:rPr lang="ru-RU" sz="2400" b="1" dirty="0" smtClean="0"/>
              <a:t>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вещества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214282" y="3500438"/>
            <a:ext cx="257176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Неорганические вещества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48211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7218" y="559926"/>
            <a:ext cx="5452124" cy="3569674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331640" y="5669806"/>
            <a:ext cx="1872208" cy="562630"/>
          </a:xfrm>
          <a:prstGeom prst="ellipse">
            <a:avLst/>
          </a:prstGeom>
          <a:noFill/>
          <a:ln>
            <a:solidFill>
              <a:schemeClr val="tx1"/>
            </a:solidFill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П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ерегной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533409" y="4662230"/>
            <a:ext cx="1408544" cy="562630"/>
          </a:xfrm>
          <a:prstGeom prst="ellipse">
            <a:avLst/>
          </a:prstGeom>
          <a:noFill/>
          <a:ln>
            <a:solidFill>
              <a:schemeClr val="dk1"/>
            </a:solidFill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С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оли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151174" y="5439757"/>
            <a:ext cx="2658616" cy="995422"/>
          </a:xfrm>
          <a:prstGeom prst="ellipse">
            <a:avLst/>
          </a:prstGeom>
          <a:noFill/>
          <a:ln>
            <a:solidFill>
              <a:schemeClr val="dk1"/>
            </a:solidFill>
          </a:ln>
          <a:effectLst>
            <a:glow rad="63500">
              <a:schemeClr val="accent1">
                <a:satMod val="175000"/>
                <a:alpha val="40000"/>
              </a:schemeClr>
            </a:glow>
            <a:softEdge rad="127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Растворённые соли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403662" y="4620712"/>
            <a:ext cx="1080120" cy="562630"/>
          </a:xfrm>
          <a:prstGeom prst="ellipse">
            <a:avLst/>
          </a:prstGeom>
          <a:noFill/>
          <a:ln>
            <a:solidFill>
              <a:schemeClr val="dk1"/>
            </a:solidFill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В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ода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48856" y="4609918"/>
            <a:ext cx="1923136" cy="995422"/>
          </a:xfrm>
          <a:prstGeom prst="ellipse">
            <a:avLst/>
          </a:prstGeom>
          <a:noFill/>
          <a:ln>
            <a:solidFill>
              <a:schemeClr val="dk1"/>
            </a:solidFill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Кислород воздуха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Стрелка вверх 10"/>
          <p:cNvSpPr/>
          <p:nvPr/>
        </p:nvSpPr>
        <p:spPr>
          <a:xfrm rot="2666951">
            <a:off x="2005176" y="4056662"/>
            <a:ext cx="525136" cy="633245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Стрелка вправо 13"/>
          <p:cNvSpPr/>
          <p:nvPr/>
        </p:nvSpPr>
        <p:spPr>
          <a:xfrm rot="19341582">
            <a:off x="2859460" y="5188861"/>
            <a:ext cx="848078" cy="44085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Стрелка вправо 14"/>
          <p:cNvSpPr/>
          <p:nvPr/>
        </p:nvSpPr>
        <p:spPr>
          <a:xfrm rot="1358296">
            <a:off x="4877123" y="5108256"/>
            <a:ext cx="774234" cy="42907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Стрелка вправо 15"/>
          <p:cNvSpPr/>
          <p:nvPr/>
        </p:nvSpPr>
        <p:spPr>
          <a:xfrm rot="18185862">
            <a:off x="7571944" y="5303290"/>
            <a:ext cx="536674" cy="39074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Стрелка влево 16"/>
          <p:cNvSpPr/>
          <p:nvPr/>
        </p:nvSpPr>
        <p:spPr>
          <a:xfrm rot="2067732">
            <a:off x="6540330" y="4182867"/>
            <a:ext cx="929900" cy="499931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TextBox 19"/>
          <p:cNvSpPr txBox="1"/>
          <p:nvPr/>
        </p:nvSpPr>
        <p:spPr>
          <a:xfrm>
            <a:off x="1799984" y="159128"/>
            <a:ext cx="57758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0E682C"/>
                </a:solidFill>
                <a:latin typeface="Arial Black" pitchFamily="34" charset="0"/>
                <a:cs typeface="Times New Roman" pitchFamily="18" charset="0"/>
              </a:rPr>
              <a:t>РОЛЬ  ПОЧВЫ  В  КРУГОВОРОТЕ  ЖИЗНИ</a:t>
            </a:r>
            <a:endParaRPr lang="ru-RU" b="1" dirty="0">
              <a:solidFill>
                <a:srgbClr val="0E682C"/>
              </a:solidFill>
              <a:latin typeface="Arial Black" pitchFamily="34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23328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48" y="332656"/>
            <a:ext cx="9116280" cy="60680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75362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 advClick="0" advTm="3000">
        <p:wipe/>
      </p:transition>
    </mc:Choice>
    <mc:Fallback xmlns="">
      <p:transition spd="slow" advClick="0" advTm="3000">
        <p:wip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5" descr="5555.jpe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4546" y="2714620"/>
            <a:ext cx="1790745" cy="1348429"/>
          </a:xfrm>
          <a:prstGeom prst="rect">
            <a:avLst/>
          </a:prstGeom>
          <a:noFill/>
          <a:ln w="28575">
            <a:solidFill>
              <a:srgbClr val="FF33CC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Рисунок 8" descr="ююююю.jpe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928802"/>
            <a:ext cx="2187663" cy="2654150"/>
          </a:xfrm>
          <a:prstGeom prst="rect">
            <a:avLst/>
          </a:prstGeom>
          <a:noFill/>
          <a:ln w="25400">
            <a:solidFill>
              <a:srgbClr val="3366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Рисунок 3" descr="ууу.jpe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8860" y="233108"/>
            <a:ext cx="2048105" cy="1778346"/>
          </a:xfrm>
          <a:prstGeom prst="rect">
            <a:avLst/>
          </a:prstGeom>
          <a:noFill/>
          <a:ln w="28575">
            <a:solidFill>
              <a:srgbClr val="9966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Рисунок 5" descr="3222.jpe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0562" y="120504"/>
            <a:ext cx="2500330" cy="1866033"/>
          </a:xfrm>
          <a:prstGeom prst="rect">
            <a:avLst/>
          </a:prstGeom>
          <a:noFill/>
          <a:ln w="25400">
            <a:solidFill>
              <a:srgbClr val="00206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Рисунок 5" descr="иь м.jpe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0078" y="3429000"/>
            <a:ext cx="1333922" cy="1378386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Рисунок 6" descr="рр.jpg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0760" y="2071678"/>
            <a:ext cx="2683391" cy="2012543"/>
          </a:xfrm>
          <a:prstGeom prst="rect">
            <a:avLst/>
          </a:prstGeom>
          <a:noFill/>
          <a:ln w="28575">
            <a:solidFill>
              <a:srgbClr val="3333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642910" y="4572008"/>
            <a:ext cx="2857520" cy="523220"/>
          </a:xfrm>
          <a:prstGeom prst="rect">
            <a:avLst/>
          </a:prstGeom>
          <a:noFill/>
          <a:ln>
            <a:solidFill>
              <a:schemeClr val="tx2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Производители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500430" y="2000240"/>
            <a:ext cx="2393771" cy="523220"/>
          </a:xfrm>
          <a:prstGeom prst="rect">
            <a:avLst/>
          </a:prstGeom>
          <a:noFill/>
          <a:ln>
            <a:solidFill>
              <a:schemeClr val="tx2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Потребители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929322" y="4643446"/>
            <a:ext cx="2732741" cy="523220"/>
          </a:xfrm>
          <a:prstGeom prst="rect">
            <a:avLst/>
          </a:prstGeom>
          <a:noFill/>
          <a:ln>
            <a:solidFill>
              <a:schemeClr val="tx2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Разрушители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428992" y="5643578"/>
            <a:ext cx="2915779" cy="1015663"/>
          </a:xfrm>
          <a:prstGeom prst="rect">
            <a:avLst/>
          </a:prstGeom>
          <a:noFill/>
          <a:ln>
            <a:solidFill>
              <a:schemeClr val="tx2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ЗАПАС  ПИТАТЕЛЬНЫХ  </a:t>
            </a:r>
          </a:p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ВЕЩЕСТВ  В  ПОЧВЕ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Выгнутая вверх стрелка 15"/>
          <p:cNvSpPr/>
          <p:nvPr/>
        </p:nvSpPr>
        <p:spPr>
          <a:xfrm rot="2998498">
            <a:off x="6791333" y="895567"/>
            <a:ext cx="1692652" cy="614685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8" name="Выгнутая вверх стрелка 17"/>
          <p:cNvSpPr/>
          <p:nvPr/>
        </p:nvSpPr>
        <p:spPr>
          <a:xfrm rot="19974130">
            <a:off x="643600" y="752942"/>
            <a:ext cx="1925881" cy="780793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3" name="Выгнутая вправо стрелка 22"/>
          <p:cNvSpPr/>
          <p:nvPr/>
        </p:nvSpPr>
        <p:spPr>
          <a:xfrm rot="2483761">
            <a:off x="6937491" y="5073055"/>
            <a:ext cx="665622" cy="1788263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4" name="Выгнутая вправо стрелка 23"/>
          <p:cNvSpPr/>
          <p:nvPr/>
        </p:nvSpPr>
        <p:spPr>
          <a:xfrm rot="7454238">
            <a:off x="1848644" y="4786403"/>
            <a:ext cx="729083" cy="2265712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6" name="Стрелка влево 25"/>
          <p:cNvSpPr/>
          <p:nvPr/>
        </p:nvSpPr>
        <p:spPr>
          <a:xfrm rot="10800000">
            <a:off x="4007020" y="3078087"/>
            <a:ext cx="1944217" cy="347143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976612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57158" y="500042"/>
            <a:ext cx="8424936" cy="55707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Кто является организмами – производителями?</a:t>
            </a:r>
          </a:p>
          <a:p>
            <a:r>
              <a:rPr lang="ru-RU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         </a:t>
            </a:r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Растения</a:t>
            </a:r>
          </a:p>
          <a:p>
            <a:pPr marL="342900" indent="-342900">
              <a:buAutoNum type="arabicPeriod" startAt="2"/>
            </a:pP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Кто относится к организмам – разрушителям?</a:t>
            </a:r>
          </a:p>
          <a:p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         Грибы и  бактерии</a:t>
            </a:r>
          </a:p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3.    Кто относится к организмам – потребителям?</a:t>
            </a:r>
          </a:p>
          <a:p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          Животные</a:t>
            </a:r>
          </a:p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4.    Какое звено в круговороте жизни наиболее важно?</a:t>
            </a:r>
          </a:p>
          <a:p>
            <a:r>
              <a:rPr lang="ru-RU" sz="28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         </a:t>
            </a:r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Все одинаково важны</a:t>
            </a:r>
          </a:p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5.    Какую роль в круговороте жизни играют растения?</a:t>
            </a:r>
          </a:p>
          <a:p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          Производят питательные вещества</a:t>
            </a:r>
          </a:p>
          <a:p>
            <a:endParaRPr lang="ru-RU" sz="2000" b="1" dirty="0" smtClean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558210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14282" y="214290"/>
            <a:ext cx="8929718" cy="64017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AutoNum type="arabicPeriod" startAt="6"/>
            </a:pP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Какую роль в круговороте жизни играют грибы и бактерии?</a:t>
            </a:r>
          </a:p>
          <a:p>
            <a:r>
              <a:rPr lang="ru-RU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Разрушают останки мёртвых растений и животных</a:t>
            </a:r>
          </a:p>
          <a:p>
            <a:endParaRPr lang="ru-RU" sz="2800" b="1" dirty="0" smtClean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7.    Какую роль в круговороте жизни играют животные?</a:t>
            </a:r>
          </a:p>
          <a:p>
            <a:r>
              <a:rPr lang="ru-RU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Потребляют вещества, производимые растениями</a:t>
            </a:r>
          </a:p>
          <a:p>
            <a:endParaRPr lang="ru-RU" sz="2800" b="1" dirty="0" smtClean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AutoNum type="arabicPeriod" startAt="8"/>
            </a:pP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Какие живые существа являются разрушителями?</a:t>
            </a:r>
          </a:p>
          <a:p>
            <a:r>
              <a:rPr lang="ru-RU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                </a:t>
            </a:r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Опёнок осенний</a:t>
            </a:r>
          </a:p>
          <a:p>
            <a:endParaRPr lang="ru-RU" sz="2800" b="1" dirty="0" smtClean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9.   Кто контролирует численность растительноядных животных?</a:t>
            </a:r>
          </a:p>
          <a:p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                     Хищники</a:t>
            </a:r>
          </a:p>
          <a:p>
            <a:r>
              <a:rPr lang="ru-RU" dirty="0" smtClean="0"/>
              <a:t> 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47564" y="996460"/>
            <a:ext cx="770485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Arial" pitchFamily="34" charset="0"/>
                <a:cs typeface="Arial" pitchFamily="34" charset="0"/>
              </a:rPr>
              <a:t>      </a:t>
            </a:r>
            <a:r>
              <a:rPr lang="ru-RU" sz="3200" b="1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Arial" pitchFamily="34" charset="0"/>
                <a:cs typeface="Arial" pitchFamily="34" charset="0"/>
              </a:rPr>
              <a:t>Все </a:t>
            </a:r>
            <a:r>
              <a:rPr lang="ru-RU" sz="32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Arial" pitchFamily="34" charset="0"/>
                <a:cs typeface="Arial" pitchFamily="34" charset="0"/>
              </a:rPr>
              <a:t>живые организмы и почва – </a:t>
            </a:r>
          </a:p>
          <a:p>
            <a:pPr algn="ctr"/>
            <a:r>
              <a:rPr lang="ru-RU" sz="32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Arial" pitchFamily="34" charset="0"/>
                <a:cs typeface="Arial" pitchFamily="34" charset="0"/>
              </a:rPr>
              <a:t>участники единого круговорота жизни на нашей </a:t>
            </a:r>
            <a:r>
              <a:rPr lang="ru-RU" sz="3200" b="1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Arial" pitchFamily="34" charset="0"/>
                <a:cs typeface="Arial" pitchFamily="34" charset="0"/>
              </a:rPr>
              <a:t>планете.</a:t>
            </a:r>
            <a:endParaRPr lang="ru-RU" sz="32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51520" y="8424"/>
            <a:ext cx="396044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spc="50" dirty="0" smtClean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itchFamily="34" charset="0"/>
                <a:cs typeface="Times New Roman" pitchFamily="18" charset="0"/>
              </a:rPr>
              <a:t>Вывод</a:t>
            </a:r>
            <a:endParaRPr lang="ru-RU" sz="5400" b="1" spc="50" dirty="0">
              <a:ln w="11430"/>
              <a:solidFill>
                <a:srgbClr val="C0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Black" pitchFamily="34" charset="0"/>
              <a:cs typeface="Times New Roman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1604" y="2500306"/>
            <a:ext cx="6025277" cy="41423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7883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00166" y="357166"/>
            <a:ext cx="640271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3200" dirty="0" smtClean="0">
                <a:solidFill>
                  <a:srgbClr val="C00000"/>
                </a:solidFill>
                <a:latin typeface="Arial Black" pitchFamily="34" charset="0"/>
                <a:cs typeface="Arial" pitchFamily="34" charset="0"/>
              </a:rPr>
              <a:t>Правила   друзей природы</a:t>
            </a:r>
            <a:endParaRPr lang="ru-RU" sz="3200" dirty="0">
              <a:solidFill>
                <a:srgbClr val="C00000"/>
              </a:solidFill>
              <a:latin typeface="Arial Black" pitchFamily="34" charset="0"/>
              <a:cs typeface="Arial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85720" y="1000108"/>
            <a:ext cx="8858280" cy="55399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Подкармливай птиц зимой, а весной делай  для них домики.</a:t>
            </a:r>
          </a:p>
          <a:p>
            <a:endParaRPr lang="ru-RU" sz="2400" b="1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AutoNum type="arabicPeriod" startAt="2"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Не разоряй птичьи гнёзда, не подходи к ним близко.</a:t>
            </a:r>
          </a:p>
          <a:p>
            <a:pPr marL="342900" indent="-342900">
              <a:buAutoNum type="arabicPeriod" startAt="2"/>
            </a:pPr>
            <a:endParaRPr lang="ru-RU" sz="2400" b="1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AutoNum type="arabicPeriod" startAt="3"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Не лови и не приноси домой здоровых птенцов и   </a:t>
            </a:r>
          </a:p>
          <a:p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     детёнышей зверей. В природе о них позаботятся     </a:t>
            </a:r>
          </a:p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      взрослые животные. </a:t>
            </a:r>
          </a:p>
          <a:p>
            <a:endParaRPr lang="ru-RU" sz="2400" b="1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AutoNum type="arabicPeriod" startAt="4"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Не лови бабочек, шмелей, стрекоз и других насекомых.</a:t>
            </a:r>
          </a:p>
          <a:p>
            <a:pPr marL="342900" indent="-342900">
              <a:buAutoNum type="arabicPeriod" startAt="4"/>
            </a:pPr>
            <a:endParaRPr lang="ru-RU" sz="2400" b="1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AutoNum type="arabicPeriod" startAt="4"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Не разоряй муравейники. </a:t>
            </a:r>
          </a:p>
          <a:p>
            <a:pPr marL="342900" indent="-342900">
              <a:buAutoNum type="arabicPeriod" startAt="4"/>
            </a:pPr>
            <a:endParaRPr lang="ru-RU" sz="2400" b="1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AutoNum type="arabicPeriod" startAt="4"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Не вытаптывай растения, старайся ходить по тропинкам.</a:t>
            </a:r>
            <a:endParaRPr lang="ru-RU" sz="2400" dirty="0"/>
          </a:p>
          <a:p>
            <a:pPr marL="342900" indent="-342900">
              <a:buAutoNum type="arabicPeriod"/>
            </a:pPr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val="2103534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368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98240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 advClick="0" advTm="3000">
        <p:wipe/>
      </p:transition>
    </mc:Choice>
    <mc:Fallback xmlns="">
      <p:transition spd="slow" advClick="0" advTm="3000">
        <p:wip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84" y="0"/>
            <a:ext cx="9110816" cy="6833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61666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 advClick="0" advTm="2000">
        <p14:reveal/>
      </p:transition>
    </mc:Choice>
    <mc:Fallback xmlns="">
      <p:transition spd="slow" advClick="0" advTm="2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2440" y="404664"/>
            <a:ext cx="9176440" cy="61023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27545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8604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71156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65675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2" y="0"/>
            <a:ext cx="9141688" cy="68562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53336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04664"/>
            <a:ext cx="9144000" cy="59864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21236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349</TotalTime>
  <Words>260</Words>
  <Application>Microsoft Office PowerPoint</Application>
  <PresentationFormat>Экран (4:3)</PresentationFormat>
  <Paragraphs>69</Paragraphs>
  <Slides>24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25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cp:lastModifiedBy>Валентина</cp:lastModifiedBy>
  <cp:revision>45</cp:revision>
  <dcterms:modified xsi:type="dcterms:W3CDTF">2011-12-05T20:51:18Z</dcterms:modified>
</cp:coreProperties>
</file>