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sldIdLst>
    <p:sldId id="256" r:id="rId3"/>
    <p:sldId id="257" r:id="rId4"/>
    <p:sldId id="297" r:id="rId5"/>
    <p:sldId id="262" r:id="rId6"/>
    <p:sldId id="292" r:id="rId7"/>
    <p:sldId id="289" r:id="rId8"/>
    <p:sldId id="258" r:id="rId9"/>
    <p:sldId id="259" r:id="rId10"/>
    <p:sldId id="293" r:id="rId11"/>
    <p:sldId id="295" r:id="rId12"/>
    <p:sldId id="272" r:id="rId13"/>
    <p:sldId id="261" r:id="rId14"/>
    <p:sldId id="269" r:id="rId15"/>
    <p:sldId id="263" r:id="rId16"/>
    <p:sldId id="276" r:id="rId17"/>
    <p:sldId id="277" r:id="rId18"/>
    <p:sldId id="278" r:id="rId19"/>
    <p:sldId id="264" r:id="rId20"/>
    <p:sldId id="291" r:id="rId21"/>
    <p:sldId id="279" r:id="rId22"/>
    <p:sldId id="267" r:id="rId23"/>
    <p:sldId id="265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800080"/>
    <a:srgbClr val="000099"/>
    <a:srgbClr val="3DCA36"/>
    <a:srgbClr val="FF6600"/>
    <a:srgbClr val="FFFF99"/>
    <a:srgbClr val="CCFF33"/>
    <a:srgbClr val="FF0000"/>
    <a:srgbClr val="FFFF66"/>
    <a:srgbClr val="BE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534224"/>
        <c:axId val="227531872"/>
        <c:axId val="0"/>
      </c:bar3DChart>
      <c:catAx>
        <c:axId val="22753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531872"/>
        <c:crosses val="autoZero"/>
        <c:auto val="1"/>
        <c:lblAlgn val="ctr"/>
        <c:lblOffset val="100"/>
        <c:noMultiLvlLbl val="0"/>
      </c:catAx>
      <c:valAx>
        <c:axId val="22753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Количество детей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2177318823182615"/>
              <c:y val="0.334353153130063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534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74168-8E75-4EAB-9E29-89CCC382F0A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1646C-1665-4645-9512-192A9DF19E41}">
      <dgm:prSet phldrT="[Текст]" custT="1"/>
      <dgm:spPr>
        <a:solidFill>
          <a:schemeClr val="accent2">
            <a:lumMod val="75000"/>
          </a:schemeClr>
        </a:solidFill>
        <a:ln cmpd="sng">
          <a:solidFill>
            <a:schemeClr val="bg1"/>
          </a:solidFill>
        </a:ln>
        <a:scene3d>
          <a:camera prst="orthographicFront"/>
          <a:lightRig rig="threePt" dir="t"/>
        </a:scene3d>
        <a:sp3d prstMaterial="dkEdge"/>
      </dgm:spPr>
      <dgm:t>
        <a:bodyPr/>
        <a:lstStyle/>
        <a:p>
          <a:r>
            <a:rPr lang="ru-RU" sz="2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Четыре типа отклонений высших психических функций у детей с СДВГ</a:t>
          </a:r>
        </a:p>
        <a:p>
          <a:r>
            <a:rPr lang="ru-RU" sz="2400" b="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(по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Е.А. Осиповой и Н.В. Панкратовой )</a:t>
          </a:r>
          <a:endParaRPr lang="ru-RU" sz="2400" b="0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9658865-70F5-485B-A4FC-6E7037625895}" type="parTrans" cxnId="{021B371A-257E-4670-B164-630326048FCB}">
      <dgm:prSet/>
      <dgm:spPr/>
      <dgm:t>
        <a:bodyPr/>
        <a:lstStyle/>
        <a:p>
          <a:endParaRPr lang="ru-RU"/>
        </a:p>
      </dgm:t>
    </dgm:pt>
    <dgm:pt modelId="{ECE5DC88-0055-42B4-84BD-AAC65EC0FBB8}" type="sibTrans" cxnId="{021B371A-257E-4670-B164-630326048FCB}">
      <dgm:prSet/>
      <dgm:spPr/>
      <dgm:t>
        <a:bodyPr/>
        <a:lstStyle/>
        <a:p>
          <a:endParaRPr lang="ru-RU"/>
        </a:p>
      </dgm:t>
    </dgm:pt>
    <dgm:pt modelId="{A866B78D-6D36-4040-B5FB-AD9614ACEB10}">
      <dgm:prSet phldrT="[Текст]" custT="1"/>
      <dgm:spPr>
        <a:solidFill>
          <a:srgbClr val="00B0F0"/>
        </a:solidFill>
      </dgm:spPr>
      <dgm:t>
        <a:bodyPr/>
        <a:lstStyle/>
        <a:p>
          <a:pPr algn="l">
            <a:lnSpc>
              <a:spcPct val="90000"/>
            </a:lnSpc>
          </a:pP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</a:pPr>
          <a:endParaRPr lang="ru-RU" sz="16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</a:pPr>
          <a:endParaRPr lang="ru-RU" sz="18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90000"/>
            </a:lnSpc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Первый тип отклонений 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dirty="0" err="1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дефицитарность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базальных структур мозга, задержка становления функциональной левополушарной </a:t>
          </a:r>
          <a:r>
            <a:rPr lang="ru-RU" sz="1600" dirty="0" err="1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доминантности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 недостаточностью  </a:t>
          </a:r>
        </a:p>
        <a:p>
          <a:pPr algn="l">
            <a:lnSpc>
              <a:spcPct val="100000"/>
            </a:lnSpc>
          </a:pP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корково-подкорковой регуляции</a:t>
          </a:r>
        </a:p>
        <a:p>
          <a:pPr algn="l">
            <a:lnSpc>
              <a:spcPct val="90000"/>
            </a:lnSpc>
          </a:pP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1B158CA-0840-4C9A-8E6B-8EFAD80CDA0F}" type="parTrans" cxnId="{6D8D14A4-154F-4C82-9A23-3793408F2B92}">
      <dgm:prSet/>
      <dgm:spPr/>
      <dgm:t>
        <a:bodyPr/>
        <a:lstStyle/>
        <a:p>
          <a:endParaRPr lang="ru-RU"/>
        </a:p>
      </dgm:t>
    </dgm:pt>
    <dgm:pt modelId="{7A9F4E09-DF0D-4D6D-BD1C-43D021A10BFB}" type="sibTrans" cxnId="{6D8D14A4-154F-4C82-9A23-3793408F2B92}">
      <dgm:prSet/>
      <dgm:spPr/>
      <dgm:t>
        <a:bodyPr/>
        <a:lstStyle/>
        <a:p>
          <a:endParaRPr lang="ru-RU"/>
        </a:p>
      </dgm:t>
    </dgm:pt>
    <dgm:pt modelId="{8D02C040-6718-4D39-B0B9-17BB74805B4A}">
      <dgm:prSet phldrT="[Текст]" custT="1"/>
      <dgm:spPr>
        <a:solidFill>
          <a:srgbClr val="CCFF33"/>
        </a:solidFill>
      </dgm:spPr>
      <dgm:t>
        <a:bodyPr/>
        <a:lstStyle/>
        <a:p>
          <a:pPr algn="r"/>
          <a:r>
            <a: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r"/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Второй тип отклонений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характеризуется дисфункцией правого полушария в сочетании с </a:t>
          </a:r>
          <a:r>
            <a:rPr lang="ru-RU" sz="1600" dirty="0" err="1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дефицитарностью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r"/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базальных</a:t>
          </a:r>
        </a:p>
        <a:p>
          <a:pPr algn="r"/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(подкорковых) </a:t>
          </a:r>
        </a:p>
        <a:p>
          <a:pPr algn="r"/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структур мозга</a:t>
          </a:r>
          <a:endParaRPr lang="ru-RU" sz="16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617776A-42AD-4DCD-8A71-C321E307C926}" type="parTrans" cxnId="{ADCD4346-A23F-46CC-959B-454FE8F2DCAC}">
      <dgm:prSet/>
      <dgm:spPr/>
      <dgm:t>
        <a:bodyPr/>
        <a:lstStyle/>
        <a:p>
          <a:endParaRPr lang="ru-RU"/>
        </a:p>
      </dgm:t>
    </dgm:pt>
    <dgm:pt modelId="{9AB31F67-8DFA-4FB7-91A7-BCD26B8B9A31}" type="sibTrans" cxnId="{ADCD4346-A23F-46CC-959B-454FE8F2DCAC}">
      <dgm:prSet/>
      <dgm:spPr/>
      <dgm:t>
        <a:bodyPr/>
        <a:lstStyle/>
        <a:p>
          <a:endParaRPr lang="ru-RU"/>
        </a:p>
      </dgm:t>
    </dgm:pt>
    <dgm:pt modelId="{AE22DB36-81DA-4315-9520-D8156862BAF3}">
      <dgm:prSet phldrT="[Текст]" custT="1"/>
      <dgm:spPr>
        <a:solidFill>
          <a:srgbClr val="9D4BA3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Четвертый тип отклонений - </a:t>
          </a:r>
          <a:r>
            <a: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сохранность</a:t>
          </a:r>
        </a:p>
        <a:p>
          <a:pPr algn="l">
            <a:lnSpc>
              <a:spcPct val="100000"/>
            </a:lnSpc>
          </a:pPr>
          <a:r>
            <a: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базальных структур мозга при выраженной </a:t>
          </a:r>
          <a:r>
            <a:rPr lang="ru-RU" sz="18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несформированности</a:t>
          </a:r>
          <a:r>
            <a: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регуляторных структур. </a:t>
          </a:r>
          <a:endParaRPr lang="ru-RU" sz="1800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5C8F70-DC52-4371-8A91-CD63E78730C6}" type="parTrans" cxnId="{6B6D40FF-D23C-4769-8435-37A31EE1DEE1}">
      <dgm:prSet/>
      <dgm:spPr/>
      <dgm:t>
        <a:bodyPr/>
        <a:lstStyle/>
        <a:p>
          <a:endParaRPr lang="ru-RU"/>
        </a:p>
      </dgm:t>
    </dgm:pt>
    <dgm:pt modelId="{0319A8BB-3B1A-4F53-AE2E-33DE841F86DF}" type="sibTrans" cxnId="{6B6D40FF-D23C-4769-8435-37A31EE1DEE1}">
      <dgm:prSet/>
      <dgm:spPr/>
      <dgm:t>
        <a:bodyPr/>
        <a:lstStyle/>
        <a:p>
          <a:endParaRPr lang="ru-RU"/>
        </a:p>
      </dgm:t>
    </dgm:pt>
    <dgm:pt modelId="{3D125CAE-A1A7-4C3D-80E2-096B32553E47}">
      <dgm:prSet phldrT="[Текст]" custT="1"/>
      <dgm:spPr>
        <a:solidFill>
          <a:srgbClr val="F35B86"/>
        </a:solidFill>
      </dgm:spPr>
      <dgm:t>
        <a:bodyPr/>
        <a:lstStyle/>
        <a:p>
          <a:endParaRPr lang="ru-RU"/>
        </a:p>
      </dgm:t>
    </dgm:pt>
    <dgm:pt modelId="{BAD8AA6B-F147-4CA3-B089-4891C32B2EB6}" type="parTrans" cxnId="{3590DAEE-7A99-415B-A055-233C870051F4}">
      <dgm:prSet/>
      <dgm:spPr/>
      <dgm:t>
        <a:bodyPr/>
        <a:lstStyle/>
        <a:p>
          <a:endParaRPr lang="ru-RU"/>
        </a:p>
      </dgm:t>
    </dgm:pt>
    <dgm:pt modelId="{994D9354-AAA0-456D-8E1D-7BB672F05040}" type="sibTrans" cxnId="{3590DAEE-7A99-415B-A055-233C870051F4}">
      <dgm:prSet/>
      <dgm:spPr/>
      <dgm:t>
        <a:bodyPr/>
        <a:lstStyle/>
        <a:p>
          <a:endParaRPr lang="ru-RU"/>
        </a:p>
      </dgm:t>
    </dgm:pt>
    <dgm:pt modelId="{40E566DD-0E42-491C-895B-EA9DA41E3CEA}">
      <dgm:prSet custT="1"/>
      <dgm:spPr/>
      <dgm:t>
        <a:bodyPr/>
        <a:lstStyle/>
        <a:p>
          <a:pPr algn="r">
            <a:lnSpc>
              <a:spcPct val="90000"/>
            </a:lnSpc>
          </a:pPr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Третий тип </a:t>
          </a:r>
        </a:p>
        <a:p>
          <a:pPr algn="r">
            <a:lnSpc>
              <a:spcPct val="90000"/>
            </a:lnSpc>
          </a:pPr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отклонений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</a:t>
          </a:r>
        </a:p>
        <a:p>
          <a:pPr algn="r">
            <a:lnSpc>
              <a:spcPct val="100000"/>
            </a:lnSpc>
          </a:pPr>
          <a:r>
            <a: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первичная функциональной </a:t>
          </a:r>
          <a:r>
            <a:rPr lang="ru-RU" sz="18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дефицитарность</a:t>
          </a:r>
          <a:r>
            <a:rPr lang="ru-RU" sz="18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базальных структур мозга</a:t>
          </a:r>
          <a:endParaRPr lang="ru-RU" sz="18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F40737-23A4-4F5F-BE8D-819610801A51}" type="parTrans" cxnId="{51DECB30-9AE1-48A5-8536-1D8D5D1AE550}">
      <dgm:prSet/>
      <dgm:spPr/>
      <dgm:t>
        <a:bodyPr/>
        <a:lstStyle/>
        <a:p>
          <a:endParaRPr lang="ru-RU"/>
        </a:p>
      </dgm:t>
    </dgm:pt>
    <dgm:pt modelId="{DD26007D-1DB3-4813-925F-97F1050E1D8C}" type="sibTrans" cxnId="{51DECB30-9AE1-48A5-8536-1D8D5D1AE550}">
      <dgm:prSet/>
      <dgm:spPr/>
      <dgm:t>
        <a:bodyPr/>
        <a:lstStyle/>
        <a:p>
          <a:endParaRPr lang="ru-RU"/>
        </a:p>
      </dgm:t>
    </dgm:pt>
    <dgm:pt modelId="{89D9F52A-5B80-454D-95D0-49572A217F8C}" type="pres">
      <dgm:prSet presAssocID="{26474168-8E75-4EAB-9E29-89CCC382F0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ADD8A-3C3B-4F8A-AF95-495B52095B42}" type="pres">
      <dgm:prSet presAssocID="{26474168-8E75-4EAB-9E29-89CCC382F0A8}" presName="matrix" presStyleCnt="0"/>
      <dgm:spPr/>
    </dgm:pt>
    <dgm:pt modelId="{7B870F3D-95A9-452B-B4EB-F0503302C443}" type="pres">
      <dgm:prSet presAssocID="{26474168-8E75-4EAB-9E29-89CCC382F0A8}" presName="tile1" presStyleLbl="node1" presStyleIdx="0" presStyleCnt="4" custLinFactNeighborX="-2925" custLinFactNeighborY="-1063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EC30EF49-64CF-458A-A138-844DABF084E2}" type="pres">
      <dgm:prSet presAssocID="{26474168-8E75-4EAB-9E29-89CCC382F0A8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090D07EE-277D-4B4E-91C5-58C7A849EF68}" type="pres">
      <dgm:prSet presAssocID="{26474168-8E75-4EAB-9E29-89CCC382F0A8}" presName="tile2" presStyleLbl="node1" presStyleIdx="1" presStyleCnt="4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4787BAF3-9AEE-4D6C-96C6-D89007AE24FD}" type="pres">
      <dgm:prSet presAssocID="{26474168-8E75-4EAB-9E29-89CCC382F0A8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55358E8E-A5A7-48D8-9F4A-3AE1BED79CA9}" type="pres">
      <dgm:prSet presAssocID="{26474168-8E75-4EAB-9E29-89CCC382F0A8}" presName="tile3" presStyleLbl="node1" presStyleIdx="2" presStyleCnt="4" custLinFactNeighborX="-4446" custLinFactNeighborY="-1243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2E977BE3-D666-40F7-B4B1-A548B1D16377}" type="pres">
      <dgm:prSet presAssocID="{26474168-8E75-4EAB-9E29-89CCC382F0A8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DD1DBDB9-04A2-44A0-92EF-787C729AF87D}" type="pres">
      <dgm:prSet presAssocID="{26474168-8E75-4EAB-9E29-89CCC382F0A8}" presName="tile4" presStyleLbl="node1" presStyleIdx="3" presStyleCnt="4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43E940F6-BB29-4E50-AF4B-39DFB2C35A7F}" type="pres">
      <dgm:prSet presAssocID="{26474168-8E75-4EAB-9E29-89CCC382F0A8}" presName="tile4text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52DEC4A2-CF14-48EE-9385-127A529AB4C8}" type="pres">
      <dgm:prSet presAssocID="{26474168-8E75-4EAB-9E29-89CCC382F0A8}" presName="centerTile" presStyleLbl="fgShp" presStyleIdx="0" presStyleCnt="1" custScaleX="119879" custScaleY="229046" custLinFactNeighborX="3516" custLinFactNeighborY="-98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63FBA-78C0-42F0-9E8D-09D2F83BE58F}" type="presOf" srcId="{8D02C040-6718-4D39-B0B9-17BB74805B4A}" destId="{4787BAF3-9AEE-4D6C-96C6-D89007AE24FD}" srcOrd="1" destOrd="0" presId="urn:microsoft.com/office/officeart/2005/8/layout/matrix1"/>
    <dgm:cxn modelId="{88408C28-4018-4EA5-B125-B0234F36E7F5}" type="presOf" srcId="{A866B78D-6D36-4040-B5FB-AD9614ACEB10}" destId="{7B870F3D-95A9-452B-B4EB-F0503302C443}" srcOrd="0" destOrd="0" presId="urn:microsoft.com/office/officeart/2005/8/layout/matrix1"/>
    <dgm:cxn modelId="{40B12862-E1E8-4F1C-8B81-5A9892B5AB68}" type="presOf" srcId="{40E566DD-0E42-491C-895B-EA9DA41E3CEA}" destId="{DD1DBDB9-04A2-44A0-92EF-787C729AF87D}" srcOrd="0" destOrd="0" presId="urn:microsoft.com/office/officeart/2005/8/layout/matrix1"/>
    <dgm:cxn modelId="{5CFC85DC-0127-4D20-B00A-06FE7413AE73}" type="presOf" srcId="{40E566DD-0E42-491C-895B-EA9DA41E3CEA}" destId="{43E940F6-BB29-4E50-AF4B-39DFB2C35A7F}" srcOrd="1" destOrd="0" presId="urn:microsoft.com/office/officeart/2005/8/layout/matrix1"/>
    <dgm:cxn modelId="{75E73D37-1416-49FA-9131-3F0A21F748EC}" type="presOf" srcId="{26474168-8E75-4EAB-9E29-89CCC382F0A8}" destId="{89D9F52A-5B80-454D-95D0-49572A217F8C}" srcOrd="0" destOrd="0" presId="urn:microsoft.com/office/officeart/2005/8/layout/matrix1"/>
    <dgm:cxn modelId="{9463ADE1-6110-4514-883A-A07EAE2DF9FC}" type="presOf" srcId="{8D02C040-6718-4D39-B0B9-17BB74805B4A}" destId="{090D07EE-277D-4B4E-91C5-58C7A849EF68}" srcOrd="0" destOrd="0" presId="urn:microsoft.com/office/officeart/2005/8/layout/matrix1"/>
    <dgm:cxn modelId="{3590DAEE-7A99-415B-A055-233C870051F4}" srcId="{BD01646C-1665-4645-9512-192A9DF19E41}" destId="{3D125CAE-A1A7-4C3D-80E2-096B32553E47}" srcOrd="4" destOrd="0" parTransId="{BAD8AA6B-F147-4CA3-B089-4891C32B2EB6}" sibTransId="{994D9354-AAA0-456D-8E1D-7BB672F05040}"/>
    <dgm:cxn modelId="{51DECB30-9AE1-48A5-8536-1D8D5D1AE550}" srcId="{BD01646C-1665-4645-9512-192A9DF19E41}" destId="{40E566DD-0E42-491C-895B-EA9DA41E3CEA}" srcOrd="3" destOrd="0" parTransId="{78F40737-23A4-4F5F-BE8D-819610801A51}" sibTransId="{DD26007D-1DB3-4813-925F-97F1050E1D8C}"/>
    <dgm:cxn modelId="{ADCD4346-A23F-46CC-959B-454FE8F2DCAC}" srcId="{BD01646C-1665-4645-9512-192A9DF19E41}" destId="{8D02C040-6718-4D39-B0B9-17BB74805B4A}" srcOrd="1" destOrd="0" parTransId="{9617776A-42AD-4DCD-8A71-C321E307C926}" sibTransId="{9AB31F67-8DFA-4FB7-91A7-BCD26B8B9A31}"/>
    <dgm:cxn modelId="{ADA7AA30-3C83-415E-92E0-8181E440B05D}" type="presOf" srcId="{AE22DB36-81DA-4315-9520-D8156862BAF3}" destId="{2E977BE3-D666-40F7-B4B1-A548B1D16377}" srcOrd="1" destOrd="0" presId="urn:microsoft.com/office/officeart/2005/8/layout/matrix1"/>
    <dgm:cxn modelId="{67ED77B7-5860-466F-841D-E63A2781C305}" type="presOf" srcId="{BD01646C-1665-4645-9512-192A9DF19E41}" destId="{52DEC4A2-CF14-48EE-9385-127A529AB4C8}" srcOrd="0" destOrd="0" presId="urn:microsoft.com/office/officeart/2005/8/layout/matrix1"/>
    <dgm:cxn modelId="{6B6D40FF-D23C-4769-8435-37A31EE1DEE1}" srcId="{BD01646C-1665-4645-9512-192A9DF19E41}" destId="{AE22DB36-81DA-4315-9520-D8156862BAF3}" srcOrd="2" destOrd="0" parTransId="{C75C8F70-DC52-4371-8A91-CD63E78730C6}" sibTransId="{0319A8BB-3B1A-4F53-AE2E-33DE841F86DF}"/>
    <dgm:cxn modelId="{021B371A-257E-4670-B164-630326048FCB}" srcId="{26474168-8E75-4EAB-9E29-89CCC382F0A8}" destId="{BD01646C-1665-4645-9512-192A9DF19E41}" srcOrd="0" destOrd="0" parTransId="{39658865-70F5-485B-A4FC-6E7037625895}" sibTransId="{ECE5DC88-0055-42B4-84BD-AAC65EC0FBB8}"/>
    <dgm:cxn modelId="{6D8D14A4-154F-4C82-9A23-3793408F2B92}" srcId="{BD01646C-1665-4645-9512-192A9DF19E41}" destId="{A866B78D-6D36-4040-B5FB-AD9614ACEB10}" srcOrd="0" destOrd="0" parTransId="{11B158CA-0840-4C9A-8E6B-8EFAD80CDA0F}" sibTransId="{7A9F4E09-DF0D-4D6D-BD1C-43D021A10BFB}"/>
    <dgm:cxn modelId="{EA046343-9A95-44F0-ACB6-17008F5409F4}" type="presOf" srcId="{AE22DB36-81DA-4315-9520-D8156862BAF3}" destId="{55358E8E-A5A7-48D8-9F4A-3AE1BED79CA9}" srcOrd="0" destOrd="0" presId="urn:microsoft.com/office/officeart/2005/8/layout/matrix1"/>
    <dgm:cxn modelId="{CF51EE61-24C1-41E2-BA68-EBC4B38866AD}" type="presOf" srcId="{A866B78D-6D36-4040-B5FB-AD9614ACEB10}" destId="{EC30EF49-64CF-458A-A138-844DABF084E2}" srcOrd="1" destOrd="0" presId="urn:microsoft.com/office/officeart/2005/8/layout/matrix1"/>
    <dgm:cxn modelId="{6B199841-59A5-4288-8458-66D68A292498}" type="presParOf" srcId="{89D9F52A-5B80-454D-95D0-49572A217F8C}" destId="{5C2ADD8A-3C3B-4F8A-AF95-495B52095B42}" srcOrd="0" destOrd="0" presId="urn:microsoft.com/office/officeart/2005/8/layout/matrix1"/>
    <dgm:cxn modelId="{9ABBCF7E-0D61-4749-83BA-C8D5980ABF3D}" type="presParOf" srcId="{5C2ADD8A-3C3B-4F8A-AF95-495B52095B42}" destId="{7B870F3D-95A9-452B-B4EB-F0503302C443}" srcOrd="0" destOrd="0" presId="urn:microsoft.com/office/officeart/2005/8/layout/matrix1"/>
    <dgm:cxn modelId="{B265D34D-C156-426B-8AA1-642578137660}" type="presParOf" srcId="{5C2ADD8A-3C3B-4F8A-AF95-495B52095B42}" destId="{EC30EF49-64CF-458A-A138-844DABF084E2}" srcOrd="1" destOrd="0" presId="urn:microsoft.com/office/officeart/2005/8/layout/matrix1"/>
    <dgm:cxn modelId="{2E68EB96-3CF5-4905-AD92-3211558E3E9B}" type="presParOf" srcId="{5C2ADD8A-3C3B-4F8A-AF95-495B52095B42}" destId="{090D07EE-277D-4B4E-91C5-58C7A849EF68}" srcOrd="2" destOrd="0" presId="urn:microsoft.com/office/officeart/2005/8/layout/matrix1"/>
    <dgm:cxn modelId="{DBFD1B08-37D6-4D73-9624-8E5B014A1118}" type="presParOf" srcId="{5C2ADD8A-3C3B-4F8A-AF95-495B52095B42}" destId="{4787BAF3-9AEE-4D6C-96C6-D89007AE24FD}" srcOrd="3" destOrd="0" presId="urn:microsoft.com/office/officeart/2005/8/layout/matrix1"/>
    <dgm:cxn modelId="{2792A6B2-1ABF-4ACF-AB96-A94C1B98229A}" type="presParOf" srcId="{5C2ADD8A-3C3B-4F8A-AF95-495B52095B42}" destId="{55358E8E-A5A7-48D8-9F4A-3AE1BED79CA9}" srcOrd="4" destOrd="0" presId="urn:microsoft.com/office/officeart/2005/8/layout/matrix1"/>
    <dgm:cxn modelId="{A7BFC4CE-9288-4CFE-83DC-CDCFF98D5ADC}" type="presParOf" srcId="{5C2ADD8A-3C3B-4F8A-AF95-495B52095B42}" destId="{2E977BE3-D666-40F7-B4B1-A548B1D16377}" srcOrd="5" destOrd="0" presId="urn:microsoft.com/office/officeart/2005/8/layout/matrix1"/>
    <dgm:cxn modelId="{BF4AB1E9-B09C-42BC-9A7E-25D30CB380A2}" type="presParOf" srcId="{5C2ADD8A-3C3B-4F8A-AF95-495B52095B42}" destId="{DD1DBDB9-04A2-44A0-92EF-787C729AF87D}" srcOrd="6" destOrd="0" presId="urn:microsoft.com/office/officeart/2005/8/layout/matrix1"/>
    <dgm:cxn modelId="{50005BF4-C814-4289-AEE7-C53CD4AA7D08}" type="presParOf" srcId="{5C2ADD8A-3C3B-4F8A-AF95-495B52095B42}" destId="{43E940F6-BB29-4E50-AF4B-39DFB2C35A7F}" srcOrd="7" destOrd="0" presId="urn:microsoft.com/office/officeart/2005/8/layout/matrix1"/>
    <dgm:cxn modelId="{F4D654D3-2DCF-4F6A-8838-7746E97B9299}" type="presParOf" srcId="{89D9F52A-5B80-454D-95D0-49572A217F8C}" destId="{52DEC4A2-CF14-48EE-9385-127A529AB4C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70F3D-95A9-452B-B4EB-F0503302C443}">
      <dsp:nvSpPr>
        <dsp:cNvPr id="0" name=""/>
        <dsp:cNvSpPr/>
      </dsp:nvSpPr>
      <dsp:spPr>
        <a:xfrm rot="16200000">
          <a:off x="618310" y="-618310"/>
          <a:ext cx="2876592" cy="4113212"/>
        </a:xfrm>
        <a:prstGeom prst="teardrop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Первый тип отклонений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kern="1200" dirty="0" err="1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дефицитарность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базальных структур мозга, задержка становления функциональной левополушарной </a:t>
          </a:r>
          <a:r>
            <a:rPr lang="ru-RU" sz="1600" kern="1200" dirty="0" err="1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доминантности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 недостаточностью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корково-подкорковой регуляции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02366" y="315950"/>
        <a:ext cx="2908480" cy="1525544"/>
      </dsp:txXfrm>
    </dsp:sp>
    <dsp:sp modelId="{090D07EE-277D-4B4E-91C5-58C7A849EF68}">
      <dsp:nvSpPr>
        <dsp:cNvPr id="0" name=""/>
        <dsp:cNvSpPr/>
      </dsp:nvSpPr>
      <dsp:spPr>
        <a:xfrm>
          <a:off x="4113212" y="0"/>
          <a:ext cx="4113212" cy="2876592"/>
        </a:xfrm>
        <a:prstGeom prst="teardrop">
          <a:avLst/>
        </a:prstGeom>
        <a:solidFill>
          <a:srgbClr val="CC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Второй тип отклонений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характеризуется дисфункцией правого полушария в сочетании с </a:t>
          </a:r>
          <a:r>
            <a:rPr lang="ru-RU" sz="1600" kern="1200" dirty="0" err="1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дефицитарностью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базальных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(подкорковых) </a:t>
          </a:r>
        </a:p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структур мозга</a:t>
          </a:r>
          <a:endParaRPr lang="ru-RU" sz="160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15578" y="315950"/>
        <a:ext cx="2908480" cy="1525544"/>
      </dsp:txXfrm>
    </dsp:sp>
    <dsp:sp modelId="{55358E8E-A5A7-48D8-9F4A-3AE1BED79CA9}">
      <dsp:nvSpPr>
        <dsp:cNvPr id="0" name=""/>
        <dsp:cNvSpPr/>
      </dsp:nvSpPr>
      <dsp:spPr>
        <a:xfrm rot="10800000">
          <a:off x="0" y="2840836"/>
          <a:ext cx="4113212" cy="2876592"/>
        </a:xfrm>
        <a:prstGeom prst="teardrop">
          <a:avLst/>
        </a:prstGeom>
        <a:solidFill>
          <a:srgbClr val="9D4B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Четвертый тип отклонений - </a:t>
          </a:r>
          <a:r>
            <a:rPr lang="ru-RU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сохранность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базальных структур мозга при выраженной </a:t>
          </a:r>
          <a:r>
            <a:rPr lang="ru-RU" sz="18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несформированности</a:t>
          </a:r>
          <a:r>
            <a:rPr lang="ru-RU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регуляторных структур. </a:t>
          </a:r>
          <a:endParaRPr lang="ru-RU" sz="1800" b="1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02366" y="3875934"/>
        <a:ext cx="2908480" cy="1525544"/>
      </dsp:txXfrm>
    </dsp:sp>
    <dsp:sp modelId="{DD1DBDB9-04A2-44A0-92EF-787C729AF87D}">
      <dsp:nvSpPr>
        <dsp:cNvPr id="0" name=""/>
        <dsp:cNvSpPr/>
      </dsp:nvSpPr>
      <dsp:spPr>
        <a:xfrm rot="5400000">
          <a:off x="4731522" y="2258282"/>
          <a:ext cx="2876592" cy="4113212"/>
        </a:xfrm>
        <a:prstGeom prst="teardrop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Третий тип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отклонений 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</a:t>
          </a:r>
        </a:p>
        <a:p>
          <a:pPr lvl="0" algn="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первичная функциональной </a:t>
          </a:r>
          <a:r>
            <a:rPr lang="ru-RU" sz="1800" kern="1200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дефицитарность</a:t>
          </a:r>
          <a:r>
            <a:rPr lang="ru-RU" sz="1800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базальных структур мозга</a:t>
          </a:r>
          <a:endParaRPr lang="ru-RU" sz="1800" kern="1200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715578" y="3911690"/>
        <a:ext cx="2908480" cy="1525544"/>
      </dsp:txXfrm>
    </dsp:sp>
    <dsp:sp modelId="{52DEC4A2-CF14-48EE-9385-127A529AB4C8}">
      <dsp:nvSpPr>
        <dsp:cNvPr id="0" name=""/>
        <dsp:cNvSpPr/>
      </dsp:nvSpPr>
      <dsp:spPr>
        <a:xfrm>
          <a:off x="2720721" y="1215187"/>
          <a:ext cx="2958526" cy="329436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 prstMaterial="dkEdg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Четыре типа отклонений высших психических функций у детей с СДВГ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(по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Е.А. Осиповой и Н.В. Панкратовой )</a:t>
          </a:r>
          <a:endParaRPr lang="ru-RU" sz="2400" b="0" kern="1200" dirty="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65144" y="1359610"/>
        <a:ext cx="2669680" cy="3005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1D318E-E0F9-4A52-864F-6AEF5611F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34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CE6B82-DF43-4BF1-9972-EFC31C974306}" type="slidenum">
              <a:rPr lang="en-US" altLang="ru-RU" smtClean="0"/>
              <a:pPr>
                <a:defRPr/>
              </a:pPr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2379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A68B-5A4C-428E-9E63-7707A1CB9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C62B-EA93-4405-9D05-EDD77739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2025-619D-4B5D-851C-695A55CF8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0E1D-7BDF-4C2D-84C0-CE226E994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4A20-99A4-4C44-AEEC-0C0938C3B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F624-1E31-4DEB-B2BF-4FCDE2A26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E2DF-E75E-40CC-BACC-39B28866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DAA4-D62C-4412-BF31-FB39D64E2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C52F3-885C-43AB-BE42-F6FC4FE14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8728-24C2-4EF9-884C-58A2E3FE2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FF5E-512F-4EAC-AFF9-782007755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28DD-9135-47BA-8830-472A651E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9F4D-C5D0-4227-8801-565EFD8A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24FA-4CCB-4CDF-BF0A-F4BC7C6FD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4E8DD-10D1-4551-8C7C-D3E85BB7D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AA02C-F2F6-4B2C-8928-3C2CF2D24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113C-A33A-4D08-B2C8-E9FA7C7AA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1101-046E-4B74-9BD7-AB72FB700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5847-2E38-4A76-9730-39FD34BD5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D55C-D402-4C66-9B6A-5D40BD060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E5EC-9E25-48E2-8FA1-E17A043B8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B8F94-C405-4DD8-A176-9EC72776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4C8F98-05AC-4564-801F-16E3334EF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F8F82A-021C-4ED4-970D-E23A07B3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indigo-papa.ru/node/289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57" y="267287"/>
            <a:ext cx="8525022" cy="3967088"/>
          </a:xfrm>
        </p:spPr>
        <p:txBody>
          <a:bodyPr anchor="t"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«Коррекционно-развивающие занятия с гиперактивными детьми по овладению навыками ориентировки в пространстве»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4" y="3052293"/>
            <a:ext cx="5809029" cy="3387144"/>
          </a:xfrm>
        </p:spPr>
        <p:txBody>
          <a:bodyPr/>
          <a:lstStyle/>
          <a:p>
            <a:pPr algn="r" eaLnBrk="1" hangingPunct="1"/>
            <a:endParaRPr lang="ru-RU" sz="2000" dirty="0" smtClean="0"/>
          </a:p>
          <a:p>
            <a:pPr algn="r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Егорова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Ирина Владимировна</a:t>
            </a:r>
          </a:p>
          <a:p>
            <a:pPr algn="r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 eaLnBrk="1" hangingPunct="1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д/с №3 «Незабудка» 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Протвино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все фото\гр №10 з. №3\S5006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57" y="1973865"/>
            <a:ext cx="3409240" cy="2772000"/>
          </a:xfrm>
          <a:prstGeom prst="rect">
            <a:avLst/>
          </a:prstGeom>
          <a:ln>
            <a:solidFill>
              <a:srgbClr val="9D4BA3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7450" y="4951234"/>
            <a:ext cx="1783503" cy="1405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0008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613" y="734096"/>
            <a:ext cx="7313612" cy="381214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4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«Пробы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«Что находится спереди от меня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«Расположение предметов на рисунке»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8229600" y="5563673"/>
            <a:ext cx="5022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10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94" y="734096"/>
            <a:ext cx="4532004" cy="1867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08" y="4333589"/>
            <a:ext cx="1491140" cy="22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6338" y="-212560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• 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422" y="335846"/>
            <a:ext cx="8510953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 </a:t>
            </a: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овладению навыками ориентировки в пространстве </a:t>
            </a: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</a:t>
            </a:r>
            <a:r>
              <a:rPr lang="ru-RU" sz="22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 при наличии целостной   системы коррекционно-развивающих занятий. Форма организации детей – подгрупповая.</a:t>
            </a:r>
          </a:p>
          <a:p>
            <a:pPr>
              <a:lnSpc>
                <a:spcPct val="150000"/>
              </a:lnSpc>
            </a:pPr>
            <a:endParaRPr lang="ru-RU" sz="2200" b="1" dirty="0" smtClean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Используется «метод </a:t>
            </a:r>
            <a:r>
              <a:rPr lang="ru-RU" sz="22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замещающего </a:t>
            </a:r>
            <a:r>
              <a:rPr lang="ru-RU" sz="2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онтогенеза», разработанный </a:t>
            </a:r>
            <a:r>
              <a:rPr lang="ru-RU" sz="2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2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Семенович</a:t>
            </a:r>
            <a:r>
              <a:rPr lang="ru-RU" sz="22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и пособие Рахмановой Е. М. «Графические диктанты для дошкольников»</a:t>
            </a:r>
            <a:endParaRPr lang="ru-RU" sz="22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57734" y="6245225"/>
            <a:ext cx="429065" cy="380658"/>
          </a:xfrm>
          <a:ln>
            <a:solidFill>
              <a:srgbClr val="800080"/>
            </a:solidFill>
          </a:ln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budzdorov-kaluga.ru/upload/pages/326/cdvg-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3" y="4718885"/>
            <a:ext cx="247650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253663" y="6198982"/>
            <a:ext cx="62564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11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Модель взаимодействия участников проекта по формированию ориентировки в пространстве</a:t>
            </a:r>
          </a:p>
        </p:txBody>
      </p:sp>
      <p:grpSp>
        <p:nvGrpSpPr>
          <p:cNvPr id="4" name="Group 3"/>
          <p:cNvGrpSpPr>
            <a:grpSpLocks noGrp="1"/>
          </p:cNvGrpSpPr>
          <p:nvPr/>
        </p:nvGrpSpPr>
        <p:grpSpPr bwMode="auto">
          <a:xfrm>
            <a:off x="455614" y="1363758"/>
            <a:ext cx="7628139" cy="5166645"/>
            <a:chOff x="288" y="718"/>
            <a:chExt cx="4896" cy="3387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7" y="1920"/>
              <a:chExt cx="1680" cy="1680"/>
            </a:xfrm>
          </p:grpSpPr>
          <p:sp>
            <p:nvSpPr>
              <p:cNvPr id="51" name="Oval 6"/>
              <p:cNvSpPr>
                <a:spLocks noChangeArrowheads="1"/>
              </p:cNvSpPr>
              <p:nvPr/>
            </p:nvSpPr>
            <p:spPr bwMode="gray">
              <a:xfrm>
                <a:off x="2017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2575" y="2076"/>
                <a:ext cx="597" cy="161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7" name="Text Box 8"/>
            <p:cNvSpPr txBox="1">
              <a:spLocks noChangeArrowheads="1"/>
            </p:cNvSpPr>
            <p:nvPr/>
          </p:nvSpPr>
          <p:spPr bwMode="gray">
            <a:xfrm>
              <a:off x="2447" y="2496"/>
              <a:ext cx="9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Ребенок 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47" name="Group 10"/>
            <p:cNvGrpSpPr>
              <a:grpSpLocks/>
            </p:cNvGrpSpPr>
            <p:nvPr/>
          </p:nvGrpSpPr>
          <p:grpSpPr bwMode="auto">
            <a:xfrm>
              <a:off x="2343" y="718"/>
              <a:ext cx="1002" cy="931"/>
              <a:chOff x="865" y="365"/>
              <a:chExt cx="3902" cy="3768"/>
            </a:xfrm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gray">
              <a:xfrm>
                <a:off x="865" y="365"/>
                <a:ext cx="3902" cy="376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0" name="Freeform 12"/>
              <p:cNvSpPr>
                <a:spLocks/>
              </p:cNvSpPr>
              <p:nvPr/>
            </p:nvSpPr>
            <p:spPr bwMode="gray">
              <a:xfrm rot="10800000">
                <a:off x="2165" y="3069"/>
                <a:ext cx="1301" cy="657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45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46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376" y="3151"/>
              <a:ext cx="992" cy="954"/>
              <a:chOff x="1376" y="3151"/>
              <a:chExt cx="992" cy="954"/>
            </a:xfrm>
          </p:grpSpPr>
          <p:grpSp>
            <p:nvGrpSpPr>
              <p:cNvPr id="41" name="Group 18"/>
              <p:cNvGrpSpPr>
                <a:grpSpLocks/>
              </p:cNvGrpSpPr>
              <p:nvPr/>
            </p:nvGrpSpPr>
            <p:grpSpPr bwMode="auto">
              <a:xfrm>
                <a:off x="1376" y="3151"/>
                <a:ext cx="992" cy="954"/>
                <a:chOff x="275" y="1112"/>
                <a:chExt cx="3859" cy="3703"/>
              </a:xfrm>
            </p:grpSpPr>
            <p:sp>
              <p:nvSpPr>
                <p:cNvPr id="43" name="Oval 19"/>
                <p:cNvSpPr>
                  <a:spLocks noChangeArrowheads="1"/>
                </p:cNvSpPr>
                <p:nvPr/>
              </p:nvSpPr>
              <p:spPr bwMode="gray">
                <a:xfrm>
                  <a:off x="275" y="1112"/>
                  <a:ext cx="3859" cy="37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4" name="Freeform 20"/>
                <p:cNvSpPr>
                  <a:spLocks/>
                </p:cNvSpPr>
                <p:nvPr/>
              </p:nvSpPr>
              <p:spPr bwMode="gray">
                <a:xfrm rot="2158550">
                  <a:off x="2377" y="1765"/>
                  <a:ext cx="1296" cy="52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42" name="Text Box 21"/>
              <p:cNvSpPr txBox="1">
                <a:spLocks noChangeArrowheads="1"/>
              </p:cNvSpPr>
              <p:nvPr/>
            </p:nvSpPr>
            <p:spPr bwMode="gray">
              <a:xfrm>
                <a:off x="1574" y="3438"/>
                <a:ext cx="565" cy="3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Медперсонал</a:t>
                </a:r>
                <a:endPara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3823" y="1394"/>
              <a:ext cx="1298" cy="1201"/>
              <a:chOff x="3823" y="1394"/>
              <a:chExt cx="1298" cy="1201"/>
            </a:xfrm>
          </p:grpSpPr>
          <p:grpSp>
            <p:nvGrpSpPr>
              <p:cNvPr id="37" name="Group 23"/>
              <p:cNvGrpSpPr>
                <a:grpSpLocks/>
              </p:cNvGrpSpPr>
              <p:nvPr/>
            </p:nvGrpSpPr>
            <p:grpSpPr bwMode="auto">
              <a:xfrm>
                <a:off x="3823" y="1394"/>
                <a:ext cx="1298" cy="1201"/>
                <a:chOff x="1565" y="-283"/>
                <a:chExt cx="5068" cy="4611"/>
              </a:xfrm>
            </p:grpSpPr>
            <p:sp>
              <p:nvSpPr>
                <p:cNvPr id="39" name="Oval 24"/>
                <p:cNvSpPr>
                  <a:spLocks noChangeArrowheads="1"/>
                </p:cNvSpPr>
                <p:nvPr/>
              </p:nvSpPr>
              <p:spPr bwMode="gray">
                <a:xfrm>
                  <a:off x="1565" y="-283"/>
                  <a:ext cx="5068" cy="46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40" name="Freeform 25"/>
                <p:cNvSpPr>
                  <a:spLocks/>
                </p:cNvSpPr>
                <p:nvPr/>
              </p:nvSpPr>
              <p:spPr bwMode="gray">
                <a:xfrm rot="14881416">
                  <a:off x="2202" y="1947"/>
                  <a:ext cx="1303" cy="630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gray">
              <a:xfrm rot="10800000" flipV="1">
                <a:off x="4150" y="2109"/>
                <a:ext cx="538" cy="3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24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 </a:t>
                </a:r>
                <a:endPara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3552" y="3066"/>
              <a:ext cx="974" cy="996"/>
              <a:chOff x="3552" y="3045"/>
              <a:chExt cx="974" cy="996"/>
            </a:xfrm>
          </p:grpSpPr>
          <p:grpSp>
            <p:nvGrpSpPr>
              <p:cNvPr id="33" name="Group 28"/>
              <p:cNvGrpSpPr>
                <a:grpSpLocks/>
              </p:cNvGrpSpPr>
              <p:nvPr/>
            </p:nvGrpSpPr>
            <p:grpSpPr bwMode="auto">
              <a:xfrm>
                <a:off x="3552" y="3045"/>
                <a:ext cx="974" cy="996"/>
                <a:chOff x="2016" y="660"/>
                <a:chExt cx="3967" cy="4271"/>
              </a:xfrm>
            </p:grpSpPr>
            <p:sp>
              <p:nvSpPr>
                <p:cNvPr id="35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660"/>
                  <a:ext cx="3967" cy="4271"/>
                </a:xfrm>
                <a:prstGeom prst="ellipse">
                  <a:avLst/>
                </a:prstGeom>
                <a:blipFill>
                  <a:blip r:embed="rId2"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gray">
                <a:xfrm rot="19042001">
                  <a:off x="2306" y="1516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gray">
              <a:xfrm>
                <a:off x="3616" y="3342"/>
                <a:ext cx="803" cy="4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Сверстники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839" y="1808"/>
              <a:ext cx="1224" cy="1189"/>
              <a:chOff x="839" y="1808"/>
              <a:chExt cx="1224" cy="1189"/>
            </a:xfrm>
          </p:grpSpPr>
          <p:grpSp>
            <p:nvGrpSpPr>
              <p:cNvPr id="29" name="Group 33"/>
              <p:cNvGrpSpPr>
                <a:grpSpLocks/>
              </p:cNvGrpSpPr>
              <p:nvPr/>
            </p:nvGrpSpPr>
            <p:grpSpPr bwMode="auto">
              <a:xfrm>
                <a:off x="839" y="1808"/>
                <a:ext cx="1224" cy="1189"/>
                <a:chOff x="-506" y="1295"/>
                <a:chExt cx="4758" cy="4622"/>
              </a:xfrm>
            </p:grpSpPr>
            <p:sp>
              <p:nvSpPr>
                <p:cNvPr id="31" name="Oval 34"/>
                <p:cNvSpPr>
                  <a:spLocks noChangeArrowheads="1"/>
                </p:cNvSpPr>
                <p:nvPr/>
              </p:nvSpPr>
              <p:spPr bwMode="gray">
                <a:xfrm>
                  <a:off x="-506" y="1295"/>
                  <a:ext cx="4758" cy="46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32" name="Freeform 35"/>
                <p:cNvSpPr>
                  <a:spLocks/>
                </p:cNvSpPr>
                <p:nvPr/>
              </p:nvSpPr>
              <p:spPr bwMode="gray">
                <a:xfrm rot="1812119">
                  <a:off x="1695" y="1807"/>
                  <a:ext cx="1817" cy="749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gray">
              <a:xfrm rot="10800000" flipV="1">
                <a:off x="926" y="2184"/>
                <a:ext cx="1102" cy="4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Специалисты ДОУ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Oval 37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Oval 38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27" name="Oval 40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8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17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25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6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8" name="Oval 45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288" y="1502"/>
              <a:ext cx="1550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80008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Text Box 48"/>
            <p:cNvSpPr txBox="1">
              <a:spLocks noChangeArrowheads="1"/>
            </p:cNvSpPr>
            <p:nvPr/>
          </p:nvSpPr>
          <p:spPr bwMode="auto">
            <a:xfrm>
              <a:off x="2256" y="1028"/>
              <a:ext cx="120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 eaLnBrk="0" hangingPunct="0"/>
              <a:r>
                <a:rPr lang="ru-RU" sz="2000" b="1" dirty="0" smtClean="0">
                  <a:solidFill>
                    <a:srgbClr val="800080"/>
                  </a:solidFill>
                  <a:latin typeface="Times New Roman" pitchFamily="18" charset="0"/>
                  <a:cs typeface="Times New Roman" pitchFamily="18" charset="0"/>
                </a:rPr>
                <a:t>Воспитатели</a:t>
              </a:r>
              <a:endParaRPr lang="en-US" sz="20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auto">
            <a:xfrm>
              <a:off x="3939" y="1833"/>
              <a:ext cx="1223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eaLnBrk="0" hangingPunct="0"/>
              <a:r>
                <a:rPr lang="ru-RU" sz="2800" b="1" dirty="0" smtClean="0">
                  <a:solidFill>
                    <a:srgbClr val="800080"/>
                  </a:solidFill>
                  <a:latin typeface="Times New Roman" pitchFamily="18" charset="0"/>
                  <a:cs typeface="Times New Roman" pitchFamily="18" charset="0"/>
                </a:rPr>
                <a:t>Родители</a:t>
              </a:r>
              <a:endPara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528" y="3577"/>
              <a:ext cx="334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tx2"/>
                  </a:solidFill>
                </a:rPr>
                <a:t> 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tx2"/>
                  </a:solidFill>
                </a:rPr>
                <a:t> 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12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82592"/>
            <a:ext cx="7772400" cy="343789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Составление индивидуального маршрута для детей с </a:t>
            </a:r>
            <a:r>
              <a:rPr lang="ru-RU" sz="2400" cap="none" dirty="0" err="1" smtClean="0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2. Подбор упражнений на развитие пространственной ориентировки для этой</a:t>
            </a:r>
            <a:r>
              <a:rPr lang="en-US" sz="2400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cap="none" dirty="0" smtClean="0">
                <a:latin typeface="Times New Roman" pitchFamily="18" charset="0"/>
                <a:cs typeface="Times New Roman" pitchFamily="18" charset="0"/>
              </a:rPr>
              <a:t>категории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22313" y="412125"/>
            <a:ext cx="7772400" cy="159697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педагогической коррекции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13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budzdorov-kaluga.ru/upload/pages/326/cdvg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53" y="3766311"/>
            <a:ext cx="1838458" cy="2427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2117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Подготовительный  (Целеполагание. Изучение работ педагогов и психологов, исследовавших проблемы развития пространственных представлений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детей. Отбор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обучения).</a:t>
            </a:r>
            <a:r>
              <a:rPr lang="ru-RU" sz="2000" dirty="0" smtClean="0"/>
              <a:t>  </a:t>
            </a:r>
            <a:endParaRPr lang="ru-RU" sz="2000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Исследовательский- Начальная диагностика детей по направлению «Развитие пространственных ориентировок». Планирование. Подготовка методических и дидактических средств.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Основной – проведение коррекционно-развивающих занятий.</a:t>
            </a:r>
          </a:p>
          <a:p>
            <a:pPr algn="just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Аналитический –  подведение итогов работы, мониторинг результативности.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все фото\гр №10 з. №3\S5006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330" y="4087588"/>
            <a:ext cx="2766647" cy="2074985"/>
          </a:xfrm>
          <a:prstGeom prst="rect">
            <a:avLst/>
          </a:prstGeom>
          <a:noFill/>
        </p:spPr>
      </p:pic>
      <p:pic>
        <p:nvPicPr>
          <p:cNvPr id="5" name="Рисунок 4" descr="http://budzdorov-kaluga.ru/upload/pages/326/cdvg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88" y="3798276"/>
            <a:ext cx="22860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14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социально-педагогических, психологических условий по   формированию</a:t>
            </a:r>
            <a:r>
              <a:rPr lang="ru-RU" altLang="ru-RU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ориентировки детей старшего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КРЗ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системы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специалистов по  пространственной ориентировке.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Подбор психологических игр, упражнений для детей по данному направлению работы.</a:t>
            </a:r>
          </a:p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предварительной работы с родителями и воспитателями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13938" r="18981" b="17956"/>
          <a:stretch>
            <a:fillRect/>
          </a:stretch>
        </p:blipFill>
        <p:spPr>
          <a:xfrm>
            <a:off x="2738118" y="4705031"/>
            <a:ext cx="1369168" cy="194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10960" r="11943" b="17708"/>
          <a:stretch>
            <a:fillRect/>
          </a:stretch>
        </p:blipFill>
        <p:spPr>
          <a:xfrm>
            <a:off x="7182852" y="4535905"/>
            <a:ext cx="1479885" cy="21175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t="11751" r="8087" b="17365"/>
          <a:stretch>
            <a:fillRect/>
          </a:stretch>
        </p:blipFill>
        <p:spPr>
          <a:xfrm>
            <a:off x="4387290" y="4355432"/>
            <a:ext cx="2033337" cy="250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15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solidFill>
            <a:srgbClr val="BEB1C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роцесс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пространственной ориентировки у детей с </a:t>
            </a:r>
            <a:r>
              <a:rPr lang="ru-RU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проведение игровых тренингов с детьми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старшего дошкольного возраста, используя задания на пространственную ориентировку из программно-методического комплекса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А.В.Семенович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«Нейропсихологическая профилактика и коррекция. Дошкольники» (Базовая программа МЗО «В диалоге с мозгом»)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использование пособия Рахмановой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Е.М. Графические диктанты для дошкольников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S5004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686" y="3460017"/>
            <a:ext cx="3798278" cy="28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Связной\Desktop\Фото\S5006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05" y="3565526"/>
            <a:ext cx="148907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165" t="6560" r="23318" b="27460"/>
          <a:stretch/>
        </p:blipFill>
        <p:spPr>
          <a:xfrm>
            <a:off x="605307" y="3631842"/>
            <a:ext cx="1622738" cy="2202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16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провести анализ работы по теме проекта, наметить перспективу.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выявлению и определению результативности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пространственной ориентировки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среди педагогов ДОУ.</a:t>
            </a:r>
          </a:p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итоговых мероприятий с родителями.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все фото\гр №10 з. №3\S5006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2104" y="4565002"/>
            <a:ext cx="2643907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17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37" y="4603639"/>
            <a:ext cx="3005814" cy="225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7"/>
            <a:ext cx="8226425" cy="3197599"/>
          </a:xfrm>
        </p:spPr>
        <p:txBody>
          <a:bodyPr anchor="t"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53% детей по завершении работы оказались на высоком уровне, 47% детей на - среднем уровне). У детей выросли потенциальные возможности как в познавательной, так и в личностной сфере. Нарушения в пространственных представлениях компенсировались, уменьшилась чрезмерная моторная подвижность, дети стали лучше контролировать свою деятельность на всех этапах. В отношениях со сверстниками и педагогами они были готовы к сотрудничеству, к требованиям педагога относились положительно.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все фото\гр №10 з. №3\S5006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999" y="3863181"/>
            <a:ext cx="3437207" cy="2577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18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диаграмма уровней развития ориентировки в пространстве у детей старшей группы №1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/>
          </p:nvPr>
        </p:nvGraphicFramePr>
        <p:xfrm>
          <a:off x="455613" y="1600200"/>
          <a:ext cx="82264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19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274638"/>
            <a:ext cx="8738821" cy="1143000"/>
          </a:xfrm>
        </p:spPr>
        <p:txBody>
          <a:bodyPr anchor="t"/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604" y="1249252"/>
            <a:ext cx="8063572" cy="487691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 последнее время отмечается резкое увеличение количества детей с нарушением развития 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оптико-пространственного </a:t>
            </a:r>
            <a:r>
              <a:rPr lang="ru-RU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задержкой в формировании пространственных представлений. Такие проблемы характерны и для детей с </a:t>
            </a:r>
            <a:r>
              <a:rPr lang="ru-RU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Между тем, от уровня </a:t>
            </a:r>
            <a:r>
              <a:rPr lang="ru-RU" sz="2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пространственных представлений во многом зависит успешность усвоения ребенком чтения, письма, рисования и других видов деятельности.</a:t>
            </a:r>
            <a:endParaRPr lang="ru-RU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57734" y="6245225"/>
            <a:ext cx="429065" cy="380658"/>
          </a:xfrm>
          <a:ln>
            <a:solidFill>
              <a:srgbClr val="800080"/>
            </a:solidFill>
          </a:ln>
        </p:spPr>
        <p:txBody>
          <a:bodyPr/>
          <a:lstStyle/>
          <a:p>
            <a:pPr>
              <a:defRPr/>
            </a:pPr>
            <a:fld id="{163B28DD-9135-47BA-8830-472A651ECB81}" type="slidenum">
              <a:rPr lang="en-US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все фото\гр №10 з. №3\S5006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73" y="3982612"/>
            <a:ext cx="2836986" cy="245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612" y="576775"/>
            <a:ext cx="8491439" cy="1547447"/>
          </a:xfrm>
        </p:spPr>
        <p:txBody>
          <a:bodyPr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S5005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98049" y="2121622"/>
            <a:ext cx="3397470" cy="2548103"/>
          </a:xfrm>
          <a:prstGeom prst="rect">
            <a:avLst/>
          </a:prstGeom>
          <a:ln w="38100" cap="sq">
            <a:solidFill>
              <a:srgbClr val="66FF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20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0" y="3593227"/>
            <a:ext cx="2092817" cy="2790423"/>
          </a:xfrm>
          <a:prstGeom prst="rect">
            <a:avLst/>
          </a:prstGeom>
          <a:ln w="88900" cap="sq" cmpd="thickThin">
            <a:solidFill>
              <a:srgbClr val="66FF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0" t="19380" r="16096" b="21546"/>
          <a:stretch/>
        </p:blipFill>
        <p:spPr>
          <a:xfrm>
            <a:off x="553792" y="1777285"/>
            <a:ext cx="2743200" cy="1931832"/>
          </a:xfrm>
          <a:prstGeom prst="rect">
            <a:avLst/>
          </a:prstGeom>
          <a:ln w="76200">
            <a:solidFill>
              <a:srgbClr val="3DCA3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специально разработанная и реализованная нами формирующая коррекционная программа, направленная на формирование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ориентировке в пространстве на всех основных этапах деятельности, осуществляемая посредством психомоторных занятий, оказалась эффективной. Уровни осознанности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сформированные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по завершении проекта, оказались значительно выше, чем у детей, с которыми занятия не проводились.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21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754" y="4452501"/>
            <a:ext cx="2962141" cy="211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40158"/>
            <a:ext cx="8226425" cy="518600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Апробированная в исследовании программа диагностики и овладения навыками ориентировки в пространстве 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может быть использована в коррекционно-развивающей работе педагогов-психологов при наличии необходимой квалификации.</a:t>
            </a:r>
          </a:p>
          <a:p>
            <a:pPr marL="0" indent="0"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все фото\гр.№10 з.№2\S5006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236" y="3533160"/>
            <a:ext cx="3662289" cy="27467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22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6220"/>
            <a:ext cx="8226425" cy="4979943"/>
          </a:xfrm>
        </p:spPr>
        <p:txBody>
          <a:bodyPr/>
          <a:lstStyle/>
          <a:p>
            <a:pPr eaLnBrk="1" hangingPunct="1"/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.Мэш, Э. Детская патопсихология. Нарушения психики ребенка. [Текст] /Эрик Меш, Дэвид Вольф.- М.: АСТ;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ПРАЙМ-ЕВРОЗНАК, 2007.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Семенович, A.B.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представления при отклоняющемся развитии. [Текст]  М., 1998.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Семенович, A.B., Вологдина Я.О., Ланина, Т.Н. Нейропсихологическая профилактика и коррекция. Дошкольники. . [Текст] -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М.:Дрофа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Мусейибова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З.Т. Генезис отражения пространства и пространственной ориентации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удетей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возраста. [Текст] /Журнал «Дошкольное воспитание»,1970, № 3.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Пугач В.Н. с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с синдромом дефицита внимания (СДВГ/ADHD): особенности восприятия 3D пространств. - Доклад на международном симпозиуме. - Иерусалим, 2010.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http://www.indigo-papa.ru/node/289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/>
              <a:t> </a:t>
            </a:r>
            <a:endParaRPr lang="ru-RU" dirty="0" smtClean="0"/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animat8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368" y="5138670"/>
            <a:ext cx="1601519" cy="16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23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детей с СДВГ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нарушения организационного компонента деятельности (дефицит внимания, импульсивность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динамического компонента деятельности  (стабильно низкий или цикличный темп деятельности и истощаемость)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расстройства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 деятельности (нарушение восприятия, памяти и мышления)</a:t>
            </a:r>
          </a:p>
          <a:p>
            <a:r>
              <a:rPr lang="ru-RU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дефект  в структуре патопсихологического синдрома при СДВГ – нарушение способностей к произвольной регуляции деятельности и </a:t>
            </a:r>
            <a:r>
              <a:rPr lang="ru-RU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3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4638"/>
            <a:ext cx="8226425" cy="254751"/>
          </a:xfrm>
        </p:spPr>
        <p:txBody>
          <a:bodyPr anchor="t"/>
          <a:lstStyle/>
          <a:p>
            <a:pPr algn="ctr" eaLnBrk="1" hangingPunct="1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600929"/>
              </p:ext>
            </p:extLst>
          </p:nvPr>
        </p:nvGraphicFramePr>
        <p:xfrm>
          <a:off x="455613" y="372979"/>
          <a:ext cx="8226425" cy="5753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4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6631" y="637674"/>
            <a:ext cx="4367463" cy="1191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пространственных представлений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768" y="2358190"/>
            <a:ext cx="3395955" cy="1203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Трехмерное пространство</a:t>
            </a:r>
          </a:p>
          <a:p>
            <a:pPr lvl="0" algn="ctr"/>
            <a: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(основные пространственные направления)</a:t>
            </a:r>
            <a:endParaRPr lang="ru-RU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5294" y="2390274"/>
            <a:ext cx="2984002" cy="117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Двухмерное пространство (на листе на бумаги)</a:t>
            </a:r>
            <a:endParaRPr lang="ru-RU" sz="2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947" y="4098758"/>
            <a:ext cx="2895599" cy="1098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собственном теле, дифференцировка правой и левой частей</a:t>
            </a:r>
            <a:endParaRPr lang="ru-RU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1241" y="4122822"/>
            <a:ext cx="2658979" cy="1221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в окружающем  пространстве</a:t>
            </a:r>
            <a:endParaRPr lang="ru-RU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4710363" y="1828800"/>
            <a:ext cx="1846932" cy="561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5" idx="0"/>
          </p:cNvCxnSpPr>
          <p:nvPr/>
        </p:nvCxnSpPr>
        <p:spPr>
          <a:xfrm flipH="1">
            <a:off x="2371746" y="1828800"/>
            <a:ext cx="2338617" cy="52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8" idx="0"/>
          </p:cNvCxnSpPr>
          <p:nvPr/>
        </p:nvCxnSpPr>
        <p:spPr>
          <a:xfrm>
            <a:off x="2371746" y="3561348"/>
            <a:ext cx="2478985" cy="561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7" idx="0"/>
          </p:cNvCxnSpPr>
          <p:nvPr/>
        </p:nvCxnSpPr>
        <p:spPr>
          <a:xfrm flipH="1">
            <a:off x="1808747" y="3561348"/>
            <a:ext cx="562999" cy="537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5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192505" y="159127"/>
            <a:ext cx="3048000" cy="2000338"/>
          </a:xfrm>
          <a:custGeom>
            <a:avLst/>
            <a:gdLst>
              <a:gd name="connsiteX0" fmla="*/ 0 w 2032000"/>
              <a:gd name="connsiteY0" fmla="*/ 0 h 3048000"/>
              <a:gd name="connsiteX1" fmla="*/ 1693327 w 2032000"/>
              <a:gd name="connsiteY1" fmla="*/ 0 h 3048000"/>
              <a:gd name="connsiteX2" fmla="*/ 2032000 w 2032000"/>
              <a:gd name="connsiteY2" fmla="*/ 338673 h 3048000"/>
              <a:gd name="connsiteX3" fmla="*/ 2032000 w 2032000"/>
              <a:gd name="connsiteY3" fmla="*/ 3048000 h 3048000"/>
              <a:gd name="connsiteX4" fmla="*/ 0 w 2032000"/>
              <a:gd name="connsiteY4" fmla="*/ 3048000 h 3048000"/>
              <a:gd name="connsiteX5" fmla="*/ 0 w 2032000"/>
              <a:gd name="connsiteY5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2000" h="3048000">
                <a:moveTo>
                  <a:pt x="0" y="3048000"/>
                </a:moveTo>
                <a:lnTo>
                  <a:pt x="0" y="508009"/>
                </a:lnTo>
                <a:cubicBezTo>
                  <a:pt x="0" y="227443"/>
                  <a:pt x="101086" y="0"/>
                  <a:pt x="225782" y="0"/>
                </a:cubicBezTo>
                <a:lnTo>
                  <a:pt x="2032000" y="0"/>
                </a:lnTo>
                <a:lnTo>
                  <a:pt x="2032000" y="3048000"/>
                </a:lnTo>
                <a:lnTo>
                  <a:pt x="0" y="3048000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3DCA36"/>
            </a:solidFill>
          </a:ln>
          <a:scene3d>
            <a:camera prst="orthographicFront"/>
            <a:lightRig rig="flat" dir="t"/>
          </a:scene3d>
          <a:sp3d prstMaterial="dkEdge">
            <a:bevelT w="8200" h="381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8" tIns="99567" rIns="99568" bIns="6075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телесного пространства</a:t>
            </a:r>
            <a:endParaRPr lang="ru-RU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237666" y="3522371"/>
            <a:ext cx="2641639" cy="2472236"/>
          </a:xfrm>
          <a:custGeom>
            <a:avLst/>
            <a:gdLst>
              <a:gd name="connsiteX0" fmla="*/ 0 w 3048000"/>
              <a:gd name="connsiteY0" fmla="*/ 0 h 2032000"/>
              <a:gd name="connsiteX1" fmla="*/ 2709327 w 3048000"/>
              <a:gd name="connsiteY1" fmla="*/ 0 h 2032000"/>
              <a:gd name="connsiteX2" fmla="*/ 3048000 w 3048000"/>
              <a:gd name="connsiteY2" fmla="*/ 338673 h 2032000"/>
              <a:gd name="connsiteX3" fmla="*/ 3048000 w 3048000"/>
              <a:gd name="connsiteY3" fmla="*/ 2032000 h 2032000"/>
              <a:gd name="connsiteX4" fmla="*/ 0 w 3048000"/>
              <a:gd name="connsiteY4" fmla="*/ 2032000 h 2032000"/>
              <a:gd name="connsiteX5" fmla="*/ 0 w 3048000"/>
              <a:gd name="connsiteY5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0" h="2032000">
                <a:moveTo>
                  <a:pt x="3048000" y="2031999"/>
                </a:moveTo>
                <a:lnTo>
                  <a:pt x="338673" y="2031999"/>
                </a:lnTo>
                <a:cubicBezTo>
                  <a:pt x="151629" y="2031999"/>
                  <a:pt x="0" y="1880370"/>
                  <a:pt x="0" y="1693326"/>
                </a:cubicBezTo>
                <a:lnTo>
                  <a:pt x="0" y="1"/>
                </a:lnTo>
                <a:lnTo>
                  <a:pt x="3048000" y="1"/>
                </a:lnTo>
                <a:lnTo>
                  <a:pt x="3048000" y="2031999"/>
                </a:lnTo>
                <a:close/>
              </a:path>
            </a:pathLst>
          </a:custGeom>
          <a:solidFill>
            <a:srgbClr val="FFFF99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7" tIns="607568" rIns="99568" bIns="995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схемы и диктанты (ориентировка по схеме и на листе бумаги)</a:t>
            </a:r>
            <a:endPara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2835927" y="2034862"/>
            <a:ext cx="3402599" cy="2378476"/>
          </a:xfrm>
          <a:custGeom>
            <a:avLst/>
            <a:gdLst>
              <a:gd name="connsiteX0" fmla="*/ 0 w 1828800"/>
              <a:gd name="connsiteY0" fmla="*/ 169337 h 1016000"/>
              <a:gd name="connsiteX1" fmla="*/ 169337 w 1828800"/>
              <a:gd name="connsiteY1" fmla="*/ 0 h 1016000"/>
              <a:gd name="connsiteX2" fmla="*/ 1659463 w 1828800"/>
              <a:gd name="connsiteY2" fmla="*/ 0 h 1016000"/>
              <a:gd name="connsiteX3" fmla="*/ 1828800 w 1828800"/>
              <a:gd name="connsiteY3" fmla="*/ 169337 h 1016000"/>
              <a:gd name="connsiteX4" fmla="*/ 1828800 w 1828800"/>
              <a:gd name="connsiteY4" fmla="*/ 846663 h 1016000"/>
              <a:gd name="connsiteX5" fmla="*/ 1659463 w 1828800"/>
              <a:gd name="connsiteY5" fmla="*/ 1016000 h 1016000"/>
              <a:gd name="connsiteX6" fmla="*/ 169337 w 1828800"/>
              <a:gd name="connsiteY6" fmla="*/ 1016000 h 1016000"/>
              <a:gd name="connsiteX7" fmla="*/ 0 w 1828800"/>
              <a:gd name="connsiteY7" fmla="*/ 846663 h 1016000"/>
              <a:gd name="connsiteX8" fmla="*/ 0 w 1828800"/>
              <a:gd name="connsiteY8" fmla="*/ 169337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1016000">
                <a:moveTo>
                  <a:pt x="0" y="169337"/>
                </a:moveTo>
                <a:cubicBezTo>
                  <a:pt x="0" y="75815"/>
                  <a:pt x="75815" y="0"/>
                  <a:pt x="169337" y="0"/>
                </a:cubicBezTo>
                <a:lnTo>
                  <a:pt x="1659463" y="0"/>
                </a:lnTo>
                <a:cubicBezTo>
                  <a:pt x="1752985" y="0"/>
                  <a:pt x="1828800" y="75815"/>
                  <a:pt x="1828800" y="169337"/>
                </a:cubicBezTo>
                <a:lnTo>
                  <a:pt x="1828800" y="846663"/>
                </a:lnTo>
                <a:cubicBezTo>
                  <a:pt x="1828800" y="940185"/>
                  <a:pt x="1752985" y="1016000"/>
                  <a:pt x="1659463" y="1016000"/>
                </a:cubicBezTo>
                <a:lnTo>
                  <a:pt x="169337" y="1016000"/>
                </a:lnTo>
                <a:cubicBezTo>
                  <a:pt x="75815" y="1016000"/>
                  <a:pt x="0" y="940185"/>
                  <a:pt x="0" y="846663"/>
                </a:cubicBezTo>
                <a:lnTo>
                  <a:pt x="0" y="16933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7" tIns="102937" rIns="102937" bIns="10293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kern="1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пространственных представлений</a:t>
            </a:r>
            <a:endParaRPr lang="ru-RU" sz="3200" kern="1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92505" y="3320716"/>
            <a:ext cx="2643422" cy="28755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 копирование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237666" y="196901"/>
            <a:ext cx="2313905" cy="20356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 flipH="1">
            <a:off x="6492815" y="822190"/>
            <a:ext cx="1893196" cy="1066538"/>
          </a:xfrm>
          <a:custGeom>
            <a:avLst/>
            <a:gdLst>
              <a:gd name="connsiteX0" fmla="*/ 0 w 3048000"/>
              <a:gd name="connsiteY0" fmla="*/ 0 h 2032000"/>
              <a:gd name="connsiteX1" fmla="*/ 2709327 w 3048000"/>
              <a:gd name="connsiteY1" fmla="*/ 0 h 2032000"/>
              <a:gd name="connsiteX2" fmla="*/ 3048000 w 3048000"/>
              <a:gd name="connsiteY2" fmla="*/ 338673 h 2032000"/>
              <a:gd name="connsiteX3" fmla="*/ 3048000 w 3048000"/>
              <a:gd name="connsiteY3" fmla="*/ 2032000 h 2032000"/>
              <a:gd name="connsiteX4" fmla="*/ 0 w 3048000"/>
              <a:gd name="connsiteY4" fmla="*/ 2032000 h 2032000"/>
              <a:gd name="connsiteX5" fmla="*/ 0 w 3048000"/>
              <a:gd name="connsiteY5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0" h="2032000">
                <a:moveTo>
                  <a:pt x="0" y="0"/>
                </a:moveTo>
                <a:lnTo>
                  <a:pt x="2709327" y="0"/>
                </a:lnTo>
                <a:cubicBezTo>
                  <a:pt x="2896371" y="0"/>
                  <a:pt x="3048000" y="151629"/>
                  <a:pt x="3048000" y="338673"/>
                </a:cubicBezTo>
                <a:lnTo>
                  <a:pt x="30480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solidFill>
            <a:srgbClr val="BEB1CF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9568" tIns="99568" rIns="99568" bIns="60756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kern="12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3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внешнего пространства</a:t>
            </a:r>
            <a:endParaRPr lang="ru-RU" sz="2300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6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5612" y="253219"/>
            <a:ext cx="8308559" cy="3347232"/>
          </a:xfrm>
        </p:spPr>
        <p:txBody>
          <a:bodyPr anchor="t"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коррекционную работу по развитию пространственной ориентации у детей с СДВГ с последующим выявлением её эффективности.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старшего дошкольного возраста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32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пространственной ориентации детей дошкольного возраста.</a:t>
            </a:r>
          </a:p>
          <a:p>
            <a:pPr eaLnBrk="1" hangingPunct="1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40E1D-7BDF-4C2D-84C0-CE226E994D7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7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проанализировать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литературу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проекта.</a:t>
            </a:r>
          </a:p>
          <a:p>
            <a:pPr algn="just" eaLnBrk="1" hangingPunct="1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развивающую среду и способствовать формированию и развитию навыков пространственной ориентировки у детей с </a:t>
            </a:r>
            <a:r>
              <a:rPr lang="ru-RU" alt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  <a:buNone/>
            </a:pPr>
            <a:r>
              <a:rPr lang="ru-RU" sz="22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latin typeface="Times New Roman"/>
                <a:ea typeface="Times New Roman"/>
                <a:cs typeface="Times New Roman"/>
              </a:rPr>
              <a:t>3. Разработать перспективное планирование и провести формирующее обучение.</a:t>
            </a:r>
            <a:endParaRPr lang="ru-RU" sz="2200" b="1" dirty="0" smtClean="0">
              <a:latin typeface="Calibri"/>
              <a:ea typeface="Times New Roman"/>
              <a:cs typeface="Times New Roman"/>
            </a:endParaRPr>
          </a:p>
          <a:p>
            <a:pPr marL="457200" algn="just">
              <a:spcAft>
                <a:spcPts val="800"/>
              </a:spcAft>
              <a:buNone/>
            </a:pPr>
            <a:r>
              <a:rPr lang="ru-RU" altLang="ru-RU" sz="2200" b="1" dirty="0" smtClean="0">
                <a:latin typeface="Calibri"/>
                <a:cs typeface="Times New Roman"/>
              </a:rPr>
              <a:t>  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(педагогами и родителями) по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проекта.</a:t>
            </a:r>
          </a:p>
          <a:p>
            <a:pPr eaLnBrk="1" hangingPunct="1"/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Провести результативный анализ по проекту.</a:t>
            </a:r>
          </a:p>
          <a:p>
            <a:pPr eaLnBrk="1" hangingPunct="1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8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zabydka-dou.ucoz.ru/foto_zdanija_do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0"/>
          <a:stretch/>
        </p:blipFill>
        <p:spPr bwMode="auto">
          <a:xfrm>
            <a:off x="283335" y="2730321"/>
            <a:ext cx="5652634" cy="41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335" y="107211"/>
            <a:ext cx="8667482" cy="3176902"/>
          </a:xfr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</a:t>
            </a: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общеразвивающего вида с приоритетным осуществлением деятельности по одному из направлений развития детей – детский сад №3 «Незабудка»</a:t>
            </a:r>
            <a:b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 направление  развития детей– художественно-эстетическое.</a:t>
            </a:r>
            <a: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2060619"/>
            <a:ext cx="4040188" cy="9015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962139"/>
            <a:ext cx="4040188" cy="3747754"/>
          </a:xfrm>
        </p:spPr>
        <p:txBody>
          <a:bodyPr/>
          <a:lstStyle/>
          <a:p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 rot="10800000" flipV="1">
            <a:off x="4645020" y="2202287"/>
            <a:ext cx="4041775" cy="9015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3" y="2060618"/>
            <a:ext cx="1899917" cy="124463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497388" y="2318197"/>
            <a:ext cx="4627294" cy="4539802"/>
          </a:xfrm>
          <a:solidFill>
            <a:srgbClr val="FFFF99"/>
          </a:solidFill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«Играем, обучаемся, развиваемся» на период 2012 – 2016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</a:p>
          <a:p>
            <a:r>
              <a:rPr lang="ru-RU" sz="18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развитие дошкольного образовательного учреждения по модели адаптивного дошкольного учреждения способного приспосабливаться к уровню развития каждого ребенка и выводить его на более высокий уровень, соответствующий основным требованиям общества к выпускнику ДОУ и запросам родителей по таким критериям как качество, инновационность,  востребованность</a:t>
            </a:r>
            <a:r>
              <a:rPr lang="ru-RU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86011" y="6198984"/>
            <a:ext cx="4932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fld id="{163B28DD-9135-47BA-8830-472A651ECB81}" type="slidenum">
              <a:rPr lang="en-US" b="1" smtClean="0"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9</a:t>
            </a:fld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piekny turkus">
  <a:themeElements>
    <a:clrScheme name="Тема Office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piekny turkus</Template>
  <TotalTime>2305</TotalTime>
  <Words>980</Words>
  <Application>Microsoft Office PowerPoint</Application>
  <PresentationFormat>Экран (4:3)</PresentationFormat>
  <Paragraphs>153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Wingdings</vt:lpstr>
      <vt:lpstr>piekny turkus</vt:lpstr>
      <vt:lpstr>1_Default Design</vt:lpstr>
      <vt:lpstr> Проект «Коррекционно-развивающие занятия с гиперактивными детьми по овладению навыками ориентировки в пространстве»   </vt:lpstr>
      <vt:lpstr>Актуальность </vt:lpstr>
      <vt:lpstr>Характеристика детей с СДВГ</vt:lpstr>
      <vt:lpstr>Презентация PowerPoint</vt:lpstr>
      <vt:lpstr>Презентация PowerPoint</vt:lpstr>
      <vt:lpstr>Презентация PowerPoint</vt:lpstr>
      <vt:lpstr>Цель:  провести коррекционную работу по развитию пространственной ориентации у детей с СДВГ с последующим выявлением её эффективности. Объект: дети старшего дошкольного возраста</vt:lpstr>
      <vt:lpstr>Задачи:</vt:lpstr>
      <vt:lpstr>          Муниципальное бюджетное дошкольное образовательное учреждение общеразвивающего вида с приоритетным осуществлением деятельности по одному из направлений развития детей – детский сад №3 «Незабудка» Приоритетное  направление  развития детей– художественно-эстетическое.   </vt:lpstr>
      <vt:lpstr>Диагностика  «Пробы Хеда»   Методика «Что находится спереди от меня?»  Методика «Расположение предметов на рисунке» </vt:lpstr>
      <vt:lpstr> </vt:lpstr>
      <vt:lpstr>Модель взаимодействия участников проекта по формированию ориентировки в пространстве</vt:lpstr>
      <vt:lpstr> 1. Составление индивидуального маршрута для детей с гиперактивностью. 2. Подбор упражнений на развитие пространственной ориентировки для этой категории детей.</vt:lpstr>
      <vt:lpstr>Этапы проекта</vt:lpstr>
      <vt:lpstr>Организационный этап</vt:lpstr>
      <vt:lpstr>Основной этап</vt:lpstr>
      <vt:lpstr>Заключительный этап</vt:lpstr>
      <vt:lpstr>Результативность 53% детей по завершении работы оказались на высоком уровне, 47% детей на - среднем уровне). У детей выросли потенциальные возможности как в познавательной, так и в личностной сфере. Нарушения в пространственных представлениях компенсировались, уменьшилась чрезмерная моторная подвижность, дети стали лучше контролировать свою деятельность на всех этапах. В отношениях со сверстниками и педагогами они были готовы к сотрудничеству, к требованиям педагога относились положительно. </vt:lpstr>
      <vt:lpstr>Сравнительная диаграмма уровней развития ориентировки в пространстве у детей старшей группы №1</vt:lpstr>
      <vt:lpstr>Работа с детьми</vt:lpstr>
      <vt:lpstr>Вывод</vt:lpstr>
      <vt:lpstr>Практическая значимость</vt:lpstr>
      <vt:lpstr>Список литературы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keywords>шаблон для презентаций</cp:keywords>
  <cp:lastModifiedBy>User</cp:lastModifiedBy>
  <cp:revision>178</cp:revision>
  <dcterms:created xsi:type="dcterms:W3CDTF">2012-12-02T08:13:37Z</dcterms:created>
  <dcterms:modified xsi:type="dcterms:W3CDTF">2014-12-27T09:05:32Z</dcterms:modified>
</cp:coreProperties>
</file>