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89784" autoAdjust="0"/>
  </p:normalViewPr>
  <p:slideViewPr>
    <p:cSldViewPr>
      <p:cViewPr varScale="1">
        <p:scale>
          <a:sx n="82" d="100"/>
          <a:sy n="82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4A84-3F7F-4085-9D9D-A3F6A22B8B46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27BA-34E0-42B9-B46B-5465FA8BE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127BA-34E0-42B9-B46B-5465FA8BE21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692AAC-941E-4741-BD16-4C941DA6F8B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D1EC34-BB8E-4BA3-AFE4-725FC920CA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3%D0%BE%D1%80%D1%87%D0%B8%D1%86%D0%B0&amp;img_url=http://newtimes.ru/upload/medialibrary/ac4/60-1a.jpg&amp;pos=8&amp;rpt=simage&amp;lr=10951&amp;noreask=1&amp;source=wiz&amp;fyandex=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3%D1%80%D0%B8%D0%B1%D1%8B&amp;img_url=http://kulinyamka.ru/images/stories/food5/zamorozka_gribov.jpg&amp;pos=4&amp;rpt=simage&amp;lr=10951&amp;noreask=1&amp;source=wiz&amp;fyandex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5666800" y="4354447"/>
            <a:ext cx="2645829" cy="179732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Работа выполнена </a:t>
            </a:r>
          </a:p>
          <a:p>
            <a:r>
              <a:rPr lang="ru-RU" sz="1400" dirty="0" smtClean="0"/>
              <a:t>Ученицы 5 А класса</a:t>
            </a:r>
          </a:p>
          <a:p>
            <a:r>
              <a:rPr lang="ru-RU" sz="1400" dirty="0" smtClean="0"/>
              <a:t>МБОУ лицея №1</a:t>
            </a:r>
          </a:p>
          <a:p>
            <a:r>
              <a:rPr lang="ru-RU" sz="1400" dirty="0" err="1" smtClean="0"/>
              <a:t>Кренделевой</a:t>
            </a:r>
            <a:r>
              <a:rPr lang="ru-RU" sz="1400" dirty="0" smtClean="0"/>
              <a:t> Елизаветы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351408">
            <a:off x="1363196" y="1237722"/>
            <a:ext cx="7155022" cy="1132356"/>
          </a:xfrm>
        </p:spPr>
        <p:txBody>
          <a:bodyPr/>
          <a:lstStyle/>
          <a:p>
            <a:r>
              <a:rPr lang="ru-RU" dirty="0" smtClean="0"/>
              <a:t>Алиса в стране чудес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8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263" y="404664"/>
            <a:ext cx="2100673" cy="417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Выпей вина, - бодро предложил Мартовский Заяц.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Алиса посмотрела на стол, но не увидела ни бутылки, ни рюмок.</a:t>
            </a:r>
          </a:p>
          <a:p>
            <a:pPr algn="just">
              <a:lnSpc>
                <a:spcPts val="1725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 </a:t>
            </a:r>
            <a:endParaRPr lang="ru-RU" sz="1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328306" cy="56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07846"/>
              </p:ext>
            </p:extLst>
          </p:nvPr>
        </p:nvGraphicFramePr>
        <p:xfrm>
          <a:off x="251518" y="5949280"/>
          <a:ext cx="8712970" cy="736092"/>
        </p:xfrm>
        <a:graphic>
          <a:graphicData uri="http://schemas.openxmlformats.org/drawingml/2006/table">
            <a:tbl>
              <a:tblPr firstRow="1" firstCol="1" bandRow="1"/>
              <a:tblGrid>
                <a:gridCol w="3456386"/>
                <a:gridCol w="1944216"/>
                <a:gridCol w="1008112"/>
                <a:gridCol w="1008112"/>
                <a:gridCol w="1296144"/>
              </a:tblGrid>
              <a:tr h="5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Вина сладкие белые и красные (в т. ч. шампанское)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6256" y="332656"/>
            <a:ext cx="2108650" cy="324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Я же говорил: нельзя их смазывать сливочным маслом! - прибавил он сердито, поворачиваясь к Мартовскому Зайцу.</a:t>
            </a:r>
            <a:endParaRPr lang="ru-RU" dirty="0">
              <a:effectLst/>
              <a:ea typeface="Calibri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17022"/>
              </p:ext>
            </p:extLst>
          </p:nvPr>
        </p:nvGraphicFramePr>
        <p:xfrm>
          <a:off x="187948" y="5445224"/>
          <a:ext cx="8737947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2400576"/>
                <a:gridCol w="1789883"/>
                <a:gridCol w="1378802"/>
                <a:gridCol w="1584343"/>
                <a:gridCol w="1584343"/>
              </a:tblGrid>
              <a:tr h="28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2077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Arial"/>
                        </a:rPr>
                        <a:t>Жиры 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Масло сладко-сливочное «Бутербродное»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61.5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0272" y="260648"/>
            <a:ext cx="1944216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- А что они ели? - спросила Алиса. Ее всегда интересовало, что люди едят и пьют.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- Кисель, - отвечала, немного подумав, Соня.</a:t>
            </a:r>
            <a:endParaRPr lang="ru-RU" dirty="0">
              <a:effectLst/>
              <a:ea typeface="Calibri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68407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021288"/>
            <a:ext cx="792088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В киселе 62,1 </a:t>
            </a:r>
            <a:r>
              <a:rPr lang="ru-RU" dirty="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кКал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на 100 </a:t>
            </a:r>
            <a:r>
              <a:rPr lang="ru-RU" dirty="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гр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продукта.</a:t>
            </a:r>
            <a:endParaRPr lang="ru-RU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264" y="404664"/>
            <a:ext cx="203792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Алиса не знала, что на это ответить. Она налила себе чаю и намазала хлеб </a:t>
            </a:r>
            <a:r>
              <a:rPr lang="ru-RU" dirty="0" smtClean="0">
                <a:ea typeface="Calibri"/>
                <a:cs typeface="Arial"/>
              </a:rPr>
              <a:t>маслом</a:t>
            </a:r>
            <a:r>
              <a:rPr lang="ru-RU" dirty="0">
                <a:ea typeface="Calibri"/>
                <a:cs typeface="Arial"/>
              </a:rPr>
              <a:t>.</a:t>
            </a:r>
            <a:endParaRPr lang="ru-RU" dirty="0">
              <a:effectLst/>
              <a:ea typeface="Calibri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4087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09231"/>
              </p:ext>
            </p:extLst>
          </p:nvPr>
        </p:nvGraphicFramePr>
        <p:xfrm>
          <a:off x="212980" y="5517232"/>
          <a:ext cx="8581935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2774844"/>
                <a:gridCol w="1872208"/>
                <a:gridCol w="1296144"/>
                <a:gridCol w="1152128"/>
                <a:gridCol w="1486611"/>
              </a:tblGrid>
              <a:tr h="573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Продукт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Калорийность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Ккал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Белки 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Жиры 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Углеводы г</a:t>
                      </a:r>
                      <a:r>
                        <a:rPr lang="ru-RU" sz="14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4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Хлеб пшеничный, подовый из муки 2 сорта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444444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45,2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381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404664"/>
            <a:ext cx="2415073" cy="269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Алиса очень обрадовалась, что открыла новое правило.</a:t>
            </a:r>
          </a:p>
          <a:p>
            <a:r>
              <a:rPr lang="ru-RU" dirty="0">
                <a:ea typeface="Calibri"/>
                <a:cs typeface="Arial"/>
              </a:rPr>
              <a:t>- От уксуса - куксятся, - продолжала она задумчиво,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1" y="381464"/>
            <a:ext cx="42467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75021"/>
              </p:ext>
            </p:extLst>
          </p:nvPr>
        </p:nvGraphicFramePr>
        <p:xfrm>
          <a:off x="107504" y="6021288"/>
          <a:ext cx="8690512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2497824"/>
                <a:gridCol w="2880320"/>
                <a:gridCol w="1080120"/>
                <a:gridCol w="936104"/>
                <a:gridCol w="1296144"/>
              </a:tblGrid>
              <a:tr h="3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2077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Винный уксус (3%)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5313" y="1837724"/>
            <a:ext cx="4572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Arial"/>
              </a:rPr>
              <a:t> </a:t>
            </a:r>
            <a:endParaRPr lang="ru-RU" sz="16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Arial"/>
              </a:rPr>
              <a:t> </a:t>
            </a:r>
            <a:endParaRPr lang="ru-RU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9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1976" y="347464"/>
            <a:ext cx="227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/>
                <a:cs typeface="Arial"/>
              </a:rPr>
              <a:t>- от горчицы - огорчаются,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35729"/>
              </p:ext>
            </p:extLst>
          </p:nvPr>
        </p:nvGraphicFramePr>
        <p:xfrm>
          <a:off x="318498" y="5687551"/>
          <a:ext cx="8630235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2510030"/>
                <a:gridCol w="2376264"/>
                <a:gridCol w="1368152"/>
                <a:gridCol w="1080120"/>
                <a:gridCol w="1295669"/>
              </a:tblGrid>
              <a:tr h="59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2077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Горчица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столовая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417,5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5976" y="116632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Arial"/>
              </a:rPr>
              <a:t> </a:t>
            </a:r>
            <a:endParaRPr lang="ru-RU" sz="1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3313" name="Picture 1" descr="62e737338f574f7d7500a7660e2fbca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8" y="346720"/>
            <a:ext cx="6380208" cy="51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208" y="61784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Calibri"/>
                <a:cs typeface="Arial"/>
              </a:rPr>
              <a:t>от </a:t>
            </a:r>
            <a:r>
              <a:rPr lang="ru-RU" dirty="0">
                <a:latin typeface="+mj-lt"/>
                <a:ea typeface="Calibri"/>
                <a:cs typeface="Arial"/>
              </a:rPr>
              <a:t>лука </a:t>
            </a:r>
            <a:r>
              <a:rPr lang="ru-RU" dirty="0" smtClean="0">
                <a:latin typeface="+mj-lt"/>
                <a:ea typeface="Calibri"/>
                <a:cs typeface="Arial"/>
              </a:rPr>
              <a:t>– лукавят.</a:t>
            </a:r>
            <a:endParaRPr lang="ru-RU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80166"/>
              </p:ext>
            </p:extLst>
          </p:nvPr>
        </p:nvGraphicFramePr>
        <p:xfrm>
          <a:off x="1691680" y="183100"/>
          <a:ext cx="7124700" cy="431292"/>
        </p:xfrm>
        <a:graphic>
          <a:graphicData uri="http://schemas.openxmlformats.org/drawingml/2006/table">
            <a:tbl>
              <a:tblPr firstRow="1" firstCol="1" bandRow="1"/>
              <a:tblGrid>
                <a:gridCol w="3562350"/>
                <a:gridCol w="3562350"/>
              </a:tblGrid>
              <a:tr h="0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1823" y="6210310"/>
            <a:ext cx="6696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Энергетическая ценность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Лук порей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составляет 36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кКал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8639"/>
            <a:ext cx="5760641" cy="55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125113" cy="924475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Согласно </a:t>
            </a:r>
            <a:r>
              <a:rPr lang="ru-RU" sz="2800" dirty="0" smtClean="0"/>
              <a:t>таблицы калорийности </a:t>
            </a:r>
            <a:r>
              <a:rPr lang="ru-RU" sz="2800" dirty="0"/>
              <a:t>продуктов </a:t>
            </a:r>
            <a:r>
              <a:rPr lang="ru-RU" sz="2800" dirty="0" smtClean="0"/>
              <a:t>суточная </a:t>
            </a:r>
            <a:r>
              <a:rPr lang="ru-RU" sz="2800" dirty="0"/>
              <a:t>норма в калориях детей и </a:t>
            </a:r>
            <a:r>
              <a:rPr lang="ru-RU" sz="2800" dirty="0" smtClean="0"/>
              <a:t>подростков 7 </a:t>
            </a:r>
            <a:r>
              <a:rPr lang="ru-RU" sz="2800" dirty="0"/>
              <a:t>- 10 </a:t>
            </a:r>
            <a:r>
              <a:rPr lang="ru-RU" sz="2800" dirty="0" smtClean="0"/>
              <a:t>лет составляет 2380 ккал.  </a:t>
            </a:r>
            <a:br>
              <a:rPr lang="ru-RU" sz="2800" dirty="0" smtClean="0"/>
            </a:br>
            <a:r>
              <a:rPr lang="ru-RU" sz="2800" dirty="0"/>
              <a:t>В сказке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Чарльза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Лютвиджа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«Алиса в Стране чудес» маленькая девочка Алиса съела продукты общее количество которых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составляет -     1431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ккал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Таким образом Алиса съела недостаточное количество калорий необходимых для ее дневной нормы.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43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891480"/>
            <a:ext cx="7125113" cy="7749480"/>
          </a:xfrm>
        </p:spPr>
        <p:txBody>
          <a:bodyPr/>
          <a:lstStyle/>
          <a:p>
            <a:pPr algn="just"/>
            <a:r>
              <a:rPr lang="ru-RU" dirty="0" smtClean="0"/>
              <a:t>Вывод: </a:t>
            </a:r>
            <a:r>
              <a:rPr lang="ru-RU" sz="2800" dirty="0" smtClean="0"/>
              <a:t>проанализировав продукты  которые упоминаются в сказке «Алиса в стране чудес» считаю, что они не намного отличаются от тех продуктов которые мы употребляем в нашей повседневной жизни. Кроме того, большинство из них очень необходимы и даже полезны.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1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125113" cy="924475"/>
          </a:xfrm>
        </p:spPr>
        <p:txBody>
          <a:bodyPr/>
          <a:lstStyle/>
          <a:p>
            <a:r>
              <a:rPr lang="ru-RU" dirty="0" smtClean="0"/>
              <a:t>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8" y="322649"/>
            <a:ext cx="46085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«Приключения Алисы в Стране чудес»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иногда используется сокращенный вариант «Алиса в Стране чудес») — сказка, написанная английским математиком, поэтом и писателем Чарльзом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Лютвиджом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Доджсоном под псевдонимом Льюис Кэрролл и изданная в 1865 году. В ней рассказывается о девочке по имени Алиса, которая попадает сквозь кроличью нору в воображаемый мир, населённый странными, антропоморфными существами. Сказка пользуется устойчивой популярностью как у детей, так и взрослых. Книга считается одним из лучших образцов литературы в жанре абсурд. В ней используются многочисленные математические, лингвистические и философские шутки и аллюзии. Ход повествования и его структура оказали сильное влияние на искусство, особенно на жанр фэнтези. «Алиса в Зазеркалье» является сюжетным продолжением произведения.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66">
            <a:off x="4587139" y="1889246"/>
            <a:ext cx="4412907" cy="43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1416" r="24692" b="19856"/>
          <a:stretch/>
        </p:blipFill>
        <p:spPr bwMode="auto">
          <a:xfrm>
            <a:off x="539552" y="476672"/>
            <a:ext cx="5976664" cy="521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476672"/>
            <a:ext cx="2376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Тут она увидела под столом маленькую стеклянную коробочку. Алиса открыла ее - внутри был пирожок, на котором  было красиво написано: «СЪЕШЬ МЕНЯ</a:t>
            </a:r>
            <a:r>
              <a:rPr lang="ru-RU" dirty="0" smtClean="0"/>
              <a:t>!»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43958"/>
              </p:ext>
            </p:extLst>
          </p:nvPr>
        </p:nvGraphicFramePr>
        <p:xfrm>
          <a:off x="395537" y="5733256"/>
          <a:ext cx="84640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815"/>
                <a:gridCol w="1839359"/>
                <a:gridCol w="1546271"/>
                <a:gridCol w="1692815"/>
                <a:gridCol w="16928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продукт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калорийность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углеводы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пирожок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28.8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476672"/>
            <a:ext cx="2162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Алиса растерялась. В замешательстве она сунула руку в карман - и вытащила оттуда пакетик цукатов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86455"/>
              </p:ext>
            </p:extLst>
          </p:nvPr>
        </p:nvGraphicFramePr>
        <p:xfrm>
          <a:off x="185192" y="5877272"/>
          <a:ext cx="8764962" cy="926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827"/>
                <a:gridCol w="1629837"/>
                <a:gridCol w="1291817"/>
                <a:gridCol w="1460827"/>
                <a:gridCol w="1423820"/>
                <a:gridCol w="149783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Калорийность, ккал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Белки,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Жиры,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Углеводы,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Гликемический индекс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Цукаты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216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54,5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49774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003" r="24075" b="5883"/>
          <a:stretch/>
        </p:blipFill>
        <p:spPr bwMode="auto">
          <a:xfrm>
            <a:off x="435428" y="459904"/>
            <a:ext cx="5648740" cy="544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476672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Я тут! Яблочки копаю, ваша честь!</a:t>
            </a:r>
          </a:p>
          <a:p>
            <a:r>
              <a:rPr lang="ru-RU" dirty="0"/>
              <a:t>- Яблочки копаю! - рассердился кролик. - Нашел время! Лучше помоги мне выбраться отсюда!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38792"/>
              </p:ext>
            </p:extLst>
          </p:nvPr>
        </p:nvGraphicFramePr>
        <p:xfrm>
          <a:off x="179512" y="5733256"/>
          <a:ext cx="8764962" cy="926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827"/>
                <a:gridCol w="1629837"/>
                <a:gridCol w="1291817"/>
                <a:gridCol w="1460827"/>
                <a:gridCol w="1423820"/>
                <a:gridCol w="149783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Калорийность, ккал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Белки,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Жиры,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Углеводы,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Пищевые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волокна, г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Яблоко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0.4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66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02" y="104102"/>
            <a:ext cx="7332562" cy="52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182806"/>
            <a:ext cx="2483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- Нет, почему же, пробовала , - отвечала Алиса. (Она всегда говорила правду.) - Девочки, знаете, тоже едят яйца.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46128"/>
              </p:ext>
            </p:extLst>
          </p:nvPr>
        </p:nvGraphicFramePr>
        <p:xfrm>
          <a:off x="0" y="6021288"/>
          <a:ext cx="8964490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898"/>
                <a:gridCol w="2025495"/>
                <a:gridCol w="1560301"/>
                <a:gridCol w="1792898"/>
                <a:gridCol w="17928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Продукт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Калорийность Ккал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Яйцо куриное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12.7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0.7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150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5" y="332656"/>
            <a:ext cx="2641713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Arial"/>
              </a:rPr>
              <a:t>Алиса поглядела кругом на цветы и травы, но не увидела ничего подходящего. Неподалеку стоял гриб - большой, почти с нее ростом. Она заглянула за него, и под него, и по обе стороны от него. Тут ей пришло в голову, что, если уж на то пошло, можно посмотреть, нет ли у него чего-нибудь на шляпке?</a:t>
            </a:r>
            <a:endParaRPr lang="ru-RU" sz="1400" dirty="0"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8561"/>
              </p:ext>
            </p:extLst>
          </p:nvPr>
        </p:nvGraphicFramePr>
        <p:xfrm>
          <a:off x="251520" y="5877272"/>
          <a:ext cx="8752930" cy="736092"/>
        </p:xfrm>
        <a:graphic>
          <a:graphicData uri="http://schemas.openxmlformats.org/drawingml/2006/table">
            <a:tbl>
              <a:tblPr firstRow="1" firstCol="1" bandRow="1"/>
              <a:tblGrid>
                <a:gridCol w="1750586"/>
                <a:gridCol w="1750586"/>
                <a:gridCol w="1750586"/>
                <a:gridCol w="1750586"/>
                <a:gridCol w="1750586"/>
              </a:tblGrid>
              <a:tr h="46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Белый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гри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34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3.7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1.7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pre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2" y="260648"/>
            <a:ext cx="63401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548680"/>
            <a:ext cx="2304256" cy="325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- В этом супе слишком много перцу! - подумала Алиса. Она расчихалась и никак не могла остановиться.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Arial"/>
              </a:rPr>
              <a:t> </a:t>
            </a:r>
            <a:endParaRPr lang="ru-RU" sz="1400" dirty="0"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05484"/>
              </p:ext>
            </p:extLst>
          </p:nvPr>
        </p:nvGraphicFramePr>
        <p:xfrm>
          <a:off x="287523" y="5877272"/>
          <a:ext cx="8496945" cy="850768"/>
        </p:xfrm>
        <a:graphic>
          <a:graphicData uri="http://schemas.openxmlformats.org/drawingml/2006/table">
            <a:tbl>
              <a:tblPr firstRow="1" firstCol="1" bandRow="1"/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Перец душистый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2216"/>
            <a:ext cx="6336705" cy="50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32240" y="476672"/>
            <a:ext cx="2304256" cy="229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Arial"/>
              </a:rPr>
              <a:t>Около дома под деревом стоял накрытый стол, а за столом пили чай Мартовский Заяц и </a:t>
            </a:r>
            <a:r>
              <a:rPr lang="ru-RU" dirty="0" err="1" smtClean="0">
                <a:ea typeface="Calibri"/>
                <a:cs typeface="Arial"/>
              </a:rPr>
              <a:t>Болванщик</a:t>
            </a:r>
            <a:r>
              <a:rPr lang="ru-RU" dirty="0" smtClean="0">
                <a:ea typeface="Calibri"/>
                <a:cs typeface="Arial"/>
              </a:rPr>
              <a:t>; </a:t>
            </a:r>
            <a:endParaRPr lang="ru-RU" sz="1400" dirty="0">
              <a:effectLst/>
              <a:ea typeface="Calibri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" y="260648"/>
            <a:ext cx="658606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91642"/>
              </p:ext>
            </p:extLst>
          </p:nvPr>
        </p:nvGraphicFramePr>
        <p:xfrm>
          <a:off x="146178" y="5736799"/>
          <a:ext cx="8602286" cy="812992"/>
        </p:xfrm>
        <a:graphic>
          <a:graphicData uri="http://schemas.openxmlformats.org/drawingml/2006/table">
            <a:tbl>
              <a:tblPr firstRow="1" firstCol="1" bandRow="1"/>
              <a:tblGrid>
                <a:gridCol w="1720457"/>
                <a:gridCol w="1943657"/>
                <a:gridCol w="1497258"/>
                <a:gridCol w="1720457"/>
                <a:gridCol w="1720457"/>
              </a:tblGrid>
              <a:tr h="322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Продукт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Калорийность Ккал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Белки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Жиры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Углеводы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Чай заваренный с сахаром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1321</TotalTime>
  <Words>665</Words>
  <Application>Microsoft Office PowerPoint</Application>
  <PresentationFormat>Экран (4:3)</PresentationFormat>
  <Paragraphs>164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Алиса в стране чудес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Согласно таблицы калорийности продуктов суточная норма в калориях детей и подростков 7 - 10 лет составляет 2380 ккал.   В сказке Чарльза Лютвиджа «Алиса в Стране чудес» маленькая девочка Алиса съела продукты общее количество которых составляет -     1431 ккал. Таким образом Алиса съела недостаточное количество калорий необходимых для ее дневной нормы.</vt:lpstr>
      <vt:lpstr>Вывод: проанализировав продукты  которые упоминаются в сказке «Алиса в стране чудес» считаю, что они не намного отличаются от тех продуктов которые мы употребляем в нашей повседневной жизни. Кроме того, большинство из них очень необходимы и даже полезны.</vt:lpstr>
      <vt:lpstr>      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Lisa</dc:creator>
  <cp:lastModifiedBy>Lisa</cp:lastModifiedBy>
  <cp:revision>41</cp:revision>
  <dcterms:created xsi:type="dcterms:W3CDTF">2013-11-09T11:38:10Z</dcterms:created>
  <dcterms:modified xsi:type="dcterms:W3CDTF">2013-11-21T17:48:33Z</dcterms:modified>
</cp:coreProperties>
</file>