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9" r:id="rId9"/>
    <p:sldId id="265" r:id="rId10"/>
    <p:sldId id="266" r:id="rId11"/>
    <p:sldId id="267" r:id="rId12"/>
    <p:sldId id="277" r:id="rId13"/>
    <p:sldId id="283" r:id="rId14"/>
    <p:sldId id="284" r:id="rId15"/>
    <p:sldId id="286" r:id="rId16"/>
    <p:sldId id="28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A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A1DBD-3BF2-4DCE-A0D5-F199A018A74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513F8-0C1F-4AE7-A9AA-60FDD8FA2B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64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513F8-0C1F-4AE7-A9AA-60FDD8FA2B4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513F8-0C1F-4AE7-A9AA-60FDD8FA2B4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1500-530B-4D17-871F-C5055ADE7679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0A09-3868-4C24-849E-C97CBBA3C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1500-530B-4D17-871F-C5055ADE7679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0A09-3868-4C24-849E-C97CBBA3C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1500-530B-4D17-871F-C5055ADE7679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0A09-3868-4C24-849E-C97CBBA3C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1500-530B-4D17-871F-C5055ADE7679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0A09-3868-4C24-849E-C97CBBA3C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1500-530B-4D17-871F-C5055ADE7679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0A09-3868-4C24-849E-C97CBBA3C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1500-530B-4D17-871F-C5055ADE7679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0A09-3868-4C24-849E-C97CBBA3C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1500-530B-4D17-871F-C5055ADE7679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0A09-3868-4C24-849E-C97CBBA3C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1500-530B-4D17-871F-C5055ADE7679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0A09-3868-4C24-849E-C97CBBA3C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1500-530B-4D17-871F-C5055ADE7679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0A09-3868-4C24-849E-C97CBBA3C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1500-530B-4D17-871F-C5055ADE7679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0A09-3868-4C24-849E-C97CBBA3C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1500-530B-4D17-871F-C5055ADE7679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0A09-3868-4C24-849E-C97CBBA3C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E1500-530B-4D17-871F-C5055ADE7679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50A09-3868-4C24-849E-C97CBBA3C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20" y="2214554"/>
            <a:ext cx="8572592" cy="29854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Блокада Ленинграда</a:t>
            </a:r>
          </a:p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сентября 1941 - 27 января 1944 </a:t>
            </a:r>
            <a:endParaRPr lang="ru-RU" sz="4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3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В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следующую блокадную зиму 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1942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1943 положение осажденного Ленинграда значительно улучшилось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ходил общественный транспорт, 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работали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предприятия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открылись школы, кинотеатры, действовали водопровод и канализация, 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работали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городские бани и т.д.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20000" contrast="-40000"/>
          </a:blip>
          <a:srcRect/>
          <a:stretch>
            <a:fillRect/>
          </a:stretch>
        </p:blipFill>
        <p:spPr bwMode="auto">
          <a:xfrm>
            <a:off x="0" y="0"/>
            <a:ext cx="9358346" cy="689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Обороной </a:t>
            </a: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города руководил вначале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К.Е.Ворошилов</a:t>
            </a: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после его отстранения —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Жуков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Хозяйственной </a:t>
            </a: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стороной занимался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Косыгин</a:t>
            </a: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который фактически заменил первого секретаря Ленинградского обкома ВКП(б) 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А.А.Жданова.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Именно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Косыгин </a:t>
            </a: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организовывал движение на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"Дороге жизни" </a:t>
            </a: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улаживал разногласия гражданских и военных властей.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9241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357158" y="442913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К.Е.Ворошилов</a:t>
            </a:r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214554"/>
            <a:ext cx="300039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1" name="TextBox 10"/>
          <p:cNvSpPr txBox="1"/>
          <p:nvPr/>
        </p:nvSpPr>
        <p:spPr>
          <a:xfrm>
            <a:off x="6143636" y="592933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Г.К.Жуков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714356"/>
            <a:ext cx="2867028" cy="39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7" name="TextBox 16"/>
          <p:cNvSpPr txBox="1"/>
          <p:nvPr/>
        </p:nvSpPr>
        <p:spPr>
          <a:xfrm>
            <a:off x="3571868" y="442913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А.Н.Косыгин</a:t>
            </a:r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Снятие блокады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643051"/>
          <a:ext cx="8572560" cy="29260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286280"/>
                <a:gridCol w="4286280"/>
              </a:tblGrid>
              <a:tr h="25871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Жертвы Блокады Ленинграда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1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От голода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640 тыс.человек</a:t>
                      </a:r>
                      <a:endParaRPr lang="ru-RU" sz="2400" b="1" i="1" u="sng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5871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От боевых действий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235 тыс.человек</a:t>
                      </a:r>
                      <a:endParaRPr lang="ru-RU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2241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u="sng" dirty="0" smtClean="0">
                          <a:solidFill>
                            <a:schemeClr val="bg1"/>
                          </a:solidFill>
                          <a:effectLst/>
                        </a:rPr>
                        <a:t>27 января 1944г.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Блокада была окончательно прорвана. В городе к этому времени оставалось 500 тысяч жителей – в 5 раз меньше чем в начале блокады. Блокада Ленинграда стала самой кровопролитной осадой в истории человечества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2" y="4518034"/>
            <a:ext cx="3143238" cy="2339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643446"/>
            <a:ext cx="3123175" cy="200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09154"/>
            <a:ext cx="3048008" cy="2148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«Город - Герой»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Приказом Верховного Главнокомандующего от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мая 1945 года </a:t>
            </a:r>
            <a:r>
              <a:rPr lang="ru-RU" dirty="0" smtClean="0">
                <a:solidFill>
                  <a:srgbClr val="002060"/>
                </a:solidFill>
              </a:rPr>
              <a:t>Ленинград вместе с Москвой, Сталинградом, Севастополем и Одессой был назван городом-героем за героизм и мужество, проявленные жителями города во время блокады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8 мая 1965 </a:t>
            </a:r>
            <a:r>
              <a:rPr lang="ru-RU" dirty="0" smtClean="0">
                <a:solidFill>
                  <a:srgbClr val="002060"/>
                </a:solidFill>
              </a:rPr>
              <a:t>года Указом Президиума Верховного Совета СССР Город-герой Ленинград был награждён орденом Ленина и медалью «Золотая Звезда».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Памятники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bright="10000" contrast="20000"/>
          </a:blip>
          <a:srcRect/>
          <a:stretch>
            <a:fillRect/>
          </a:stretch>
        </p:blipFill>
        <p:spPr bwMode="auto">
          <a:xfrm>
            <a:off x="0" y="1000108"/>
            <a:ext cx="5357818" cy="42862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5720" y="5357826"/>
            <a:ext cx="4357718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Памятник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в честь разрыва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блокады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Ленинграда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! 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6811" y="1000108"/>
            <a:ext cx="4167189" cy="45005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715008" y="5572140"/>
            <a:ext cx="3071802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Памятник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героическим защитникам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блокадного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Ленинграда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4048125" cy="571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14282" y="6000768"/>
            <a:ext cx="4000528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 Ярославле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памятник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жертвам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блокадного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Ленинграда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 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14290"/>
            <a:ext cx="4143404" cy="57388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4857752" y="6000768"/>
            <a:ext cx="4071966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Памятник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детям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блокадного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Ленинграда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(Ярославль).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357298"/>
            <a:ext cx="4213702" cy="52864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 С </a:t>
            </a:r>
            <a:r>
              <a:rPr lang="ru-RU" sz="3600" dirty="0">
                <a:solidFill>
                  <a:schemeClr val="tx1"/>
                </a:solidFill>
              </a:rPr>
              <a:t>началом Великой Отечественной войны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июня 1941 </a:t>
            </a:r>
            <a:r>
              <a:rPr lang="ru-RU" sz="3600" dirty="0">
                <a:solidFill>
                  <a:schemeClr val="tx1"/>
                </a:solidFill>
              </a:rPr>
              <a:t>удар в направлении Ленинграда был поручен группе немецких армий "Север", которые должны были уничтожить части Красной армии в Прибалтике, захватить военно-морские базы на Балтийском море и к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июля </a:t>
            </a:r>
            <a:r>
              <a:rPr lang="ru-RU" sz="3600" dirty="0">
                <a:solidFill>
                  <a:schemeClr val="tx1"/>
                </a:solidFill>
              </a:rPr>
              <a:t>овладеть Ленинградом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23405"/>
            <a:ext cx="8715436" cy="11079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4">
                    <a:lumMod val="75000"/>
                  </a:schemeClr>
                </a:solidFill>
              </a:rPr>
              <a:t>Окружение Ленинграда</a:t>
            </a:r>
          </a:p>
          <a:p>
            <a:pPr algn="ctr"/>
            <a:endParaRPr lang="ru-RU" dirty="0"/>
          </a:p>
        </p:txBody>
      </p:sp>
      <p:pic>
        <p:nvPicPr>
          <p:cNvPr id="6" name="Рисунок 5" descr="1941_l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123" y="1484784"/>
            <a:ext cx="4630335" cy="489424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214290"/>
            <a:ext cx="8715436" cy="60939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июля </a:t>
            </a:r>
            <a:r>
              <a:rPr lang="ru-RU" sz="3100" dirty="0" smtClean="0"/>
              <a:t>был захвачен Псков;</a:t>
            </a:r>
          </a:p>
          <a:p>
            <a:pPr>
              <a:buFont typeface="Wingdings" pitchFamily="2" charset="2"/>
              <a:buChar char="ü"/>
            </a:pPr>
            <a:r>
              <a:rPr lang="ru-RU" sz="3100" dirty="0" smtClean="0"/>
              <a:t>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июля </a:t>
            </a:r>
            <a:r>
              <a:rPr lang="ru-RU" sz="3100" dirty="0" smtClean="0"/>
              <a:t>немецкие части прорвали фронт и силами 4-я танковой группы армии «Север» вышли к реке Плюса и далее устремились к Луге;</a:t>
            </a:r>
          </a:p>
          <a:p>
            <a:pPr>
              <a:buFont typeface="Wingdings" pitchFamily="2" charset="2"/>
              <a:buChar char="ü"/>
            </a:pPr>
            <a:r>
              <a:rPr lang="ru-RU" sz="3100" dirty="0" smtClean="0"/>
              <a:t>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августа </a:t>
            </a:r>
            <a:r>
              <a:rPr lang="ru-RU" sz="3100" dirty="0" smtClean="0"/>
              <a:t>немцы заняли станцию Чудово, тем самым перерезав Октябрьскую железную дорогу;</a:t>
            </a:r>
          </a:p>
          <a:p>
            <a:pPr>
              <a:buFont typeface="Wingdings" pitchFamily="2" charset="2"/>
              <a:buChar char="ü"/>
            </a:pPr>
            <a:r>
              <a:rPr lang="ru-RU" sz="3100" dirty="0" smtClean="0"/>
              <a:t> через 8 дней овладели Тосно;</a:t>
            </a:r>
          </a:p>
          <a:p>
            <a:pPr>
              <a:buFont typeface="Wingdings" pitchFamily="2" charset="2"/>
              <a:buChar char="ü"/>
            </a:pP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августа </a:t>
            </a:r>
            <a:r>
              <a:rPr lang="ru-RU" sz="3100" dirty="0" smtClean="0"/>
              <a:t>был захвачен крупный железнодорожный узел Мга;</a:t>
            </a:r>
          </a:p>
          <a:p>
            <a:pPr>
              <a:buFont typeface="Wingdings" pitchFamily="2" charset="2"/>
              <a:buChar char="ü"/>
            </a:pPr>
            <a:r>
              <a:rPr lang="ru-RU" sz="3100" dirty="0" smtClean="0"/>
              <a:t> С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сентября 1941</a:t>
            </a:r>
            <a:r>
              <a:rPr lang="ru-RU" sz="3100" dirty="0" smtClean="0"/>
              <a:t>, когда немцы захватили Шлиссельбург, началась 871-дневная блокада Ленинграда.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571504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Город во время Блокады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4929222" cy="5786478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окружение попало 2 млн. 544 тыс. гражданского населения города (включая </a:t>
            </a:r>
            <a:r>
              <a:rPr lang="ru-RU" dirty="0" smtClean="0">
                <a:solidFill>
                  <a:schemeClr val="tx1"/>
                </a:solidFill>
              </a:rPr>
              <a:t>приблизительно 400 </a:t>
            </a:r>
            <a:r>
              <a:rPr lang="ru-RU" dirty="0">
                <a:solidFill>
                  <a:schemeClr val="tx1"/>
                </a:solidFill>
              </a:rPr>
              <a:t>тыс. детей), 343 тыс. </a:t>
            </a:r>
            <a:r>
              <a:rPr lang="ru-RU" dirty="0" smtClean="0">
                <a:solidFill>
                  <a:schemeClr val="tx1"/>
                </a:solidFill>
              </a:rPr>
              <a:t>войско, защищавшее город. Продовольствие </a:t>
            </a:r>
            <a:r>
              <a:rPr lang="ru-RU" dirty="0">
                <a:solidFill>
                  <a:schemeClr val="tx1"/>
                </a:solidFill>
              </a:rPr>
              <a:t>и топливные запасы были ограничены (только на 1-2 месяца).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сентября 1941 </a:t>
            </a:r>
            <a:r>
              <a:rPr lang="ru-RU" dirty="0">
                <a:solidFill>
                  <a:schemeClr val="tx1"/>
                </a:solidFill>
              </a:rPr>
              <a:t>в результате </a:t>
            </a:r>
            <a:r>
              <a:rPr lang="ru-RU" dirty="0" smtClean="0">
                <a:solidFill>
                  <a:schemeClr val="tx1"/>
                </a:solidFill>
              </a:rPr>
              <a:t>авиационного </a:t>
            </a:r>
            <a:r>
              <a:rPr lang="ru-RU" dirty="0">
                <a:solidFill>
                  <a:schemeClr val="tx1"/>
                </a:solidFill>
              </a:rPr>
              <a:t>налета и возникшего пожара сгорели продовольственные склады им. </a:t>
            </a:r>
            <a:r>
              <a:rPr lang="ru-RU" dirty="0" err="1">
                <a:solidFill>
                  <a:schemeClr val="tx1"/>
                </a:solidFill>
              </a:rPr>
              <a:t>А.Е.Бадаева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071546"/>
            <a:ext cx="3548078" cy="5051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500042"/>
            <a:ext cx="8715436" cy="175432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С 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октября </a:t>
            </a:r>
            <a:r>
              <a:rPr lang="ru-RU" sz="3600" dirty="0" smtClean="0"/>
              <a:t>рабочие и инженерно-технические работники стали получать по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400 г хлеба в сутки</a:t>
            </a:r>
            <a:r>
              <a:rPr lang="ru-RU" sz="3600" dirty="0" smtClean="0"/>
              <a:t>, все остальные по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 г</a:t>
            </a:r>
            <a:r>
              <a:rPr lang="ru-RU" sz="3600" dirty="0" smtClean="0"/>
              <a:t>. </a:t>
            </a:r>
            <a:endParaRPr lang="ru-RU" sz="36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3071810"/>
          <a:ext cx="7858180" cy="278608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29090"/>
                <a:gridCol w="3929090"/>
              </a:tblGrid>
              <a:tr h="77391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Норма хлеба для населения</a:t>
                      </a:r>
                      <a:endParaRPr lang="ru-RU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608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Взрослый</a:t>
                      </a:r>
                      <a:endParaRPr lang="ru-RU" sz="28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 грамм</a:t>
                      </a:r>
                      <a:endParaRPr lang="ru-RU" sz="2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0608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Ребенок</a:t>
                      </a:r>
                      <a:endParaRPr lang="ru-RU" sz="28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50грамм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4786346" cy="649408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Все </a:t>
            </a:r>
            <a:r>
              <a:rPr lang="ru-RU" sz="3200" dirty="0"/>
              <a:t>то время, когда шла блокада, не замолкало ленинградское радио, где выступали поэты и писатели.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июля 1942 года</a:t>
            </a:r>
            <a:r>
              <a:rPr lang="ru-RU" sz="3200" dirty="0"/>
              <a:t> с Урала доставили партитуру 7-й симфонии Дмитрия Шостаковича, которая </a:t>
            </a:r>
            <a:r>
              <a:rPr lang="ru-RU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августа 1942 </a:t>
            </a:r>
            <a:r>
              <a:rPr lang="ru-RU" sz="3200" dirty="0"/>
              <a:t>была исполнена оркестром Радиокомитета в осажденном немцами </a:t>
            </a:r>
            <a:r>
              <a:rPr lang="ru-RU" sz="3200" dirty="0" smtClean="0"/>
              <a:t>Ленинграде.</a:t>
            </a:r>
            <a:endParaRPr lang="ru-RU" sz="3200" dirty="0"/>
          </a:p>
        </p:txBody>
      </p:sp>
      <p:pic>
        <p:nvPicPr>
          <p:cNvPr id="5" name="Picture 2" descr="shostakovi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596" y="214290"/>
            <a:ext cx="4143404" cy="642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1"/>
            <a:ext cx="8715436" cy="22860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связи с прекращением связи с Большой землей особое значение приобрела дорога через Ладожское озеро, ставшая легендарной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"Дорогой Жизни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''Дорога жизни''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14554"/>
            <a:ext cx="9144000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5077798" cy="6429420"/>
          </a:xfr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Наступил ноябрь Ладога стала понемногу затягиваться льдом. К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 ноября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толщина льда достигла 100 мм, что было недостаточно для открытия движения.</a:t>
            </a:r>
          </a:p>
          <a:p>
            <a:pPr algn="ctr"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Все ждали морозов…</a:t>
            </a:r>
          </a:p>
          <a:p>
            <a:pPr algn="ctr"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Работники дорожной службы ежедневно измеряли толщину льда на всём озере, но были не в силах ускорить его нарастание. </a:t>
            </a:r>
          </a:p>
          <a:p>
            <a:pPr algn="ctr"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 ноября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толщина льда достигла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180 мм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 лёд вышли конные обозы… 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7" descr="image"/>
          <p:cNvPicPr>
            <a:picLocks noChangeAspect="1" noChangeArrowheads="1"/>
          </p:cNvPicPr>
          <p:nvPr/>
        </p:nvPicPr>
        <p:blipFill>
          <a:blip r:embed="rId2">
            <a:lum bright="-12000" contrast="-18000"/>
          </a:blip>
          <a:srcRect/>
          <a:stretch>
            <a:fillRect/>
          </a:stretch>
        </p:blipFill>
        <p:spPr bwMode="auto">
          <a:xfrm>
            <a:off x="5240455" y="188640"/>
            <a:ext cx="3926240" cy="642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3571900" cy="6429420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марта 1942 </a:t>
            </a:r>
            <a:r>
              <a:rPr lang="ru-RU" dirty="0"/>
              <a:t>было принято решение об </a:t>
            </a:r>
            <a:r>
              <a:rPr lang="ru-RU" dirty="0" smtClean="0"/>
              <a:t>очистке </a:t>
            </a:r>
            <a:r>
              <a:rPr lang="ru-RU" dirty="0"/>
              <a:t>города от завалов снега, льда, </a:t>
            </a:r>
            <a:r>
              <a:rPr lang="ru-RU" dirty="0" smtClean="0"/>
              <a:t>грязи, трупов</a:t>
            </a:r>
            <a:r>
              <a:rPr lang="ru-RU" dirty="0"/>
              <a:t>, и уже к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апреля </a:t>
            </a:r>
            <a:r>
              <a:rPr lang="ru-RU" dirty="0"/>
              <a:t>город был приведен в порядок силами изможденных ленинградцев и солдат местного гарнизона.</a:t>
            </a:r>
          </a:p>
        </p:txBody>
      </p:sp>
      <p:pic>
        <p:nvPicPr>
          <p:cNvPr id="4" name="Picture 3" descr="vo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0"/>
            <a:ext cx="3600473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5" name="Picture 2" descr="kladbish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6635" y="3071810"/>
            <a:ext cx="2457365" cy="350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6" name="Picture 5" descr="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269514"/>
            <a:ext cx="4087344" cy="258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623</Words>
  <Application>Microsoft Office PowerPoint</Application>
  <PresentationFormat>Экран (4:3)</PresentationFormat>
  <Paragraphs>61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 Город во время Блокады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Снятие блокады</vt:lpstr>
      <vt:lpstr>«Город - Герой»</vt:lpstr>
      <vt:lpstr>Памятники</vt:lpstr>
      <vt:lpstr>Презентация PowerPoint</vt:lpstr>
      <vt:lpstr>Презентация PowerPoint</vt:lpstr>
    </vt:vector>
  </TitlesOfParts>
  <Company>ммэри)))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ммэри)))</dc:creator>
  <cp:lastModifiedBy>Михаил1</cp:lastModifiedBy>
  <cp:revision>31</cp:revision>
  <dcterms:created xsi:type="dcterms:W3CDTF">2010-05-17T15:01:37Z</dcterms:created>
  <dcterms:modified xsi:type="dcterms:W3CDTF">2013-11-27T14:08:27Z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941238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