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3" r:id="rId3"/>
    <p:sldId id="258" r:id="rId4"/>
    <p:sldId id="259" r:id="rId5"/>
    <p:sldId id="260" r:id="rId6"/>
    <p:sldId id="261" r:id="rId7"/>
    <p:sldId id="262" r:id="rId8"/>
    <p:sldId id="264" r:id="rId9"/>
    <p:sldId id="266" r:id="rId10"/>
    <p:sldId id="265" r:id="rId11"/>
    <p:sldId id="267" r:id="rId12"/>
    <p:sldId id="268" r:id="rId1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02B32"/>
    <a:srgbClr val="0E1828"/>
    <a:srgbClr val="6B1B23"/>
    <a:srgbClr val="55B3D5"/>
    <a:srgbClr val="7A4A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38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36936287-4572-4692-8EA8-4A649B44E547}" type="datetimeFigureOut">
              <a:rPr lang="ru-RU" smtClean="0"/>
              <a:pPr/>
              <a:t>14.10.2014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F75C6B0-163D-4540-AF3C-BBF9AD0C542E}"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6936287-4572-4692-8EA8-4A649B44E547}" type="datetimeFigureOut">
              <a:rPr lang="ru-RU" smtClean="0"/>
              <a:pPr/>
              <a:t>14.10.2014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F75C6B0-163D-4540-AF3C-BBF9AD0C542E}"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6936287-4572-4692-8EA8-4A649B44E547}" type="datetimeFigureOut">
              <a:rPr lang="ru-RU" smtClean="0"/>
              <a:pPr/>
              <a:t>14.10.2014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F75C6B0-163D-4540-AF3C-BBF9AD0C542E}"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6936287-4572-4692-8EA8-4A649B44E547}" type="datetimeFigureOut">
              <a:rPr lang="ru-RU" smtClean="0"/>
              <a:pPr/>
              <a:t>14.10.2014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F75C6B0-163D-4540-AF3C-BBF9AD0C542E}"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36936287-4572-4692-8EA8-4A649B44E547}" type="datetimeFigureOut">
              <a:rPr lang="ru-RU" smtClean="0"/>
              <a:pPr/>
              <a:t>14.10.2014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F75C6B0-163D-4540-AF3C-BBF9AD0C542E}"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36936287-4572-4692-8EA8-4A649B44E547}" type="datetimeFigureOut">
              <a:rPr lang="ru-RU" smtClean="0"/>
              <a:pPr/>
              <a:t>14.10.2014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F75C6B0-163D-4540-AF3C-BBF9AD0C542E}"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36936287-4572-4692-8EA8-4A649B44E547}" type="datetimeFigureOut">
              <a:rPr lang="ru-RU" smtClean="0"/>
              <a:pPr/>
              <a:t>14.10.2014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9F75C6B0-163D-4540-AF3C-BBF9AD0C542E}"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36936287-4572-4692-8EA8-4A649B44E547}" type="datetimeFigureOut">
              <a:rPr lang="ru-RU" smtClean="0"/>
              <a:pPr/>
              <a:t>14.10.2014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9F75C6B0-163D-4540-AF3C-BBF9AD0C542E}"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36936287-4572-4692-8EA8-4A649B44E547}" type="datetimeFigureOut">
              <a:rPr lang="ru-RU" smtClean="0"/>
              <a:pPr/>
              <a:t>14.10.2014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9F75C6B0-163D-4540-AF3C-BBF9AD0C542E}"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36936287-4572-4692-8EA8-4A649B44E547}" type="datetimeFigureOut">
              <a:rPr lang="ru-RU" smtClean="0"/>
              <a:pPr/>
              <a:t>14.10.2014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F75C6B0-163D-4540-AF3C-BBF9AD0C542E}"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36936287-4572-4692-8EA8-4A649B44E547}" type="datetimeFigureOut">
              <a:rPr lang="ru-RU" smtClean="0"/>
              <a:pPr/>
              <a:t>14.10.2014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F75C6B0-163D-4540-AF3C-BBF9AD0C542E}"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936287-4572-4692-8EA8-4A649B44E547}" type="datetimeFigureOut">
              <a:rPr lang="ru-RU" smtClean="0"/>
              <a:pPr/>
              <a:t>14.10.2014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75C6B0-163D-4540-AF3C-BBF9AD0C542E}"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2000" r="-12000"/>
          </a:stretch>
        </a:blipFill>
        <a:effectLst/>
      </p:bgPr>
    </p:bg>
    <p:spTree>
      <p:nvGrpSpPr>
        <p:cNvPr id="1" name=""/>
        <p:cNvGrpSpPr/>
        <p:nvPr/>
      </p:nvGrpSpPr>
      <p:grpSpPr>
        <a:xfrm>
          <a:off x="0" y="0"/>
          <a:ext cx="0" cy="0"/>
          <a:chOff x="0" y="0"/>
          <a:chExt cx="0" cy="0"/>
        </a:xfrm>
      </p:grpSpPr>
      <p:sp>
        <p:nvSpPr>
          <p:cNvPr id="3" name="Блок-схема: типовой процесс 2"/>
          <p:cNvSpPr/>
          <p:nvPr/>
        </p:nvSpPr>
        <p:spPr>
          <a:xfrm>
            <a:off x="1428728" y="1357298"/>
            <a:ext cx="6286544" cy="3357586"/>
          </a:xfrm>
          <a:prstGeom prst="flowChartPredefinedProcess">
            <a:avLst/>
          </a:prstGeom>
          <a:blipFill>
            <a:blip r:embed="rId3" cstate="print"/>
            <a:stretch>
              <a:fillRect/>
            </a:stretch>
          </a:blipFill>
          <a:ln>
            <a:solidFill>
              <a:srgbClr val="7A4A26">
                <a:alpha val="68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Прямоугольник 1"/>
          <p:cNvSpPr/>
          <p:nvPr/>
        </p:nvSpPr>
        <p:spPr>
          <a:xfrm>
            <a:off x="0" y="1357298"/>
            <a:ext cx="9144000" cy="3416320"/>
          </a:xfrm>
          <a:prstGeom prst="rect">
            <a:avLst/>
          </a:prstGeom>
          <a:noFill/>
        </p:spPr>
        <p:txBody>
          <a:bodyPr wrap="square">
            <a:spAutoFit/>
          </a:bodyPr>
          <a:lstStyle/>
          <a:p>
            <a:pPr algn="ctr"/>
            <a:r>
              <a:rPr lang="en-US" sz="7200" b="1" dirty="0" smtClean="0">
                <a:ln w="19050">
                  <a:solidFill>
                    <a:schemeClr val="tx2">
                      <a:lumMod val="50000"/>
                    </a:schemeClr>
                  </a:solidFill>
                  <a:prstDash val="solid"/>
                </a:ln>
                <a:solidFill>
                  <a:schemeClr val="bg2">
                    <a:tint val="85000"/>
                    <a:satMod val="155000"/>
                  </a:schemeClr>
                </a:solidFill>
                <a:effectLst>
                  <a:outerShdw blurRad="50800" dist="38100" dir="2700000" algn="tl" rotWithShape="0">
                    <a:prstClr val="black">
                      <a:alpha val="40000"/>
                    </a:prstClr>
                  </a:outerShdw>
                </a:effectLst>
                <a:latin typeface="Showcard Gothic" pitchFamily="82" charset="0"/>
              </a:rPr>
              <a:t>Shopping </a:t>
            </a:r>
            <a:endParaRPr lang="ru-RU" sz="7200" b="1" dirty="0" smtClean="0">
              <a:ln w="19050">
                <a:solidFill>
                  <a:schemeClr val="tx2">
                    <a:lumMod val="50000"/>
                  </a:schemeClr>
                </a:solidFill>
                <a:prstDash val="solid"/>
              </a:ln>
              <a:solidFill>
                <a:schemeClr val="bg2">
                  <a:tint val="85000"/>
                  <a:satMod val="155000"/>
                </a:schemeClr>
              </a:solidFill>
              <a:effectLst>
                <a:outerShdw blurRad="50800" dist="38100" dir="2700000" algn="tl" rotWithShape="0">
                  <a:prstClr val="black">
                    <a:alpha val="40000"/>
                  </a:prstClr>
                </a:outerShdw>
              </a:effectLst>
              <a:latin typeface="Castellar" pitchFamily="18" charset="0"/>
            </a:endParaRPr>
          </a:p>
          <a:p>
            <a:pPr algn="ctr"/>
            <a:r>
              <a:rPr lang="en-US" sz="7200" b="1" dirty="0" smtClean="0">
                <a:ln w="19050">
                  <a:solidFill>
                    <a:schemeClr val="tx2">
                      <a:lumMod val="50000"/>
                    </a:schemeClr>
                  </a:solidFill>
                  <a:prstDash val="solid"/>
                </a:ln>
                <a:solidFill>
                  <a:schemeClr val="bg2">
                    <a:tint val="85000"/>
                    <a:satMod val="155000"/>
                  </a:schemeClr>
                </a:solidFill>
                <a:effectLst>
                  <a:outerShdw blurRad="50800" dist="38100" dir="2700000" algn="tl" rotWithShape="0">
                    <a:prstClr val="black">
                      <a:alpha val="40000"/>
                    </a:prstClr>
                  </a:outerShdw>
                </a:effectLst>
                <a:latin typeface="Showcard Gothic" pitchFamily="82" charset="0"/>
              </a:rPr>
              <a:t>and </a:t>
            </a:r>
            <a:endParaRPr lang="ru-RU" sz="7200" b="1" dirty="0" smtClean="0">
              <a:ln w="19050">
                <a:solidFill>
                  <a:schemeClr val="tx2">
                    <a:lumMod val="50000"/>
                  </a:schemeClr>
                </a:solidFill>
                <a:prstDash val="solid"/>
              </a:ln>
              <a:solidFill>
                <a:schemeClr val="bg2">
                  <a:tint val="85000"/>
                  <a:satMod val="155000"/>
                </a:schemeClr>
              </a:solidFill>
              <a:effectLst>
                <a:outerShdw blurRad="50800" dist="38100" dir="2700000" algn="tl" rotWithShape="0">
                  <a:prstClr val="black">
                    <a:alpha val="40000"/>
                  </a:prstClr>
                </a:outerShdw>
              </a:effectLst>
              <a:latin typeface="Castellar" pitchFamily="18" charset="0"/>
            </a:endParaRPr>
          </a:p>
          <a:p>
            <a:pPr algn="ctr"/>
            <a:r>
              <a:rPr lang="en-US" sz="7200" b="1" dirty="0" smtClean="0">
                <a:ln w="19050">
                  <a:solidFill>
                    <a:schemeClr val="tx2">
                      <a:lumMod val="50000"/>
                    </a:schemeClr>
                  </a:solidFill>
                  <a:prstDash val="solid"/>
                </a:ln>
                <a:solidFill>
                  <a:schemeClr val="bg2">
                    <a:tint val="85000"/>
                    <a:satMod val="155000"/>
                  </a:schemeClr>
                </a:solidFill>
                <a:effectLst>
                  <a:outerShdw blurRad="50800" dist="38100" dir="2700000" algn="tl" rotWithShape="0">
                    <a:prstClr val="black">
                      <a:alpha val="40000"/>
                    </a:prstClr>
                  </a:outerShdw>
                </a:effectLst>
                <a:latin typeface="Showcard Gothic" pitchFamily="82" charset="0"/>
              </a:rPr>
              <a:t>Money</a:t>
            </a:r>
            <a:endParaRPr lang="ru-RU" sz="7200" b="1" dirty="0">
              <a:ln w="19050">
                <a:solidFill>
                  <a:schemeClr val="tx2">
                    <a:lumMod val="50000"/>
                  </a:schemeClr>
                </a:solidFill>
                <a:prstDash val="solid"/>
              </a:ln>
              <a:solidFill>
                <a:schemeClr val="bg2">
                  <a:tint val="85000"/>
                  <a:satMod val="155000"/>
                </a:schemeClr>
              </a:solidFill>
              <a:effectLst>
                <a:outerShdw blurRad="50800" dist="38100" dir="2700000" algn="tl" rotWithShape="0">
                  <a:prstClr val="black">
                    <a:alpha val="40000"/>
                  </a:prstClr>
                </a:outerShdw>
              </a:effectLst>
            </a:endParaRPr>
          </a:p>
        </p:txBody>
      </p:sp>
      <p:pic>
        <p:nvPicPr>
          <p:cNvPr id="4" name="Рисунок 3" descr="poundscurrencycutout.png"/>
          <p:cNvPicPr>
            <a:picLocks noChangeAspect="1"/>
          </p:cNvPicPr>
          <p:nvPr/>
        </p:nvPicPr>
        <p:blipFill>
          <a:blip r:embed="rId4" cstate="print">
            <a:lum bright="-10000" contrast="20000"/>
          </a:blip>
          <a:stretch>
            <a:fillRect/>
          </a:stretch>
        </p:blipFill>
        <p:spPr>
          <a:xfrm rot="19989965">
            <a:off x="102161" y="3741382"/>
            <a:ext cx="2909146" cy="2412798"/>
          </a:xfrm>
          <a:prstGeom prst="rect">
            <a:avLst/>
          </a:prstGeom>
          <a:effectLst>
            <a:outerShdw blurRad="50800" dist="38100" dir="2700000" algn="tl" rotWithShape="0">
              <a:prstClr val="black">
                <a:alpha val="40000"/>
              </a:prstClr>
            </a:outerShdw>
          </a:effectLst>
        </p:spPr>
      </p:pic>
      <p:pic>
        <p:nvPicPr>
          <p:cNvPr id="6" name="Рисунок 5" descr="shopping-bag-icon.png"/>
          <p:cNvPicPr>
            <a:picLocks noChangeAspect="1"/>
          </p:cNvPicPr>
          <p:nvPr/>
        </p:nvPicPr>
        <p:blipFill>
          <a:blip r:embed="rId5" cstate="print">
            <a:lum bright="-10000" contrast="10000"/>
          </a:blip>
          <a:stretch>
            <a:fillRect/>
          </a:stretch>
        </p:blipFill>
        <p:spPr>
          <a:xfrm flipH="1">
            <a:off x="6500826" y="3571876"/>
            <a:ext cx="2205070" cy="2438400"/>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11000"/>
            <a:lum/>
          </a:blip>
          <a:srcRect/>
          <a:stretch>
            <a:fillRect/>
          </a:stretch>
        </a:blipFill>
        <a:effectLst/>
      </p:bgPr>
    </p:bg>
    <p:spTree>
      <p:nvGrpSpPr>
        <p:cNvPr id="1" name=""/>
        <p:cNvGrpSpPr/>
        <p:nvPr/>
      </p:nvGrpSpPr>
      <p:grpSpPr>
        <a:xfrm>
          <a:off x="0" y="0"/>
          <a:ext cx="0" cy="0"/>
          <a:chOff x="0" y="0"/>
          <a:chExt cx="0" cy="0"/>
        </a:xfrm>
      </p:grpSpPr>
      <p:sp>
        <p:nvSpPr>
          <p:cNvPr id="1025" name="Rectangle 1"/>
          <p:cNvSpPr>
            <a:spLocks noChangeArrowheads="1"/>
          </p:cNvSpPr>
          <p:nvPr/>
        </p:nvSpPr>
        <p:spPr bwMode="auto">
          <a:xfrm>
            <a:off x="0" y="285728"/>
            <a:ext cx="9144000" cy="954107"/>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a typeface="Calibri" pitchFamily="34" charset="0"/>
                <a:cs typeface="Times New Roman" pitchFamily="18" charset="0"/>
              </a:rPr>
              <a:t>Money is not only bills and coins.</a:t>
            </a:r>
          </a:p>
          <a:p>
            <a:pPr algn="ctr" fontAlgn="base">
              <a:spcBef>
                <a:spcPct val="0"/>
              </a:spcBef>
              <a:spcAft>
                <a:spcPct val="0"/>
              </a:spcAft>
            </a:pP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a typeface="Calibri" pitchFamily="34" charset="0"/>
                <a:cs typeface="Times New Roman" pitchFamily="18" charset="0"/>
              </a:rPr>
              <a:t>Why and when do we use these types of money?</a:t>
            </a:r>
          </a:p>
        </p:txBody>
      </p:sp>
      <p:pic>
        <p:nvPicPr>
          <p:cNvPr id="3" name="Рисунок 2" descr="credit_cards-visa-and-MC.png"/>
          <p:cNvPicPr>
            <a:picLocks noChangeAspect="1"/>
          </p:cNvPicPr>
          <p:nvPr/>
        </p:nvPicPr>
        <p:blipFill>
          <a:blip r:embed="rId3" cstate="print"/>
          <a:stretch>
            <a:fillRect/>
          </a:stretch>
        </p:blipFill>
        <p:spPr>
          <a:xfrm>
            <a:off x="571472" y="1214422"/>
            <a:ext cx="2428892" cy="2428892"/>
          </a:xfrm>
          <a:prstGeom prst="rect">
            <a:avLst/>
          </a:prstGeom>
        </p:spPr>
      </p:pic>
      <p:pic>
        <p:nvPicPr>
          <p:cNvPr id="4" name="Рисунок 3" descr="ringgit_malaysia_cheuqing.png"/>
          <p:cNvPicPr>
            <a:picLocks noChangeAspect="1"/>
          </p:cNvPicPr>
          <p:nvPr/>
        </p:nvPicPr>
        <p:blipFill>
          <a:blip r:embed="rId4" cstate="print"/>
          <a:stretch>
            <a:fillRect/>
          </a:stretch>
        </p:blipFill>
        <p:spPr>
          <a:xfrm>
            <a:off x="4572000" y="1500174"/>
            <a:ext cx="3000396" cy="1829810"/>
          </a:xfrm>
          <a:prstGeom prst="rect">
            <a:avLst/>
          </a:prstGeom>
        </p:spPr>
      </p:pic>
      <p:pic>
        <p:nvPicPr>
          <p:cNvPr id="5" name="Рисунок 4" descr="poundscurrencycutout.png"/>
          <p:cNvPicPr>
            <a:picLocks noChangeAspect="1"/>
          </p:cNvPicPr>
          <p:nvPr/>
        </p:nvPicPr>
        <p:blipFill>
          <a:blip r:embed="rId5" cstate="print"/>
          <a:stretch>
            <a:fillRect/>
          </a:stretch>
        </p:blipFill>
        <p:spPr>
          <a:xfrm>
            <a:off x="5857884" y="4000504"/>
            <a:ext cx="3000900" cy="2488898"/>
          </a:xfrm>
          <a:prstGeom prst="rect">
            <a:avLst/>
          </a:prstGeom>
        </p:spPr>
      </p:pic>
      <p:sp>
        <p:nvSpPr>
          <p:cNvPr id="7" name="Прямоугольник 6"/>
          <p:cNvSpPr/>
          <p:nvPr/>
        </p:nvSpPr>
        <p:spPr>
          <a:xfrm>
            <a:off x="357158" y="4286256"/>
            <a:ext cx="5500726" cy="2349618"/>
          </a:xfrm>
          <a:prstGeom prst="rect">
            <a:avLst/>
          </a:prstGeom>
        </p:spPr>
        <p:txBody>
          <a:bodyPr wrap="square">
            <a:spAutoFit/>
          </a:bodyPr>
          <a:lstStyle/>
          <a:p>
            <a:pPr lvl="0" fontAlgn="base">
              <a:lnSpc>
                <a:spcPct val="150000"/>
              </a:lnSpc>
              <a:spcBef>
                <a:spcPct val="0"/>
              </a:spcBef>
              <a:spcAft>
                <a:spcPct val="0"/>
              </a:spcAft>
            </a:pPr>
            <a:r>
              <a:rPr lang="en-US" sz="2000" dirty="0" smtClean="0">
                <a:latin typeface="Comic Sans MS" pitchFamily="66" charset="0"/>
                <a:cs typeface="Times New Roman" pitchFamily="18" charset="0"/>
              </a:rPr>
              <a:t>-shopping in the supermarket</a:t>
            </a:r>
          </a:p>
          <a:p>
            <a:pPr lvl="0" fontAlgn="base">
              <a:lnSpc>
                <a:spcPct val="150000"/>
              </a:lnSpc>
              <a:spcBef>
                <a:spcPct val="0"/>
              </a:spcBef>
              <a:spcAft>
                <a:spcPct val="0"/>
              </a:spcAft>
            </a:pPr>
            <a:r>
              <a:rPr lang="en-US" sz="2000" dirty="0" smtClean="0">
                <a:latin typeface="Comic Sans MS" pitchFamily="66" charset="0"/>
                <a:cs typeface="Times New Roman" pitchFamily="18" charset="0"/>
              </a:rPr>
              <a:t>-paying for your electricity bill</a:t>
            </a:r>
          </a:p>
          <a:p>
            <a:pPr lvl="0" fontAlgn="base">
              <a:lnSpc>
                <a:spcPct val="150000"/>
              </a:lnSpc>
              <a:spcBef>
                <a:spcPct val="0"/>
              </a:spcBef>
              <a:spcAft>
                <a:spcPct val="0"/>
              </a:spcAft>
            </a:pPr>
            <a:r>
              <a:rPr lang="en-US" sz="2000" dirty="0" smtClean="0">
                <a:latin typeface="Comic Sans MS" pitchFamily="66" charset="0"/>
                <a:cs typeface="Times New Roman" pitchFamily="18" charset="0"/>
              </a:rPr>
              <a:t>-shopping abroad</a:t>
            </a:r>
          </a:p>
          <a:p>
            <a:pPr lvl="0" fontAlgn="base">
              <a:lnSpc>
                <a:spcPct val="150000"/>
              </a:lnSpc>
              <a:spcBef>
                <a:spcPct val="0"/>
              </a:spcBef>
              <a:spcAft>
                <a:spcPct val="0"/>
              </a:spcAft>
            </a:pPr>
            <a:r>
              <a:rPr lang="en-US" sz="2000" dirty="0" smtClean="0">
                <a:latin typeface="Comic Sans MS" pitchFamily="66" charset="0"/>
                <a:cs typeface="Times New Roman" pitchFamily="18" charset="0"/>
              </a:rPr>
              <a:t>-making a new hair style at the beauty salon</a:t>
            </a:r>
          </a:p>
          <a:p>
            <a:pPr lvl="0" fontAlgn="base">
              <a:lnSpc>
                <a:spcPct val="150000"/>
              </a:lnSpc>
              <a:spcBef>
                <a:spcPct val="0"/>
              </a:spcBef>
              <a:spcAft>
                <a:spcPct val="0"/>
              </a:spcAft>
            </a:pPr>
            <a:r>
              <a:rPr lang="en-US" sz="2000" dirty="0" smtClean="0">
                <a:latin typeface="Comic Sans MS" pitchFamily="66" charset="0"/>
                <a:cs typeface="Times New Roman" pitchFamily="18" charset="0"/>
              </a:rPr>
              <a:t>-visit to the dentist</a:t>
            </a:r>
          </a:p>
        </p:txBody>
      </p:sp>
      <p:sp>
        <p:nvSpPr>
          <p:cNvPr id="8" name="Прямоугольник 7"/>
          <p:cNvSpPr/>
          <p:nvPr/>
        </p:nvSpPr>
        <p:spPr>
          <a:xfrm>
            <a:off x="0" y="3571876"/>
            <a:ext cx="9144000" cy="400110"/>
          </a:xfrm>
          <a:prstGeom prst="rect">
            <a:avLst/>
          </a:prstGeom>
          <a:solidFill>
            <a:srgbClr val="00B050"/>
          </a:solidFill>
        </p:spPr>
        <p:txBody>
          <a:bodyPr wrap="square">
            <a:spAutoFit/>
          </a:bodyPr>
          <a:lstStyle/>
          <a:p>
            <a:pPr lvl="0" algn="ctr" fontAlgn="base">
              <a:spcBef>
                <a:spcPct val="0"/>
              </a:spcBef>
              <a:spcAft>
                <a:spcPct val="0"/>
              </a:spcAft>
            </a:pPr>
            <a:r>
              <a:rPr lang="en-US"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a typeface="Calibri" pitchFamily="34" charset="0"/>
                <a:cs typeface="Times New Roman" pitchFamily="18" charset="0"/>
              </a:rPr>
              <a:t>Choose the type of money for each situation and explain you choice: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714356"/>
            <a:ext cx="9144000" cy="1754326"/>
          </a:xfrm>
          <a:prstGeom prst="rect">
            <a:avLst/>
          </a:prstGeom>
          <a:solidFill>
            <a:srgbClr val="92D050">
              <a:alpha val="23000"/>
            </a:srgbClr>
          </a:solid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Your home task is to </a:t>
            </a:r>
          </a:p>
          <a:p>
            <a:pPr algn="ctr"/>
            <a:r>
              <a:rPr lang="en-US"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retell the text</a:t>
            </a:r>
            <a:endParaRPr lang="ru-RU"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4" name="Рисунок 3" descr="untitledкн.png"/>
          <p:cNvPicPr>
            <a:picLocks noChangeAspect="1"/>
          </p:cNvPicPr>
          <p:nvPr/>
        </p:nvPicPr>
        <p:blipFill>
          <a:blip r:embed="rId2" cstate="print"/>
          <a:stretch>
            <a:fillRect/>
          </a:stretch>
        </p:blipFill>
        <p:spPr>
          <a:xfrm>
            <a:off x="5857884" y="3214686"/>
            <a:ext cx="3048000" cy="3048000"/>
          </a:xfrm>
          <a:prstGeom prst="rect">
            <a:avLst/>
          </a:prstGeom>
        </p:spPr>
      </p:pic>
      <p:pic>
        <p:nvPicPr>
          <p:cNvPr id="5" name="Рисунок 4" descr="Teacher-icon.png"/>
          <p:cNvPicPr>
            <a:picLocks noChangeAspect="1"/>
          </p:cNvPicPr>
          <p:nvPr/>
        </p:nvPicPr>
        <p:blipFill>
          <a:blip r:embed="rId3" cstate="print"/>
          <a:stretch>
            <a:fillRect/>
          </a:stretch>
        </p:blipFill>
        <p:spPr>
          <a:xfrm>
            <a:off x="1500166" y="3071810"/>
            <a:ext cx="2857519" cy="2857519"/>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2000"/>
            <a:lum/>
          </a:blip>
          <a:srcRect/>
          <a:stretch>
            <a:fillRect/>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1357290" y="1714488"/>
            <a:ext cx="6429420" cy="2862322"/>
          </a:xfrm>
          <a:prstGeom prst="rect">
            <a:avLst/>
          </a:prstGeom>
          <a:noFill/>
        </p:spPr>
        <p:txBody>
          <a:bodyPr wrap="square" lIns="91440" tIns="45720" rIns="91440" bIns="45720">
            <a:spAutoFit/>
          </a:bodyPr>
          <a:lstStyle/>
          <a:p>
            <a:pPr algn="ctr"/>
            <a:r>
              <a:rPr lang="en-US" sz="60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omic Sans MS" pitchFamily="66" charset="0"/>
              </a:rPr>
              <a:t>Thank you </a:t>
            </a:r>
          </a:p>
          <a:p>
            <a:pPr algn="ctr"/>
            <a:r>
              <a:rPr lang="en-US" sz="60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omic Sans MS" pitchFamily="66" charset="0"/>
              </a:rPr>
              <a:t>for the </a:t>
            </a:r>
          </a:p>
          <a:p>
            <a:pPr algn="ctr"/>
            <a:r>
              <a:rPr lang="en-US" sz="60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omic Sans MS" pitchFamily="66" charset="0"/>
              </a:rPr>
              <a:t>good job!</a:t>
            </a:r>
            <a:endParaRPr lang="ru-RU" sz="6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omic Sans MS" pitchFamily="66" charset="0"/>
            </a:endParaRPr>
          </a:p>
        </p:txBody>
      </p:sp>
      <p:sp>
        <p:nvSpPr>
          <p:cNvPr id="3" name="Рамка 2"/>
          <p:cNvSpPr/>
          <p:nvPr/>
        </p:nvSpPr>
        <p:spPr>
          <a:xfrm>
            <a:off x="928662" y="928670"/>
            <a:ext cx="7572428" cy="4429156"/>
          </a:xfrm>
          <a:prstGeom prst="frame">
            <a:avLst/>
          </a:prstGeom>
          <a:blipFill>
            <a:blip r:embed="rId3" cstate="print">
              <a:lum bright="20000" contrast="30000"/>
            </a:blip>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2000" b="-2000"/>
          </a:stretch>
        </a:blipFill>
        <a:effectLst/>
      </p:bgPr>
    </p:bg>
    <p:spTree>
      <p:nvGrpSpPr>
        <p:cNvPr id="1" name=""/>
        <p:cNvGrpSpPr/>
        <p:nvPr/>
      </p:nvGrpSpPr>
      <p:grpSpPr>
        <a:xfrm>
          <a:off x="0" y="0"/>
          <a:ext cx="0" cy="0"/>
          <a:chOff x="0" y="0"/>
          <a:chExt cx="0" cy="0"/>
        </a:xfrm>
      </p:grpSpPr>
      <p:sp>
        <p:nvSpPr>
          <p:cNvPr id="3" name="Прямоугольник с одним вырезанным углом 2"/>
          <p:cNvSpPr/>
          <p:nvPr/>
        </p:nvSpPr>
        <p:spPr>
          <a:xfrm>
            <a:off x="0" y="500042"/>
            <a:ext cx="8786842" cy="5786478"/>
          </a:xfrm>
          <a:prstGeom prst="snip1Rect">
            <a:avLst/>
          </a:prstGeom>
          <a:solidFill>
            <a:srgbClr val="0E1828">
              <a:alpha val="71765"/>
            </a:srgbClr>
          </a:solidFill>
          <a:ln w="158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0" y="292222"/>
            <a:ext cx="9144000" cy="58584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200000"/>
              </a:lnSpc>
              <a:spcBef>
                <a:spcPct val="0"/>
              </a:spcBef>
              <a:spcAft>
                <a:spcPct val="0"/>
              </a:spcAft>
              <a:buClrTx/>
              <a:buSzTx/>
              <a:buFontTx/>
              <a:buNone/>
              <a:tabLst/>
            </a:pPr>
            <a:r>
              <a:rPr kumimoji="0" lang="en-US" sz="3200" u="none" strike="noStrike" normalizeH="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a typeface="Calibri" pitchFamily="34" charset="0"/>
                <a:cs typeface="Times New Roman" pitchFamily="18" charset="0"/>
              </a:rPr>
              <a:t>Do you like shopping?</a:t>
            </a:r>
            <a:endParaRPr kumimoji="0" lang="ru-RU" sz="3200" u="none" strike="noStrike" normalizeH="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cs typeface="Arial" pitchFamily="34" charset="0"/>
            </a:endParaRPr>
          </a:p>
          <a:p>
            <a:pPr marL="0" marR="0" lvl="0" indent="0" defTabSz="914400" rtl="0" eaLnBrk="0" fontAlgn="base" latinLnBrk="0" hangingPunct="0">
              <a:lnSpc>
                <a:spcPct val="200000"/>
              </a:lnSpc>
              <a:spcBef>
                <a:spcPct val="0"/>
              </a:spcBef>
              <a:spcAft>
                <a:spcPct val="0"/>
              </a:spcAft>
              <a:buClrTx/>
              <a:buSzTx/>
              <a:buFontTx/>
              <a:buNone/>
              <a:tabLst/>
            </a:pPr>
            <a:r>
              <a:rPr kumimoji="0" lang="en-US" sz="3200" u="none" strike="noStrike" normalizeH="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a typeface="Calibri" pitchFamily="34" charset="0"/>
                <a:cs typeface="Times New Roman" pitchFamily="18" charset="0"/>
              </a:rPr>
              <a:t>What famous shops in St. Petersburg </a:t>
            </a:r>
          </a:p>
          <a:p>
            <a:pPr marL="0" marR="0" lvl="0" indent="0" defTabSz="914400" rtl="0" eaLnBrk="0" fontAlgn="base" latinLnBrk="0" hangingPunct="0">
              <a:lnSpc>
                <a:spcPct val="200000"/>
              </a:lnSpc>
              <a:spcBef>
                <a:spcPct val="0"/>
              </a:spcBef>
              <a:spcAft>
                <a:spcPct val="0"/>
              </a:spcAft>
              <a:buClrTx/>
              <a:buSzTx/>
              <a:buFontTx/>
              <a:buNone/>
              <a:tabLst/>
            </a:pPr>
            <a:r>
              <a:rPr kumimoji="0" lang="en-US" sz="3200" u="none" strike="noStrike" normalizeH="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a typeface="Calibri" pitchFamily="34" charset="0"/>
                <a:cs typeface="Times New Roman" pitchFamily="18" charset="0"/>
              </a:rPr>
              <a:t>do you know?</a:t>
            </a:r>
            <a:endParaRPr kumimoji="0" lang="ru-RU" sz="3200" u="none" strike="noStrike" normalizeH="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cs typeface="Arial" pitchFamily="34" charset="0"/>
            </a:endParaRPr>
          </a:p>
          <a:p>
            <a:pPr marL="0" marR="0" lvl="0" indent="0" defTabSz="914400" rtl="0" eaLnBrk="0" fontAlgn="base" latinLnBrk="0" hangingPunct="0">
              <a:lnSpc>
                <a:spcPct val="200000"/>
              </a:lnSpc>
              <a:spcBef>
                <a:spcPct val="0"/>
              </a:spcBef>
              <a:spcAft>
                <a:spcPct val="0"/>
              </a:spcAft>
              <a:buClrTx/>
              <a:buSzTx/>
              <a:buFontTx/>
              <a:buNone/>
              <a:tabLst/>
            </a:pPr>
            <a:r>
              <a:rPr kumimoji="0" lang="en-US" sz="3200" u="none" strike="noStrike" normalizeH="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a typeface="Calibri" pitchFamily="34" charset="0"/>
                <a:cs typeface="Times New Roman" pitchFamily="18" charset="0"/>
              </a:rPr>
              <a:t>What is shopping for you?</a:t>
            </a:r>
            <a:endParaRPr kumimoji="0" lang="ru-RU" sz="3200" u="none" strike="noStrike" normalizeH="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cs typeface="Arial" pitchFamily="34" charset="0"/>
            </a:endParaRPr>
          </a:p>
          <a:p>
            <a:pPr marL="0" marR="0" lvl="0" indent="0" defTabSz="914400" rtl="0" eaLnBrk="0" fontAlgn="base" latinLnBrk="0" hangingPunct="0">
              <a:lnSpc>
                <a:spcPct val="200000"/>
              </a:lnSpc>
              <a:spcBef>
                <a:spcPct val="0"/>
              </a:spcBef>
              <a:spcAft>
                <a:spcPct val="0"/>
              </a:spcAft>
              <a:buClrTx/>
              <a:buSzTx/>
              <a:buFontTx/>
              <a:buNone/>
              <a:tabLst/>
            </a:pPr>
            <a:r>
              <a:rPr kumimoji="0" lang="en-US" sz="3200" u="none" strike="noStrike" normalizeH="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a typeface="Calibri" pitchFamily="34" charset="0"/>
                <a:cs typeface="Times New Roman" pitchFamily="18" charset="0"/>
              </a:rPr>
              <a:t>What kinds of shops do you know?</a:t>
            </a:r>
            <a:endParaRPr kumimoji="0" lang="ru-RU" sz="3200" u="none" strike="noStrike" normalizeH="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cs typeface="Arial" pitchFamily="34" charset="0"/>
            </a:endParaRPr>
          </a:p>
          <a:p>
            <a:pPr marL="0" marR="0" lvl="0" indent="0" defTabSz="914400" rtl="0" eaLnBrk="0" fontAlgn="base" latinLnBrk="0" hangingPunct="0">
              <a:lnSpc>
                <a:spcPct val="200000"/>
              </a:lnSpc>
              <a:spcBef>
                <a:spcPct val="0"/>
              </a:spcBef>
              <a:spcAft>
                <a:spcPct val="0"/>
              </a:spcAft>
              <a:buClrTx/>
              <a:buSzTx/>
              <a:buFontTx/>
              <a:buNone/>
              <a:tabLst/>
            </a:pPr>
            <a:r>
              <a:rPr kumimoji="0" lang="en-US" sz="3200" u="none" strike="noStrike" normalizeH="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ea typeface="Calibri" pitchFamily="34" charset="0"/>
                <a:cs typeface="Times New Roman" pitchFamily="18" charset="0"/>
              </a:rPr>
              <a:t>Why do people need money?</a:t>
            </a:r>
            <a:endParaRPr kumimoji="0" lang="en-US" sz="3200" u="none" strike="noStrike" normalizeH="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cs typeface="Arial"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39000"/>
            <a:lum/>
          </a:blip>
          <a:srcRect/>
          <a:stretch>
            <a:fillRect l="-25000" r="-25000"/>
          </a:stretch>
        </a:blipFill>
        <a:effectLst/>
      </p:bgPr>
    </p:bg>
    <p:spTree>
      <p:nvGrpSpPr>
        <p:cNvPr id="1" name=""/>
        <p:cNvGrpSpPr/>
        <p:nvPr/>
      </p:nvGrpSpPr>
      <p:grpSpPr>
        <a:xfrm>
          <a:off x="0" y="0"/>
          <a:ext cx="0" cy="0"/>
          <a:chOff x="0" y="0"/>
          <a:chExt cx="0" cy="0"/>
        </a:xfrm>
      </p:grpSpPr>
      <p:pic>
        <p:nvPicPr>
          <p:cNvPr id="2" name="Рисунок 1" descr="MainBus-438x415.png"/>
          <p:cNvPicPr>
            <a:picLocks noChangeAspect="1"/>
          </p:cNvPicPr>
          <p:nvPr/>
        </p:nvPicPr>
        <p:blipFill>
          <a:blip r:embed="rId3" cstate="print">
            <a:lum bright="-10000" contrast="10000"/>
          </a:blip>
          <a:stretch>
            <a:fillRect/>
          </a:stretch>
        </p:blipFill>
        <p:spPr>
          <a:xfrm rot="21420822" flipH="1">
            <a:off x="-62168" y="3566978"/>
            <a:ext cx="3714744" cy="3196429"/>
          </a:xfrm>
          <a:prstGeom prst="rect">
            <a:avLst/>
          </a:prstGeom>
          <a:effectLst>
            <a:outerShdw blurRad="50800" dist="38100" dir="10800000" algn="r" rotWithShape="0">
              <a:prstClr val="black">
                <a:alpha val="40000"/>
              </a:prstClr>
            </a:outerShdw>
          </a:effectLst>
        </p:spPr>
      </p:pic>
      <p:pic>
        <p:nvPicPr>
          <p:cNvPr id="3" name="Рисунок 2" descr="Harrods.jpg"/>
          <p:cNvPicPr>
            <a:picLocks noChangeAspect="1"/>
          </p:cNvPicPr>
          <p:nvPr/>
        </p:nvPicPr>
        <p:blipFill>
          <a:blip r:embed="rId4" cstate="print"/>
          <a:srcRect l="12500" r="17968" b="3843"/>
          <a:stretch>
            <a:fillRect/>
          </a:stretch>
        </p:blipFill>
        <p:spPr>
          <a:xfrm>
            <a:off x="4000496" y="4429132"/>
            <a:ext cx="2214578" cy="214578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4" name="Рисунок 3" descr="Selfridges.jpg"/>
          <p:cNvPicPr>
            <a:picLocks noChangeAspect="1"/>
          </p:cNvPicPr>
          <p:nvPr/>
        </p:nvPicPr>
        <p:blipFill>
          <a:blip r:embed="rId5" cstate="print"/>
          <a:srcRect l="9239" r="11277"/>
          <a:stretch>
            <a:fillRect/>
          </a:stretch>
        </p:blipFill>
        <p:spPr>
          <a:xfrm>
            <a:off x="6858016" y="2857496"/>
            <a:ext cx="2000263" cy="1925111"/>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5" name="Рисунок 4" descr="Foyles.jpg"/>
          <p:cNvPicPr>
            <a:picLocks noChangeAspect="1"/>
          </p:cNvPicPr>
          <p:nvPr/>
        </p:nvPicPr>
        <p:blipFill>
          <a:blip r:embed="rId6" cstate="print">
            <a:lum bright="20000" contrast="40000"/>
          </a:blip>
          <a:srcRect l="18843" t="46667"/>
          <a:stretch>
            <a:fillRect/>
          </a:stretch>
        </p:blipFill>
        <p:spPr>
          <a:xfrm>
            <a:off x="3071802" y="857232"/>
            <a:ext cx="2000264" cy="2000251"/>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7" name="Рисунок 6" descr="Sainsbury´s.jpg"/>
          <p:cNvPicPr>
            <a:picLocks noChangeAspect="1"/>
          </p:cNvPicPr>
          <p:nvPr/>
        </p:nvPicPr>
        <p:blipFill>
          <a:blip r:embed="rId7" cstate="print">
            <a:lum bright="-10000"/>
          </a:blip>
          <a:srcRect l="19022" r="15760"/>
          <a:stretch>
            <a:fillRect/>
          </a:stretch>
        </p:blipFill>
        <p:spPr>
          <a:xfrm>
            <a:off x="142844" y="1214422"/>
            <a:ext cx="2143140" cy="202883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8" name="Рисунок 7" descr="Liberty.jpg"/>
          <p:cNvPicPr>
            <a:picLocks noChangeAspect="1"/>
          </p:cNvPicPr>
          <p:nvPr/>
        </p:nvPicPr>
        <p:blipFill>
          <a:blip r:embed="rId8" cstate="print">
            <a:lum bright="-10000" contrast="10000"/>
          </a:blip>
          <a:srcRect l="25781" t="13693" r="25000" b="14864"/>
          <a:stretch>
            <a:fillRect/>
          </a:stretch>
        </p:blipFill>
        <p:spPr>
          <a:xfrm>
            <a:off x="6000760" y="142852"/>
            <a:ext cx="2000264" cy="200026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cxnSp>
        <p:nvCxnSpPr>
          <p:cNvPr id="10" name="Скругленная соединительная линия 9"/>
          <p:cNvCxnSpPr/>
          <p:nvPr/>
        </p:nvCxnSpPr>
        <p:spPr>
          <a:xfrm rot="16200000" flipH="1">
            <a:off x="7500958" y="2143116"/>
            <a:ext cx="714380" cy="571504"/>
          </a:xfrm>
          <a:prstGeom prst="curvedConnector3">
            <a:avLst>
              <a:gd name="adj1" fmla="val 50000"/>
            </a:avLst>
          </a:prstGeom>
          <a:ln w="76200"/>
        </p:spPr>
        <p:style>
          <a:lnRef idx="1">
            <a:schemeClr val="accent1"/>
          </a:lnRef>
          <a:fillRef idx="0">
            <a:schemeClr val="accent1"/>
          </a:fillRef>
          <a:effectRef idx="0">
            <a:schemeClr val="accent1"/>
          </a:effectRef>
          <a:fontRef idx="minor">
            <a:schemeClr val="tx1"/>
          </a:fontRef>
        </p:style>
      </p:cxnSp>
      <p:cxnSp>
        <p:nvCxnSpPr>
          <p:cNvPr id="17" name="Скругленная соединительная линия 16"/>
          <p:cNvCxnSpPr/>
          <p:nvPr/>
        </p:nvCxnSpPr>
        <p:spPr>
          <a:xfrm flipV="1">
            <a:off x="5143504" y="1071546"/>
            <a:ext cx="857256" cy="714380"/>
          </a:xfrm>
          <a:prstGeom prst="curvedConnector3">
            <a:avLst>
              <a:gd name="adj1" fmla="val 50000"/>
            </a:avLst>
          </a:prstGeom>
          <a:ln w="76200"/>
        </p:spPr>
        <p:style>
          <a:lnRef idx="1">
            <a:schemeClr val="accent1"/>
          </a:lnRef>
          <a:fillRef idx="0">
            <a:schemeClr val="accent1"/>
          </a:fillRef>
          <a:effectRef idx="0">
            <a:schemeClr val="accent1"/>
          </a:effectRef>
          <a:fontRef idx="minor">
            <a:schemeClr val="tx1"/>
          </a:fontRef>
        </p:style>
      </p:cxnSp>
      <p:cxnSp>
        <p:nvCxnSpPr>
          <p:cNvPr id="20" name="Скругленная соединительная линия 19"/>
          <p:cNvCxnSpPr/>
          <p:nvPr/>
        </p:nvCxnSpPr>
        <p:spPr>
          <a:xfrm flipV="1">
            <a:off x="2214546" y="2000240"/>
            <a:ext cx="785818" cy="714380"/>
          </a:xfrm>
          <a:prstGeom prst="curvedConnector3">
            <a:avLst>
              <a:gd name="adj1" fmla="val 50000"/>
            </a:avLst>
          </a:prstGeom>
          <a:ln w="76200"/>
        </p:spPr>
        <p:style>
          <a:lnRef idx="1">
            <a:schemeClr val="accent1"/>
          </a:lnRef>
          <a:fillRef idx="0">
            <a:schemeClr val="accent1"/>
          </a:fillRef>
          <a:effectRef idx="0">
            <a:schemeClr val="accent1"/>
          </a:effectRef>
          <a:fontRef idx="minor">
            <a:schemeClr val="tx1"/>
          </a:fontRef>
        </p:style>
      </p:cxnSp>
      <p:cxnSp>
        <p:nvCxnSpPr>
          <p:cNvPr id="23" name="Скругленная соединительная линия 22"/>
          <p:cNvCxnSpPr/>
          <p:nvPr/>
        </p:nvCxnSpPr>
        <p:spPr>
          <a:xfrm rot="5400000" flipH="1" flipV="1">
            <a:off x="6179355" y="4321975"/>
            <a:ext cx="714380" cy="642942"/>
          </a:xfrm>
          <a:prstGeom prst="curvedConnector3">
            <a:avLst>
              <a:gd name="adj1" fmla="val 50000"/>
            </a:avLst>
          </a:prstGeom>
          <a:ln w="76200"/>
        </p:spPr>
        <p:style>
          <a:lnRef idx="1">
            <a:schemeClr val="accent1"/>
          </a:lnRef>
          <a:fillRef idx="0">
            <a:schemeClr val="accent1"/>
          </a:fillRef>
          <a:effectRef idx="0">
            <a:schemeClr val="accent1"/>
          </a:effectRef>
          <a:fontRef idx="minor">
            <a:schemeClr val="tx1"/>
          </a:fontRef>
        </p:style>
      </p:cxnSp>
      <p:sp>
        <p:nvSpPr>
          <p:cNvPr id="29" name="Прямоугольник 28"/>
          <p:cNvSpPr/>
          <p:nvPr/>
        </p:nvSpPr>
        <p:spPr>
          <a:xfrm>
            <a:off x="6000760" y="5715016"/>
            <a:ext cx="542135"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1</a:t>
            </a:r>
            <a:endParaRPr lang="ru-RU"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0" name="Прямоугольник 29"/>
          <p:cNvSpPr/>
          <p:nvPr/>
        </p:nvSpPr>
        <p:spPr>
          <a:xfrm>
            <a:off x="8429652" y="4357694"/>
            <a:ext cx="542136"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2</a:t>
            </a:r>
            <a:endParaRPr lang="ru-RU"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1" name="Прямоугольник 30"/>
          <p:cNvSpPr/>
          <p:nvPr/>
        </p:nvSpPr>
        <p:spPr>
          <a:xfrm>
            <a:off x="8286776" y="357166"/>
            <a:ext cx="542135"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3</a:t>
            </a:r>
            <a:endParaRPr lang="ru-RU"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2" name="Прямоугольник 31"/>
          <p:cNvSpPr/>
          <p:nvPr/>
        </p:nvSpPr>
        <p:spPr>
          <a:xfrm>
            <a:off x="4071934" y="214290"/>
            <a:ext cx="542135"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4</a:t>
            </a:r>
            <a:endParaRPr lang="ru-RU"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3" name="Прямоугольник 32"/>
          <p:cNvSpPr/>
          <p:nvPr/>
        </p:nvSpPr>
        <p:spPr>
          <a:xfrm>
            <a:off x="2071670" y="785794"/>
            <a:ext cx="542135"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5</a:t>
            </a:r>
            <a:endParaRPr lang="ru-RU"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40" name="Пятиугольник 39"/>
          <p:cNvSpPr/>
          <p:nvPr/>
        </p:nvSpPr>
        <p:spPr>
          <a:xfrm rot="19750703">
            <a:off x="3054429" y="2797750"/>
            <a:ext cx="4035557" cy="1323439"/>
          </a:xfrm>
          <a:prstGeom prst="homePlat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0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Rockwell Extra Bold" pitchFamily="18" charset="0"/>
              </a:rPr>
              <a:t>LET’S GO</a:t>
            </a:r>
          </a:p>
          <a:p>
            <a:pPr algn="ctr"/>
            <a:r>
              <a:rPr lang="en-US" sz="40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Rockwell Extra Bold" pitchFamily="18" charset="0"/>
              </a:rPr>
              <a:t>SHOPPING!</a:t>
            </a:r>
            <a:endParaRPr lang="ru-RU" sz="40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8" name="Прямоугольник 17"/>
          <p:cNvSpPr/>
          <p:nvPr/>
        </p:nvSpPr>
        <p:spPr>
          <a:xfrm>
            <a:off x="6500826" y="6143644"/>
            <a:ext cx="1571635" cy="58477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Harrods</a:t>
            </a:r>
            <a:endParaRPr lang="ru-RU"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9" name="TextBox 18"/>
          <p:cNvSpPr txBox="1"/>
          <p:nvPr/>
        </p:nvSpPr>
        <p:spPr>
          <a:xfrm>
            <a:off x="7000892" y="5072074"/>
            <a:ext cx="2143108" cy="584775"/>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Selfridges</a:t>
            </a:r>
            <a:endParaRPr lang="ru-RU"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1" name="Прямоугольник 20"/>
          <p:cNvSpPr/>
          <p:nvPr/>
        </p:nvSpPr>
        <p:spPr>
          <a:xfrm>
            <a:off x="7731434" y="0"/>
            <a:ext cx="1412566" cy="58477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Liberty</a:t>
            </a:r>
            <a:endParaRPr lang="ru-RU"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2" name="Прямоугольник 21"/>
          <p:cNvSpPr/>
          <p:nvPr/>
        </p:nvSpPr>
        <p:spPr>
          <a:xfrm>
            <a:off x="2714612" y="214290"/>
            <a:ext cx="1291316" cy="58477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2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Foyles</a:t>
            </a:r>
            <a:endParaRPr lang="ru-RU"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4" name="Прямоугольник 23"/>
          <p:cNvSpPr/>
          <p:nvPr/>
        </p:nvSpPr>
        <p:spPr>
          <a:xfrm>
            <a:off x="142844" y="500042"/>
            <a:ext cx="2175404" cy="58477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Sainsbury’s</a:t>
            </a:r>
            <a:endParaRPr lang="ru-RU"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3000" t="-7000" r="-5000" b="-20000"/>
          </a:stretch>
        </a:blipFill>
        <a:effectLst/>
      </p:bgPr>
    </p:bg>
    <p:spTree>
      <p:nvGrpSpPr>
        <p:cNvPr id="1" name=""/>
        <p:cNvGrpSpPr/>
        <p:nvPr/>
      </p:nvGrpSpPr>
      <p:grpSpPr>
        <a:xfrm>
          <a:off x="0" y="0"/>
          <a:ext cx="0" cy="0"/>
          <a:chOff x="0" y="0"/>
          <a:chExt cx="0" cy="0"/>
        </a:xfrm>
      </p:grpSpPr>
      <p:sp>
        <p:nvSpPr>
          <p:cNvPr id="1025" name="Rectangle 1"/>
          <p:cNvSpPr>
            <a:spLocks noChangeArrowheads="1"/>
          </p:cNvSpPr>
          <p:nvPr/>
        </p:nvSpPr>
        <p:spPr bwMode="auto">
          <a:xfrm>
            <a:off x="142844" y="0"/>
            <a:ext cx="4500594" cy="31393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n-US" b="1" dirty="0" smtClean="0">
                <a:latin typeface="Comic Sans MS" pitchFamily="66" charset="0"/>
              </a:rPr>
              <a:t>Harrods </a:t>
            </a:r>
            <a:r>
              <a:rPr lang="en-US" dirty="0" smtClean="0">
                <a:latin typeface="Comic Sans MS" pitchFamily="66" charset="0"/>
              </a:rPr>
              <a:t>is the most famous London’s department store. Harrods has about 230 department stores, among them 16 food stores and 34 fashion clothes departments. The store runs a library, has a bank, offers sightseeing tours, and it has even a kennel for customers’ dogs. Harrods is not just a department store, it is a popular tourist destination.  Everyday more than 50 000 customers visit Harrods.</a:t>
            </a:r>
            <a:endParaRPr lang="ru-RU" dirty="0">
              <a:latin typeface="Comic Sans MS" pitchFamily="66" charset="0"/>
            </a:endParaRPr>
          </a:p>
        </p:txBody>
      </p:sp>
      <p:sp>
        <p:nvSpPr>
          <p:cNvPr id="1026" name="Rectangle 2"/>
          <p:cNvSpPr>
            <a:spLocks noChangeArrowheads="1"/>
          </p:cNvSpPr>
          <p:nvPr/>
        </p:nvSpPr>
        <p:spPr bwMode="auto">
          <a:xfrm>
            <a:off x="4714876" y="2714620"/>
            <a:ext cx="4429124" cy="39703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n-US" b="1" dirty="0" smtClean="0">
                <a:latin typeface="Comic Sans MS" pitchFamily="66" charset="0"/>
              </a:rPr>
              <a:t>Selfridges</a:t>
            </a:r>
            <a:r>
              <a:rPr lang="en-US" dirty="0" smtClean="0">
                <a:latin typeface="Comic Sans MS" pitchFamily="66" charset="0"/>
              </a:rPr>
              <a:t> is one of the best places to visit in London for its stylish mix of fashion, furniture, food and beauty. Located in Oxford Street, Selfridges is the ultimate shopping experience and the destination for all the latest in the world of fashion. It was opened on March 15, 1909 and was designed as a department store from the beginning. Its founder, Harry Gordon Selfridge, boasted that he "made the store the third biggest attraction for sightseers in London," next to Buckingham Palace and the Tower of London. </a:t>
            </a:r>
            <a:endParaRPr lang="ru-RU" dirty="0">
              <a:latin typeface="Comic Sans MS" pitchFamily="66" charset="0"/>
            </a:endParaRPr>
          </a:p>
        </p:txBody>
      </p:sp>
      <p:pic>
        <p:nvPicPr>
          <p:cNvPr id="4" name="Рисунок 3" descr="Harrods.jpg"/>
          <p:cNvPicPr>
            <a:picLocks noChangeAspect="1"/>
          </p:cNvPicPr>
          <p:nvPr/>
        </p:nvPicPr>
        <p:blipFill>
          <a:blip r:embed="rId3" cstate="print"/>
          <a:stretch>
            <a:fillRect/>
          </a:stretch>
        </p:blipFill>
        <p:spPr>
          <a:xfrm rot="21415678">
            <a:off x="403898" y="3429000"/>
            <a:ext cx="3764171" cy="27854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Рисунок 4" descr="Harrods.jpg"/>
          <p:cNvPicPr>
            <a:picLocks noChangeAspect="1"/>
          </p:cNvPicPr>
          <p:nvPr/>
        </p:nvPicPr>
        <p:blipFill>
          <a:blip r:embed="rId4" cstate="print"/>
          <a:srcRect t="8758"/>
          <a:stretch>
            <a:fillRect/>
          </a:stretch>
        </p:blipFill>
        <p:spPr>
          <a:xfrm rot="186600">
            <a:off x="5203744" y="213918"/>
            <a:ext cx="3374935" cy="23123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3000" t="-5000" r="-3000" b="-6000"/>
          </a:stretch>
        </a:blipFill>
        <a:effectLst/>
      </p:bgPr>
    </p:bg>
    <p:spTree>
      <p:nvGrpSpPr>
        <p:cNvPr id="1" name=""/>
        <p:cNvGrpSpPr/>
        <p:nvPr/>
      </p:nvGrpSpPr>
      <p:grpSpPr>
        <a:xfrm>
          <a:off x="0" y="0"/>
          <a:ext cx="0" cy="0"/>
          <a:chOff x="0" y="0"/>
          <a:chExt cx="0" cy="0"/>
        </a:xfrm>
      </p:grpSpPr>
      <p:pic>
        <p:nvPicPr>
          <p:cNvPr id="6" name="Рисунок 5" descr="foyles-shop-books-magazines-stationery-large.jpg"/>
          <p:cNvPicPr>
            <a:picLocks noChangeAspect="1"/>
          </p:cNvPicPr>
          <p:nvPr/>
        </p:nvPicPr>
        <p:blipFill>
          <a:blip r:embed="rId3" cstate="print"/>
          <a:srcRect l="34531" t="10360" b="10360"/>
          <a:stretch>
            <a:fillRect/>
          </a:stretch>
        </p:blipFill>
        <p:spPr>
          <a:xfrm rot="21260350">
            <a:off x="4983935" y="2570246"/>
            <a:ext cx="3000396" cy="27068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385" name="Rectangle 1"/>
          <p:cNvSpPr>
            <a:spLocks noChangeArrowheads="1"/>
          </p:cNvSpPr>
          <p:nvPr/>
        </p:nvSpPr>
        <p:spPr bwMode="auto">
          <a:xfrm>
            <a:off x="0" y="3848650"/>
            <a:ext cx="4429124" cy="258532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n-US" b="1" dirty="0" smtClean="0">
                <a:latin typeface="Comic Sans MS" pitchFamily="66" charset="0"/>
              </a:rPr>
              <a:t>Liberty</a:t>
            </a:r>
            <a:r>
              <a:rPr lang="en-US" dirty="0" smtClean="0">
                <a:latin typeface="Comic Sans MS" pitchFamily="66" charset="0"/>
              </a:rPr>
              <a:t>, located in Regent Street, is the region's top shopping destination. It was first built in 1968 on land known as 'Liberty'. There are over 100 top name shops, including a wide range of fashion, lifestyle retailers and independent names. The Liberty also hosts a variety of exciting events throughout the year.</a:t>
            </a:r>
            <a:endParaRPr lang="ru-RU" dirty="0">
              <a:latin typeface="Comic Sans MS" pitchFamily="66" charset="0"/>
            </a:endParaRPr>
          </a:p>
        </p:txBody>
      </p:sp>
      <p:sp>
        <p:nvSpPr>
          <p:cNvPr id="16386" name="Rectangle 2"/>
          <p:cNvSpPr>
            <a:spLocks noChangeArrowheads="1"/>
          </p:cNvSpPr>
          <p:nvPr/>
        </p:nvSpPr>
        <p:spPr bwMode="auto">
          <a:xfrm>
            <a:off x="4643438" y="0"/>
            <a:ext cx="4500562"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n-US" b="1" dirty="0" err="1" smtClean="0">
                <a:latin typeface="Comic Sans MS" pitchFamily="66" charset="0"/>
              </a:rPr>
              <a:t>Foyles</a:t>
            </a:r>
            <a:r>
              <a:rPr lang="en-US" b="1" dirty="0" smtClean="0">
                <a:latin typeface="Comic Sans MS" pitchFamily="66" charset="0"/>
              </a:rPr>
              <a:t> </a:t>
            </a:r>
            <a:r>
              <a:rPr lang="en-US" dirty="0" smtClean="0">
                <a:latin typeface="Comic Sans MS" pitchFamily="66" charset="0"/>
              </a:rPr>
              <a:t>is one of London's most famous bookshops. It  has five floors crammed with every kind of book imaginable. The store has been on </a:t>
            </a:r>
            <a:r>
              <a:rPr lang="en-US" dirty="0" err="1" smtClean="0">
                <a:latin typeface="Comic Sans MS" pitchFamily="66" charset="0"/>
              </a:rPr>
              <a:t>Charing</a:t>
            </a:r>
            <a:r>
              <a:rPr lang="en-US" dirty="0" smtClean="0">
                <a:latin typeface="Comic Sans MS" pitchFamily="66" charset="0"/>
              </a:rPr>
              <a:t> Cross Road since 1906 and still stocks the UK's largest range of books. Shoppers can also relax and listen to music in Ray's Jazz Café or visit the art gallery.</a:t>
            </a:r>
            <a:endParaRPr lang="ru-RU" dirty="0">
              <a:latin typeface="Comic Sans MS" pitchFamily="66" charset="0"/>
            </a:endParaRPr>
          </a:p>
        </p:txBody>
      </p:sp>
      <p:pic>
        <p:nvPicPr>
          <p:cNvPr id="4" name="Рисунок 3" descr="Harrods.jpg"/>
          <p:cNvPicPr>
            <a:picLocks noChangeAspect="1"/>
          </p:cNvPicPr>
          <p:nvPr/>
        </p:nvPicPr>
        <p:blipFill>
          <a:blip r:embed="rId4" cstate="print"/>
          <a:stretch>
            <a:fillRect/>
          </a:stretch>
        </p:blipFill>
        <p:spPr>
          <a:xfrm rot="21415678">
            <a:off x="280564" y="739268"/>
            <a:ext cx="3863528" cy="2577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Рисунок 4" descr="Exterior-Tiling-at-Foyles-Book-Shop-in-London.png"/>
          <p:cNvPicPr>
            <a:picLocks noChangeAspect="1"/>
          </p:cNvPicPr>
          <p:nvPr/>
        </p:nvPicPr>
        <p:blipFill>
          <a:blip r:embed="rId5" cstate="print"/>
          <a:srcRect l="5468" r="12500" b="6728"/>
          <a:stretch>
            <a:fillRect/>
          </a:stretch>
        </p:blipFill>
        <p:spPr>
          <a:xfrm rot="330278">
            <a:off x="5458869" y="4299707"/>
            <a:ext cx="3368396" cy="22687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7" name="Рисунок 6" descr="372.jpg"/>
          <p:cNvPicPr>
            <a:picLocks noChangeAspect="1"/>
          </p:cNvPicPr>
          <p:nvPr/>
        </p:nvPicPr>
        <p:blipFill>
          <a:blip r:embed="rId3" cstate="print"/>
          <a:srcRect b="10180"/>
          <a:stretch>
            <a:fillRect/>
          </a:stretch>
        </p:blipFill>
        <p:spPr>
          <a:xfrm rot="247328">
            <a:off x="5988328" y="4885635"/>
            <a:ext cx="2825935" cy="17434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409" name="Rectangle 1"/>
          <p:cNvSpPr>
            <a:spLocks noChangeArrowheads="1"/>
          </p:cNvSpPr>
          <p:nvPr/>
        </p:nvSpPr>
        <p:spPr bwMode="auto">
          <a:xfrm>
            <a:off x="4071934" y="217253"/>
            <a:ext cx="4929190" cy="4708981"/>
          </a:xfrm>
          <a:prstGeom prst="rect">
            <a:avLst/>
          </a:prstGeom>
          <a:solidFill>
            <a:schemeClr val="bg1">
              <a:alpha val="6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n-US" sz="2000" b="1" dirty="0" smtClean="0">
                <a:latin typeface="Comic Sans MS" pitchFamily="66" charset="0"/>
              </a:rPr>
              <a:t>Sainsbury´s</a:t>
            </a:r>
            <a:r>
              <a:rPr lang="en-US" sz="2000" dirty="0" smtClean="0">
                <a:latin typeface="Comic Sans MS" pitchFamily="66" charset="0"/>
              </a:rPr>
              <a:t> is one of the oldest shops with rich history in the city of London. It opened its first store in 1869 and, slowly, became one of the city´s most important supermarkets. It is open 24 hours. This store has everything necessary. You can visit the store at any time and find exactly what you need: from food stuffs to computer games as well as clothes and technology. If your camera´s batteries have run out, Sainsbury´s will sort you out and, if you´re hungry when everything else is closed, this is definitely the place to go.</a:t>
            </a:r>
            <a:endParaRPr lang="ru-RU" sz="2000" dirty="0">
              <a:latin typeface="Comic Sans MS" pitchFamily="66" charset="0"/>
            </a:endParaRPr>
          </a:p>
        </p:txBody>
      </p:sp>
      <p:pic>
        <p:nvPicPr>
          <p:cNvPr id="3" name="Рисунок 2" descr="Sainsbury´s1.jpg"/>
          <p:cNvPicPr>
            <a:picLocks noChangeAspect="1"/>
          </p:cNvPicPr>
          <p:nvPr/>
        </p:nvPicPr>
        <p:blipFill>
          <a:blip r:embed="rId4" cstate="print"/>
          <a:srcRect l="17303" b="16938"/>
          <a:stretch>
            <a:fillRect/>
          </a:stretch>
        </p:blipFill>
        <p:spPr>
          <a:xfrm>
            <a:off x="214282" y="214290"/>
            <a:ext cx="3655293" cy="27146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Рисунок 4" descr="Sainsbury's Phone Shop King's Lynn.jpg"/>
          <p:cNvPicPr>
            <a:picLocks noChangeAspect="1"/>
          </p:cNvPicPr>
          <p:nvPr/>
        </p:nvPicPr>
        <p:blipFill>
          <a:blip r:embed="rId5" cstate="print"/>
          <a:srcRect l="5793" t="12467" r="6228"/>
          <a:stretch>
            <a:fillRect/>
          </a:stretch>
        </p:blipFill>
        <p:spPr>
          <a:xfrm rot="21189717">
            <a:off x="689609" y="2545535"/>
            <a:ext cx="3290055" cy="21809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Рисунок 7" descr="sainsburys_otley_3.jpg"/>
          <p:cNvPicPr>
            <a:picLocks noChangeAspect="1"/>
          </p:cNvPicPr>
          <p:nvPr/>
        </p:nvPicPr>
        <p:blipFill>
          <a:blip r:embed="rId6" cstate="print">
            <a:lum bright="10000" contrast="10000"/>
          </a:blip>
          <a:srcRect t="20395" r="9231"/>
          <a:stretch>
            <a:fillRect/>
          </a:stretch>
        </p:blipFill>
        <p:spPr>
          <a:xfrm>
            <a:off x="1214414" y="4572008"/>
            <a:ext cx="3571900" cy="20831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285728"/>
            <a:ext cx="9144000" cy="1323439"/>
          </a:xfrm>
          <a:prstGeom prst="rect">
            <a:avLst/>
          </a:prstGeom>
          <a:solidFill>
            <a:srgbClr val="92D050">
              <a:alpha val="27000"/>
            </a:srgbClr>
          </a:solidFill>
        </p:spPr>
        <p:txBody>
          <a:bodyPr wrap="square">
            <a:spAutoFit/>
          </a:bodyPr>
          <a:lstStyle/>
          <a:p>
            <a:r>
              <a:rPr lang="en-US" sz="2000" dirty="0" smtClean="0">
                <a:latin typeface="Comic Sans MS" pitchFamily="66" charset="0"/>
              </a:rPr>
              <a:t>In a few weeks my friend Mike is going to England and of course he will do shopping. Please give him advise what shop he should visit to buy:</a:t>
            </a:r>
          </a:p>
          <a:p>
            <a:pPr marL="342900" indent="-342900"/>
            <a:r>
              <a:rPr lang="en-US" sz="2000" dirty="0" smtClean="0">
                <a:latin typeface="Comic Sans MS" pitchFamily="66" charset="0"/>
              </a:rPr>
              <a:t>1) a camera 2) clothes 3) food and drinks 4) bestsellers and popular books </a:t>
            </a:r>
          </a:p>
          <a:p>
            <a:pPr marL="342900" indent="-342900"/>
            <a:r>
              <a:rPr lang="en-US" sz="2000" dirty="0" smtClean="0">
                <a:latin typeface="Comic Sans MS" pitchFamily="66" charset="0"/>
              </a:rPr>
              <a:t>5) a mobile phone</a:t>
            </a:r>
          </a:p>
        </p:txBody>
      </p:sp>
      <p:pic>
        <p:nvPicPr>
          <p:cNvPr id="3" name="Рисунок 2" descr="confused_person.png"/>
          <p:cNvPicPr>
            <a:picLocks noChangeAspect="1"/>
          </p:cNvPicPr>
          <p:nvPr/>
        </p:nvPicPr>
        <p:blipFill>
          <a:blip r:embed="rId2" cstate="print"/>
          <a:stretch>
            <a:fillRect/>
          </a:stretch>
        </p:blipFill>
        <p:spPr>
          <a:xfrm>
            <a:off x="142844" y="3238350"/>
            <a:ext cx="4429156" cy="3619650"/>
          </a:xfrm>
          <a:prstGeom prst="rect">
            <a:avLst/>
          </a:prstGeom>
        </p:spPr>
      </p:pic>
      <p:pic>
        <p:nvPicPr>
          <p:cNvPr id="4" name="Рисунок 3" descr="folded clothes.png"/>
          <p:cNvPicPr>
            <a:picLocks noChangeAspect="1"/>
          </p:cNvPicPr>
          <p:nvPr/>
        </p:nvPicPr>
        <p:blipFill>
          <a:blip r:embed="rId3" cstate="print"/>
          <a:stretch>
            <a:fillRect/>
          </a:stretch>
        </p:blipFill>
        <p:spPr>
          <a:xfrm>
            <a:off x="3286116" y="2285992"/>
            <a:ext cx="1428760" cy="1536590"/>
          </a:xfrm>
          <a:prstGeom prst="rect">
            <a:avLst/>
          </a:prstGeom>
        </p:spPr>
      </p:pic>
      <p:pic>
        <p:nvPicPr>
          <p:cNvPr id="5" name="Рисунок 4" descr="books.png"/>
          <p:cNvPicPr>
            <a:picLocks noChangeAspect="1"/>
          </p:cNvPicPr>
          <p:nvPr/>
        </p:nvPicPr>
        <p:blipFill>
          <a:blip r:embed="rId4" cstate="print"/>
          <a:stretch>
            <a:fillRect/>
          </a:stretch>
        </p:blipFill>
        <p:spPr>
          <a:xfrm rot="20936495">
            <a:off x="284528" y="1856172"/>
            <a:ext cx="1635679" cy="1635679"/>
          </a:xfrm>
          <a:prstGeom prst="rect">
            <a:avLst/>
          </a:prstGeom>
        </p:spPr>
      </p:pic>
      <p:pic>
        <p:nvPicPr>
          <p:cNvPr id="6" name="Рисунок 5" descr="grocery_bag.png"/>
          <p:cNvPicPr>
            <a:picLocks noChangeAspect="1"/>
          </p:cNvPicPr>
          <p:nvPr/>
        </p:nvPicPr>
        <p:blipFill>
          <a:blip r:embed="rId5" cstate="print"/>
          <a:stretch>
            <a:fillRect/>
          </a:stretch>
        </p:blipFill>
        <p:spPr>
          <a:xfrm rot="173921">
            <a:off x="4910091" y="4703025"/>
            <a:ext cx="1706394" cy="2113181"/>
          </a:xfrm>
          <a:prstGeom prst="rect">
            <a:avLst/>
          </a:prstGeom>
        </p:spPr>
      </p:pic>
      <p:pic>
        <p:nvPicPr>
          <p:cNvPr id="7" name="Рисунок 6" descr="1256186461796715642question-mark-icon.svg.hi.png"/>
          <p:cNvPicPr>
            <a:picLocks noChangeAspect="1"/>
          </p:cNvPicPr>
          <p:nvPr/>
        </p:nvPicPr>
        <p:blipFill>
          <a:blip r:embed="rId6" cstate="print"/>
          <a:stretch>
            <a:fillRect/>
          </a:stretch>
        </p:blipFill>
        <p:spPr>
          <a:xfrm>
            <a:off x="2214546" y="2071678"/>
            <a:ext cx="916731" cy="1361414"/>
          </a:xfrm>
          <a:prstGeom prst="rect">
            <a:avLst/>
          </a:prstGeom>
        </p:spPr>
      </p:pic>
      <p:pic>
        <p:nvPicPr>
          <p:cNvPr id="8" name="Рисунок 7" descr="1256186461796715642question-mark-icon.svg.hi.png"/>
          <p:cNvPicPr>
            <a:picLocks noChangeAspect="1"/>
          </p:cNvPicPr>
          <p:nvPr/>
        </p:nvPicPr>
        <p:blipFill>
          <a:blip r:embed="rId7" cstate="print">
            <a:duotone>
              <a:prstClr val="black"/>
              <a:schemeClr val="accent2">
                <a:tint val="45000"/>
                <a:satMod val="400000"/>
              </a:schemeClr>
            </a:duotone>
          </a:blip>
          <a:stretch>
            <a:fillRect/>
          </a:stretch>
        </p:blipFill>
        <p:spPr>
          <a:xfrm rot="21130722">
            <a:off x="293377" y="3479162"/>
            <a:ext cx="820523" cy="1218538"/>
          </a:xfrm>
          <a:prstGeom prst="rect">
            <a:avLst/>
          </a:prstGeom>
        </p:spPr>
      </p:pic>
      <p:pic>
        <p:nvPicPr>
          <p:cNvPr id="9" name="Рисунок 8" descr="1256186461796715642question-mark-icon.svg.hi.png"/>
          <p:cNvPicPr>
            <a:picLocks noChangeAspect="1"/>
          </p:cNvPicPr>
          <p:nvPr/>
        </p:nvPicPr>
        <p:blipFill>
          <a:blip r:embed="rId8" cstate="print">
            <a:duotone>
              <a:prstClr val="black"/>
              <a:schemeClr val="accent5">
                <a:tint val="45000"/>
                <a:satMod val="400000"/>
              </a:schemeClr>
            </a:duotone>
          </a:blip>
          <a:stretch>
            <a:fillRect/>
          </a:stretch>
        </p:blipFill>
        <p:spPr>
          <a:xfrm rot="658967">
            <a:off x="4199654" y="4287978"/>
            <a:ext cx="648085" cy="962455"/>
          </a:xfrm>
          <a:prstGeom prst="rect">
            <a:avLst/>
          </a:prstGeom>
        </p:spPr>
      </p:pic>
      <p:sp>
        <p:nvSpPr>
          <p:cNvPr id="10" name="TextBox 9"/>
          <p:cNvSpPr txBox="1"/>
          <p:nvPr/>
        </p:nvSpPr>
        <p:spPr>
          <a:xfrm>
            <a:off x="5429256" y="2571744"/>
            <a:ext cx="3571868" cy="1323439"/>
          </a:xfrm>
          <a:prstGeom prst="rect">
            <a:avLst/>
          </a:prstGeom>
          <a:noFill/>
        </p:spPr>
        <p:txBody>
          <a:bodyPr wrap="square" rtlCol="0">
            <a:spAutoFit/>
          </a:bodyPr>
          <a:lstStyle/>
          <a:p>
            <a:pPr algn="r"/>
            <a:r>
              <a:rPr lang="en-US" sz="2000" dirty="0" smtClean="0">
                <a:latin typeface="Comic Sans MS" pitchFamily="66" charset="0"/>
              </a:rPr>
              <a:t>E.G. You can buy a new camera at Sainsbury’s. There is a technology department store.</a:t>
            </a:r>
          </a:p>
        </p:txBody>
      </p:sp>
      <p:pic>
        <p:nvPicPr>
          <p:cNvPr id="11" name="Рисунок 10" descr="camera.png"/>
          <p:cNvPicPr>
            <a:picLocks noChangeAspect="1"/>
          </p:cNvPicPr>
          <p:nvPr/>
        </p:nvPicPr>
        <p:blipFill>
          <a:blip r:embed="rId9" cstate="print"/>
          <a:stretch>
            <a:fillRect/>
          </a:stretch>
        </p:blipFill>
        <p:spPr>
          <a:xfrm>
            <a:off x="7286612" y="4071942"/>
            <a:ext cx="1857388" cy="1326706"/>
          </a:xfrm>
          <a:prstGeom prst="rect">
            <a:avLst/>
          </a:prstGeom>
        </p:spPr>
      </p:pic>
      <p:pic>
        <p:nvPicPr>
          <p:cNvPr id="12" name="Рисунок 11" descr="acer_stream.png"/>
          <p:cNvPicPr>
            <a:picLocks noChangeAspect="1"/>
          </p:cNvPicPr>
          <p:nvPr/>
        </p:nvPicPr>
        <p:blipFill>
          <a:blip r:embed="rId10" cstate="print"/>
          <a:stretch>
            <a:fillRect/>
          </a:stretch>
        </p:blipFill>
        <p:spPr>
          <a:xfrm>
            <a:off x="4929190" y="2857496"/>
            <a:ext cx="1295392" cy="1295392"/>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l="-11000" r="-11000"/>
          </a:stretch>
        </a:blipFill>
        <a:effectLst/>
      </p:bgPr>
    </p:bg>
    <p:spTree>
      <p:nvGrpSpPr>
        <p:cNvPr id="1" name=""/>
        <p:cNvGrpSpPr/>
        <p:nvPr/>
      </p:nvGrpSpPr>
      <p:grpSpPr>
        <a:xfrm>
          <a:off x="0" y="0"/>
          <a:ext cx="0" cy="0"/>
          <a:chOff x="0" y="0"/>
          <a:chExt cx="0" cy="0"/>
        </a:xfrm>
      </p:grpSpPr>
      <p:sp>
        <p:nvSpPr>
          <p:cNvPr id="3" name="Прямоугольник 2"/>
          <p:cNvSpPr/>
          <p:nvPr/>
        </p:nvSpPr>
        <p:spPr>
          <a:xfrm>
            <a:off x="0" y="0"/>
            <a:ext cx="9144000" cy="1754326"/>
          </a:xfrm>
          <a:prstGeom prst="rect">
            <a:avLst/>
          </a:prstGeom>
          <a:solidFill>
            <a:schemeClr val="bg1">
              <a:alpha val="73000"/>
            </a:schemeClr>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omic Sans MS" pitchFamily="66" charset="0"/>
              </a:rPr>
              <a:t>Let us have a break </a:t>
            </a:r>
          </a:p>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omic Sans MS" pitchFamily="66" charset="0"/>
              </a:rPr>
              <a:t>and buy some goods! </a:t>
            </a:r>
            <a:endParaRPr lang="ru-RU"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6" name="Рисунок 5" descr="1_2830.png"/>
          <p:cNvPicPr>
            <a:picLocks noChangeAspect="1"/>
          </p:cNvPicPr>
          <p:nvPr/>
        </p:nvPicPr>
        <p:blipFill>
          <a:blip r:embed="rId5" cstate="print">
            <a:lum bright="10000" contrast="40000"/>
          </a:blip>
          <a:stretch>
            <a:fillRect/>
          </a:stretch>
        </p:blipFill>
        <p:spPr>
          <a:xfrm>
            <a:off x="6786578" y="4714884"/>
            <a:ext cx="2000264" cy="2000264"/>
          </a:xfrm>
          <a:prstGeom prst="rect">
            <a:avLst/>
          </a:prstGeom>
          <a:ln>
            <a:noFill/>
          </a:ln>
        </p:spPr>
      </p:pic>
      <p:pic>
        <p:nvPicPr>
          <p:cNvPr id="7" name="Рисунок 6" descr="buy.png"/>
          <p:cNvPicPr>
            <a:picLocks noChangeAspect="1"/>
          </p:cNvPicPr>
          <p:nvPr/>
        </p:nvPicPr>
        <p:blipFill>
          <a:blip r:embed="rId6" cstate="print"/>
          <a:stretch>
            <a:fillRect/>
          </a:stretch>
        </p:blipFill>
        <p:spPr>
          <a:xfrm>
            <a:off x="214282" y="5000612"/>
            <a:ext cx="1857388" cy="1857388"/>
          </a:xfrm>
          <a:prstGeom prst="rect">
            <a:avLst/>
          </a:prstGeom>
        </p:spPr>
      </p:pic>
      <p:pic>
        <p:nvPicPr>
          <p:cNvPr id="2" name="Kannamix - Anything Is Possib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9327" y="28462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71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5000" r="-5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0" y="2357430"/>
            <a:ext cx="9144000" cy="393954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nSpc>
                <a:spcPct val="150000"/>
              </a:lnSpc>
            </a:pPr>
            <a:r>
              <a:rPr lang="en-US" sz="2800" b="1" dirty="0" smtClean="0">
                <a:latin typeface="Comic Sans MS" pitchFamily="66" charset="0"/>
              </a:rPr>
              <a:t>What do you associate money with?</a:t>
            </a:r>
          </a:p>
          <a:p>
            <a:pPr>
              <a:lnSpc>
                <a:spcPct val="150000"/>
              </a:lnSpc>
            </a:pPr>
            <a:r>
              <a:rPr lang="en-US" sz="2800" b="1" dirty="0" smtClean="0">
                <a:latin typeface="Comic Sans MS" pitchFamily="66" charset="0"/>
              </a:rPr>
              <a:t>What kinds of shops are mentioned in the text?</a:t>
            </a:r>
          </a:p>
          <a:p>
            <a:pPr>
              <a:lnSpc>
                <a:spcPct val="150000"/>
              </a:lnSpc>
            </a:pPr>
            <a:r>
              <a:rPr lang="en-US" sz="2800" b="1" dirty="0" smtClean="0">
                <a:latin typeface="Comic Sans MS" pitchFamily="66" charset="0"/>
              </a:rPr>
              <a:t>What goods can you buy: at the baker’s, at the green grocer’s, at the confectionary shops?</a:t>
            </a:r>
          </a:p>
          <a:p>
            <a:pPr>
              <a:lnSpc>
                <a:spcPct val="150000"/>
              </a:lnSpc>
            </a:pPr>
            <a:r>
              <a:rPr lang="en-US" sz="2800" b="1" dirty="0" smtClean="0">
                <a:latin typeface="Comic Sans MS" pitchFamily="66" charset="0"/>
              </a:rPr>
              <a:t>How can you pay for goods?</a:t>
            </a:r>
          </a:p>
          <a:p>
            <a:endParaRPr lang="en-US"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Прямоугольник 2"/>
          <p:cNvSpPr/>
          <p:nvPr/>
        </p:nvSpPr>
        <p:spPr>
          <a:xfrm>
            <a:off x="-44093" y="214290"/>
            <a:ext cx="9188093" cy="1754326"/>
          </a:xfrm>
          <a:prstGeom prst="rect">
            <a:avLst/>
          </a:prstGeom>
          <a:noFill/>
        </p:spPr>
        <p:txBody>
          <a:bodyPr wrap="none" lIns="91440" tIns="45720" rIns="91440" bIns="45720">
            <a:spAutoFit/>
          </a:bodyPr>
          <a:lstStyle/>
          <a:p>
            <a:pPr algn="ctr"/>
            <a:r>
              <a:rPr lang="en-US"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Read the text </a:t>
            </a:r>
          </a:p>
          <a:p>
            <a:pPr algn="ctr"/>
            <a:r>
              <a:rPr lang="en-US"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and think of the questions</a:t>
            </a:r>
            <a:endParaRPr lang="ru-RU"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497</TotalTime>
  <Words>666</Words>
  <Application>Microsoft Office PowerPoint</Application>
  <PresentationFormat>Экран (4:3)</PresentationFormat>
  <Paragraphs>51</Paragraphs>
  <Slides>12</Slides>
  <Notes>0</Notes>
  <HiddenSlides>0</HiddenSlides>
  <MMClips>1</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12</vt:i4>
      </vt:variant>
    </vt:vector>
  </HeadingPairs>
  <TitlesOfParts>
    <vt:vector size="20" baseType="lpstr">
      <vt:lpstr>Arial</vt:lpstr>
      <vt:lpstr>Calibri</vt:lpstr>
      <vt:lpstr>Castellar</vt:lpstr>
      <vt:lpstr>Comic Sans MS</vt:lpstr>
      <vt:lpstr>Rockwell Extra Bold</vt:lpstr>
      <vt:lpstr>Showcard Gothic</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Нина</dc:creator>
  <cp:lastModifiedBy>User</cp:lastModifiedBy>
  <cp:revision>47</cp:revision>
  <dcterms:created xsi:type="dcterms:W3CDTF">2014-10-11T09:49:44Z</dcterms:created>
  <dcterms:modified xsi:type="dcterms:W3CDTF">2014-10-14T04:28:46Z</dcterms:modified>
</cp:coreProperties>
</file>