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60" r:id="rId2"/>
    <p:sldId id="295" r:id="rId3"/>
    <p:sldId id="259" r:id="rId4"/>
    <p:sldId id="265" r:id="rId5"/>
    <p:sldId id="258" r:id="rId6"/>
    <p:sldId id="291" r:id="rId7"/>
    <p:sldId id="276" r:id="rId8"/>
    <p:sldId id="274" r:id="rId9"/>
    <p:sldId id="278" r:id="rId10"/>
    <p:sldId id="261" r:id="rId11"/>
    <p:sldId id="266" r:id="rId12"/>
    <p:sldId id="268" r:id="rId13"/>
    <p:sldId id="269" r:id="rId14"/>
    <p:sldId id="270" r:id="rId15"/>
    <p:sldId id="267" r:id="rId16"/>
    <p:sldId id="288" r:id="rId17"/>
    <p:sldId id="283" r:id="rId18"/>
    <p:sldId id="285" r:id="rId19"/>
    <p:sldId id="293" r:id="rId20"/>
    <p:sldId id="294" r:id="rId21"/>
    <p:sldId id="263" r:id="rId22"/>
    <p:sldId id="279" r:id="rId23"/>
    <p:sldId id="292" r:id="rId24"/>
    <p:sldId id="29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66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5" autoAdjust="0"/>
    <p:restoredTop sz="94624" autoAdjust="0"/>
  </p:normalViewPr>
  <p:slideViewPr>
    <p:cSldViewPr>
      <p:cViewPr>
        <p:scale>
          <a:sx n="66" d="100"/>
          <a:sy n="66" d="100"/>
        </p:scale>
        <p:origin x="-948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31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bm.img.com.ua/dnevnik/photo/3368145/62/24362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static.diary.ru/userdir/6/6/1/3/661373/32858111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electrovenik.ru/gallery/Utyug-TEFAL-FV-2115_STY1ODk5VGk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img0.liveinternet.ru/images/attach/c/1/54/563/54563544_2891g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s46.radikal.ru/i111/1008/43/2c3233c3e331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hyperlink" Target="http://img.labirint.ru/images/comments_pic/1021/01labsdnb1275003692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hyperlink" Target="http://www.kinoru.ru/published/publicdata/KINORU1/attachments/SC/products_pictures/1291923357_quotDvenadtsat-mesyatsevquot-skazka-na-ldu-_enl.jpe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hyperlink" Target="http://freelance.ru/img/portfolio/pics/00/0A/66/681557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elpmammy.ru/text-images/206.jpg" TargetMode="External"/><Relationship Id="rId13" Type="http://schemas.openxmlformats.org/officeDocument/2006/relationships/image" Target="../media/image16.jpeg"/><Relationship Id="rId18" Type="http://schemas.openxmlformats.org/officeDocument/2006/relationships/hyperlink" Target="http://bouquiniste.appee.ru/media/cardim926.jpg" TargetMode="External"/><Relationship Id="rId3" Type="http://schemas.openxmlformats.org/officeDocument/2006/relationships/image" Target="../media/image11.jpeg"/><Relationship Id="rId21" Type="http://schemas.openxmlformats.org/officeDocument/2006/relationships/image" Target="../media/image20.jpeg"/><Relationship Id="rId7" Type="http://schemas.openxmlformats.org/officeDocument/2006/relationships/image" Target="../media/image13.jpeg"/><Relationship Id="rId12" Type="http://schemas.openxmlformats.org/officeDocument/2006/relationships/hyperlink" Target="http://alexgetti.narod.ru/imga055.jpg" TargetMode="External"/><Relationship Id="rId17" Type="http://schemas.openxmlformats.org/officeDocument/2006/relationships/image" Target="../media/image18.jpeg"/><Relationship Id="rId2" Type="http://schemas.openxmlformats.org/officeDocument/2006/relationships/hyperlink" Target="http://img-fotki.yandex.ru/get/3305/m2oo7.0/0_22f55_6059b741_L" TargetMode="External"/><Relationship Id="rId16" Type="http://schemas.openxmlformats.org/officeDocument/2006/relationships/hyperlink" Target="http://www.bookarchive.ru/uploads/posts/1252243351_1.jpg" TargetMode="External"/><Relationship Id="rId20" Type="http://schemas.openxmlformats.org/officeDocument/2006/relationships/hyperlink" Target="http://lib.rus.ec/i/58/109258/cove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ooksiti.net.ru/books/817375.jpg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5" Type="http://schemas.openxmlformats.org/officeDocument/2006/relationships/image" Target="../media/image17.jpeg"/><Relationship Id="rId10" Type="http://schemas.openxmlformats.org/officeDocument/2006/relationships/hyperlink" Target="http://www.bookin.org.ru/book/62260.jpg" TargetMode="External"/><Relationship Id="rId19" Type="http://schemas.openxmlformats.org/officeDocument/2006/relationships/image" Target="../media/image19.jpeg"/><Relationship Id="rId4" Type="http://schemas.openxmlformats.org/officeDocument/2006/relationships/hyperlink" Target="http://www.char.ru/books/p606150.jpg" TargetMode="External"/><Relationship Id="rId9" Type="http://schemas.openxmlformats.org/officeDocument/2006/relationships/image" Target="../media/image14.jpeg"/><Relationship Id="rId14" Type="http://schemas.openxmlformats.org/officeDocument/2006/relationships/hyperlink" Target="http://covers.cnt.itdelo.com/a/as/ast/ast949693big.jpg" TargetMode="External"/><Relationship Id="rId22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Самуил Яковлевич Маршак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0099"/>
                </a:solidFill>
              </a:rPr>
              <a:t>                                             1887-1964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0099"/>
                </a:solidFill>
              </a:rPr>
              <a:t>                                              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0099"/>
                </a:solidFill>
              </a:rPr>
              <a:t>                                              125 лет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0099"/>
                </a:solidFill>
              </a:rPr>
              <a:t>                                    со дня рождения </a:t>
            </a:r>
          </a:p>
          <a:p>
            <a:pPr>
              <a:buNone/>
            </a:pPr>
            <a:endParaRPr lang="ru-RU" sz="4000" dirty="0"/>
          </a:p>
        </p:txBody>
      </p:sp>
      <p:pic>
        <p:nvPicPr>
          <p:cNvPr id="4" name="Picture 2" descr="Картинка 2 из 342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733800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 descr="Картинка 12 из 2078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41023"/>
            <a:ext cx="2808312" cy="26169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С.Я. Маршак за столо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762500" cy="3486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4572000" y="3501008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alibri" pitchFamily="34" charset="0"/>
                <a:ea typeface="Gungsuh" pitchFamily="18" charset="-127"/>
              </a:rPr>
              <a:t>Написал  пьесы – сказки: "Двенадцать месяцев«, "Горя бояться - счастья не видать», «Кошкин дом», «Умные вещи», «Теремок» и др. . Перевел сонеты Шекспира, а также песни и баллады Бернса, стихи Гейне, Джона Китса, Киплинга, Эдварда Лира, </a:t>
            </a:r>
            <a:r>
              <a:rPr lang="ru-RU" sz="2400" b="1" dirty="0" err="1" smtClean="0">
                <a:latin typeface="Calibri" pitchFamily="34" charset="0"/>
                <a:ea typeface="Gungsuh" pitchFamily="18" charset="-127"/>
              </a:rPr>
              <a:t>Родари</a:t>
            </a:r>
            <a:r>
              <a:rPr lang="ru-RU" sz="2400" b="1" dirty="0" smtClean="0">
                <a:latin typeface="Calibri" pitchFamily="34" charset="0"/>
                <a:ea typeface="Gungsuh" pitchFamily="18" charset="-127"/>
              </a:rPr>
              <a:t>.</a:t>
            </a:r>
            <a:endParaRPr lang="ru-RU" sz="2400" b="1" dirty="0">
              <a:latin typeface="Calibri" pitchFamily="34" charset="0"/>
              <a:ea typeface="Gungsuh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412776"/>
            <a:ext cx="51125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Шумит он в поле и в саду,</a:t>
            </a:r>
            <a:br>
              <a:rPr lang="ru-RU" sz="3200" b="1" dirty="0" smtClean="0"/>
            </a:br>
            <a:r>
              <a:rPr lang="ru-RU" sz="3200" b="1" dirty="0" smtClean="0"/>
              <a:t>А в дом не попадёт.</a:t>
            </a:r>
            <a:br>
              <a:rPr lang="ru-RU" sz="3200" b="1" dirty="0" smtClean="0"/>
            </a:br>
            <a:r>
              <a:rPr lang="ru-RU" sz="3200" b="1" dirty="0" smtClean="0"/>
              <a:t>И никуда я не иду,</a:t>
            </a:r>
            <a:br>
              <a:rPr lang="ru-RU" sz="3200" b="1" dirty="0" smtClean="0"/>
            </a:br>
            <a:r>
              <a:rPr lang="ru-RU" sz="3200" b="1" dirty="0" smtClean="0"/>
              <a:t>Покуда он идёт.</a:t>
            </a:r>
            <a:endParaRPr lang="ru-RU" sz="3200" b="1" dirty="0"/>
          </a:p>
        </p:txBody>
      </p:sp>
      <p:pic>
        <p:nvPicPr>
          <p:cNvPr id="5" name="Picture 7" descr="Картинка 1 из 1792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421238"/>
            <a:ext cx="4212332" cy="315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" name="Picture 7" descr="Картинка 59 из 198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068960"/>
            <a:ext cx="4788008" cy="36004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1412777"/>
            <a:ext cx="48600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Держусь я только на ходу,</a:t>
            </a:r>
          </a:p>
          <a:p>
            <a:r>
              <a:rPr lang="ru-RU" sz="3200" b="1" dirty="0" smtClean="0"/>
              <a:t>А если встану</a:t>
            </a:r>
            <a:r>
              <a:rPr lang="ru-RU" sz="3200" b="1" smtClean="0"/>
              <a:t>, упаду.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8" descr="Картинка 5 из 8065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844824"/>
            <a:ext cx="3810000" cy="29813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2564904"/>
            <a:ext cx="4608512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b="1" dirty="0" smtClean="0"/>
              <a:t>      </a:t>
            </a:r>
            <a:r>
              <a:rPr lang="ru-RU" sz="3200" b="1" dirty="0" smtClean="0"/>
              <a:t>В Полотняной стране</a:t>
            </a:r>
            <a:br>
              <a:rPr lang="ru-RU" sz="3200" b="1" dirty="0" smtClean="0"/>
            </a:br>
            <a:r>
              <a:rPr lang="ru-RU" sz="3200" b="1" dirty="0" smtClean="0"/>
              <a:t>По реке Простыне</a:t>
            </a:r>
            <a:br>
              <a:rPr lang="ru-RU" sz="3200" b="1" dirty="0" smtClean="0"/>
            </a:br>
            <a:r>
              <a:rPr lang="ru-RU" sz="3200" b="1" dirty="0" smtClean="0"/>
              <a:t>Плывёт пароход</a:t>
            </a:r>
            <a:br>
              <a:rPr lang="ru-RU" sz="3200" b="1" dirty="0" smtClean="0"/>
            </a:br>
            <a:r>
              <a:rPr lang="ru-RU" sz="3200" b="1" dirty="0" smtClean="0"/>
              <a:t>То назад, то вперёд.</a:t>
            </a:r>
            <a:br>
              <a:rPr lang="ru-RU" sz="3200" b="1" dirty="0" smtClean="0"/>
            </a:br>
            <a:r>
              <a:rPr lang="ru-RU" sz="3200" b="1" dirty="0" smtClean="0"/>
              <a:t>А за ним такая гладь – </a:t>
            </a:r>
            <a:br>
              <a:rPr lang="ru-RU" sz="3200" b="1" dirty="0" smtClean="0"/>
            </a:br>
            <a:r>
              <a:rPr lang="ru-RU" sz="3200" b="1" dirty="0" smtClean="0"/>
              <a:t>Ни морщинки не видать!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8" descr="Картинка 28 из 1706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9492" y="1412776"/>
            <a:ext cx="4834508" cy="30963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2420888"/>
            <a:ext cx="36724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Что такое перед нами:</a:t>
            </a:r>
            <a:br>
              <a:rPr lang="ru-RU" sz="3200" b="1" dirty="0" smtClean="0"/>
            </a:br>
            <a:r>
              <a:rPr lang="ru-RU" sz="3200" b="1" dirty="0" smtClean="0"/>
              <a:t>Две оглобли за ушами,</a:t>
            </a:r>
          </a:p>
          <a:p>
            <a:pPr algn="ctr"/>
            <a:r>
              <a:rPr lang="ru-RU" sz="3200" b="1" dirty="0" smtClean="0"/>
              <a:t>На глазах по колесу</a:t>
            </a:r>
            <a:br>
              <a:rPr lang="ru-RU" sz="3200" b="1" dirty="0" smtClean="0"/>
            </a:br>
            <a:r>
              <a:rPr lang="ru-RU" sz="3200" b="1" dirty="0" smtClean="0"/>
              <a:t>И седёлка на носу?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" name="Picture 4" descr="Картинка 9 из 17307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132856"/>
            <a:ext cx="4104456" cy="40278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1484784"/>
            <a:ext cx="48245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Бьют его рукой и палкой,</a:t>
            </a:r>
          </a:p>
          <a:p>
            <a:r>
              <a:rPr lang="ru-RU" sz="3200" b="1" dirty="0" smtClean="0"/>
              <a:t>Никому его не жалко.</a:t>
            </a:r>
            <a:br>
              <a:rPr lang="ru-RU" sz="3200" b="1" dirty="0" smtClean="0"/>
            </a:br>
            <a:r>
              <a:rPr lang="ru-RU" sz="3200" b="1" dirty="0" smtClean="0"/>
              <a:t>А за что беднягу бьют?                                                                                             </a:t>
            </a:r>
          </a:p>
          <a:p>
            <a:r>
              <a:rPr lang="ru-RU" sz="3200" b="1" dirty="0" smtClean="0"/>
              <a:t>А за то, что он надут!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962275" cy="2146300"/>
          </a:xfrm>
        </p:spPr>
        <p:txBody>
          <a:bodyPr/>
          <a:lstStyle/>
          <a:p>
            <a:r>
              <a:rPr lang="ru-RU" b="1">
                <a:solidFill>
                  <a:srgbClr val="000099"/>
                </a:solidFill>
              </a:rPr>
              <a:t>Узнай сказку!</a:t>
            </a:r>
          </a:p>
        </p:txBody>
      </p:sp>
      <p:pic>
        <p:nvPicPr>
          <p:cNvPr id="47109" name="Picture 5" descr="nabor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3163" y="0"/>
            <a:ext cx="5430837" cy="6858000"/>
          </a:xfrm>
          <a:prstGeom prst="rect">
            <a:avLst/>
          </a:prstGeom>
          <a:noFill/>
        </p:spPr>
      </p:pic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827088" y="5876925"/>
            <a:ext cx="273685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CC0000"/>
                </a:solidFill>
              </a:rPr>
              <a:t>Теремок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56550" y="1600200"/>
            <a:ext cx="73025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46085" name="Picture 5" descr="200803040928173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013" y="1196975"/>
            <a:ext cx="3878262" cy="5445125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46087" name="Picture 7" descr="28-%D1%80%D0%B2%D0%B7%D1%89%D0%BD%D1%8C%D0%B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14438"/>
            <a:ext cx="4068762" cy="305117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46088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noFill/>
          <a:ln/>
        </p:spPr>
        <p:txBody>
          <a:bodyPr/>
          <a:lstStyle/>
          <a:p>
            <a:r>
              <a:rPr lang="ru-RU" b="1">
                <a:solidFill>
                  <a:srgbClr val="000099"/>
                </a:solidFill>
              </a:rPr>
              <a:t>Узнай сказку!</a:t>
            </a:r>
          </a:p>
        </p:txBody>
      </p:sp>
      <p:pic>
        <p:nvPicPr>
          <p:cNvPr id="46090" name="Picture 10" descr="Картинка 1 из 2937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4365625"/>
            <a:ext cx="3043238" cy="2278063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46091" name="Picture 11" descr="oblozhka3-fro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0"/>
            <a:ext cx="84978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74638"/>
            <a:ext cx="6840537" cy="706437"/>
          </a:xfrm>
        </p:spPr>
        <p:txBody>
          <a:bodyPr/>
          <a:lstStyle/>
          <a:p>
            <a:r>
              <a:rPr lang="ru-RU" sz="4000" b="1">
                <a:solidFill>
                  <a:srgbClr val="000099"/>
                </a:solidFill>
              </a:rPr>
              <a:t>Узнай сказку!</a:t>
            </a:r>
          </a:p>
        </p:txBody>
      </p:sp>
      <p:pic>
        <p:nvPicPr>
          <p:cNvPr id="41995" name="Picture 11" descr="Картинка 52 из 23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124744"/>
            <a:ext cx="2951162" cy="2209800"/>
          </a:xfrm>
          <a:prstGeom prst="rect">
            <a:avLst/>
          </a:prstGeom>
          <a:noFill/>
        </p:spPr>
      </p:pic>
      <p:pic>
        <p:nvPicPr>
          <p:cNvPr id="2050" name="Picture 2" descr="C:\Users\Надежда\Pictures\12 ме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17032"/>
            <a:ext cx="3887515" cy="2724894"/>
          </a:xfrm>
          <a:prstGeom prst="rect">
            <a:avLst/>
          </a:prstGeom>
          <a:noFill/>
        </p:spPr>
      </p:pic>
      <p:pic>
        <p:nvPicPr>
          <p:cNvPr id="2051" name="Picture 3" descr="C:\Users\Надежда\Pictures\12 месяц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80728"/>
            <a:ext cx="3249150" cy="2436862"/>
          </a:xfrm>
          <a:prstGeom prst="rect">
            <a:avLst/>
          </a:prstGeom>
          <a:noFill/>
        </p:spPr>
      </p:pic>
      <p:pic>
        <p:nvPicPr>
          <p:cNvPr id="9" name="Picture 5" descr="300ba32fc6d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19587" y="3573016"/>
            <a:ext cx="4824413" cy="3016250"/>
          </a:xfrm>
          <a:prstGeom prst="rect">
            <a:avLst/>
          </a:prstGeom>
          <a:noFill/>
        </p:spPr>
      </p:pic>
      <p:pic>
        <p:nvPicPr>
          <p:cNvPr id="10" name="Picture 7" descr="336463_origina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188640"/>
            <a:ext cx="2495550" cy="33115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Надежда\Desktop\12701354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617640"/>
            <a:ext cx="4277275" cy="324036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C:\Users\Надежда\Desktop\img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01008"/>
            <a:ext cx="4194010" cy="3140968"/>
          </a:xfrm>
          <a:prstGeom prst="rect">
            <a:avLst/>
          </a:prstGeom>
          <a:noFill/>
        </p:spPr>
      </p:pic>
      <p:pic>
        <p:nvPicPr>
          <p:cNvPr id="1028" name="Picture 4" descr="C:\Users\Надежда\Desktop\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42646"/>
            <a:ext cx="4104456" cy="3078342"/>
          </a:xfrm>
          <a:prstGeom prst="rect">
            <a:avLst/>
          </a:prstGeom>
          <a:noFill/>
        </p:spPr>
      </p:pic>
      <p:pic>
        <p:nvPicPr>
          <p:cNvPr id="3075" name="Picture 3" descr="C:\Users\Надежда\Pictures\гл.мыш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60648"/>
            <a:ext cx="4091947" cy="30689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63080" y="2852936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/>
              <a:t>Сказка о глупом мышонке</a:t>
            </a:r>
            <a:endParaRPr lang="ru-RU" sz="5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адежда\Desktop\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573016"/>
            <a:ext cx="1831404" cy="2520280"/>
          </a:xfrm>
          <a:prstGeom prst="rect">
            <a:avLst/>
          </a:prstGeom>
          <a:noFill/>
        </p:spPr>
      </p:pic>
      <p:pic>
        <p:nvPicPr>
          <p:cNvPr id="1028" name="Picture 4" descr="C:\Users\Надежда\Desktop\kr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836712"/>
            <a:ext cx="2016224" cy="1398406"/>
          </a:xfrm>
          <a:prstGeom prst="rect">
            <a:avLst/>
          </a:prstGeom>
          <a:noFill/>
        </p:spPr>
      </p:pic>
      <p:pic>
        <p:nvPicPr>
          <p:cNvPr id="1029" name="Picture 5" descr="C:\Users\Надежда\Desktop\ш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365104"/>
            <a:ext cx="2024865" cy="2948832"/>
          </a:xfrm>
          <a:prstGeom prst="rect">
            <a:avLst/>
          </a:prstGeom>
          <a:noFill/>
        </p:spPr>
      </p:pic>
      <p:pic>
        <p:nvPicPr>
          <p:cNvPr id="1030" name="Picture 6" descr="C:\Users\Надежда\Desktop\ко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6385" y="0"/>
            <a:ext cx="2487615" cy="2132856"/>
          </a:xfrm>
          <a:prstGeom prst="rect">
            <a:avLst/>
          </a:prstGeom>
          <a:noFill/>
        </p:spPr>
      </p:pic>
      <p:pic>
        <p:nvPicPr>
          <p:cNvPr id="1032" name="Picture 8" descr="C:\Users\Надежда\Desktop\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623776"/>
            <a:ext cx="1800200" cy="2477340"/>
          </a:xfrm>
          <a:prstGeom prst="rect">
            <a:avLst/>
          </a:prstGeom>
          <a:noFill/>
        </p:spPr>
      </p:pic>
      <p:pic>
        <p:nvPicPr>
          <p:cNvPr id="1026" name="Picture 2" descr="C:\Users\Надежда\Desktop\м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311612" cy="2708920"/>
          </a:xfrm>
          <a:prstGeom prst="rect">
            <a:avLst/>
          </a:prstGeom>
          <a:noFill/>
        </p:spPr>
      </p:pic>
      <p:pic>
        <p:nvPicPr>
          <p:cNvPr id="1031" name="Picture 7" descr="C:\Users\Надежда\Desktop\кр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4423930"/>
            <a:ext cx="1979712" cy="243407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051720" y="2060848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А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2276872"/>
            <a:ext cx="12602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М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28184" y="1916832"/>
            <a:ext cx="864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А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5856" y="2276872"/>
            <a:ext cx="8402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Р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1960" y="2132856"/>
            <a:ext cx="1728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Ш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2204864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К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6000" b="1" i="1" dirty="0" smtClean="0"/>
              <a:t>Усатый полосатый</a:t>
            </a:r>
            <a:endParaRPr lang="ru-RU" sz="6000" b="1" i="1" dirty="0"/>
          </a:p>
        </p:txBody>
      </p:sp>
      <p:pic>
        <p:nvPicPr>
          <p:cNvPr id="4098" name="Picture 2" descr="C:\Users\Надежда\Pictures\ус.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2114550" cy="1428750"/>
          </a:xfrm>
          <a:prstGeom prst="rect">
            <a:avLst/>
          </a:prstGeom>
          <a:noFill/>
        </p:spPr>
      </p:pic>
      <p:pic>
        <p:nvPicPr>
          <p:cNvPr id="4099" name="Picture 3" descr="C:\Users\Надежда\Pictures\ус.пол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17032"/>
            <a:ext cx="2838451" cy="1428750"/>
          </a:xfrm>
          <a:prstGeom prst="rect">
            <a:avLst/>
          </a:prstGeom>
          <a:noFill/>
        </p:spPr>
      </p:pic>
      <p:pic>
        <p:nvPicPr>
          <p:cNvPr id="4100" name="Picture 4" descr="C:\Users\Надежда\Pictures\ус.поло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348880"/>
            <a:ext cx="2857500" cy="1419225"/>
          </a:xfrm>
          <a:prstGeom prst="rect">
            <a:avLst/>
          </a:prstGeom>
          <a:noFill/>
        </p:spPr>
      </p:pic>
      <p:pic>
        <p:nvPicPr>
          <p:cNvPr id="4101" name="Picture 5" descr="C:\Users\Надежда\Pictures\усат.п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365104"/>
            <a:ext cx="2321421" cy="227590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3528" y="2636912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Хвостик – на подушке,</a:t>
            </a:r>
          </a:p>
          <a:p>
            <a:r>
              <a:rPr lang="ru-RU" sz="2000" b="1" dirty="0" smtClean="0"/>
              <a:t>На перинке - ушки.</a:t>
            </a:r>
          </a:p>
          <a:p>
            <a:r>
              <a:rPr lang="ru-RU" sz="2000" b="1" dirty="0" smtClean="0"/>
              <a:t>Разве так спят?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5229200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Не было в доме мышей, </a:t>
            </a:r>
          </a:p>
          <a:p>
            <a:r>
              <a:rPr lang="ru-RU" sz="2000" b="1" dirty="0" smtClean="0"/>
              <a:t>а было много карандашей.</a:t>
            </a:r>
          </a:p>
          <a:p>
            <a:r>
              <a:rPr lang="ru-RU" sz="2000" b="1" dirty="0" smtClean="0"/>
              <a:t>Лежали они на столе у папы</a:t>
            </a:r>
          </a:p>
          <a:p>
            <a:r>
              <a:rPr lang="ru-RU" sz="2000" b="1" dirty="0" smtClean="0"/>
              <a:t>и попали котёнку в лапы. 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1196752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Принесла овсяной кашки – </a:t>
            </a:r>
          </a:p>
          <a:p>
            <a:r>
              <a:rPr lang="ru-RU" sz="2000" b="1" dirty="0" smtClean="0"/>
              <a:t>Отвернулся он от чашки.</a:t>
            </a:r>
          </a:p>
          <a:p>
            <a:r>
              <a:rPr lang="ru-RU" sz="2000" b="1" dirty="0" smtClean="0"/>
              <a:t>Принесла ему редиски – </a:t>
            </a:r>
          </a:p>
          <a:p>
            <a:r>
              <a:rPr lang="ru-RU" sz="2000" b="1" dirty="0" smtClean="0"/>
              <a:t>Отвернулся он от миски.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27984" y="4149080"/>
            <a:ext cx="4716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Стала девочка учить котёнка говорить:</a:t>
            </a:r>
          </a:p>
          <a:p>
            <a:pPr>
              <a:buFontTx/>
              <a:buChar char="-"/>
            </a:pPr>
            <a:r>
              <a:rPr lang="ru-RU" sz="2000" b="1" dirty="0" smtClean="0"/>
              <a:t>Котик, скажи: </a:t>
            </a:r>
            <a:r>
              <a:rPr lang="ru-RU" sz="2000" b="1" dirty="0" err="1" smtClean="0"/>
              <a:t>ло-шадь</a:t>
            </a:r>
            <a:r>
              <a:rPr lang="ru-RU" sz="2000" b="1" dirty="0" smtClean="0"/>
              <a:t>.</a:t>
            </a:r>
          </a:p>
          <a:p>
            <a:pPr>
              <a:buFontTx/>
              <a:buChar char="-"/>
            </a:pPr>
            <a:r>
              <a:rPr lang="ru-RU" sz="2000" b="1" dirty="0" smtClean="0"/>
              <a:t>А он говорит: мяу!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Картинка 2 из 5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4170496" cy="543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60032" y="620688"/>
            <a:ext cx="34563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libri" pitchFamily="34" charset="0"/>
                <a:ea typeface="Gungsuh" pitchFamily="18" charset="-127"/>
              </a:rPr>
              <a:t>Первое произведение Маршака для детей – «Детки в клетке» - вышло в 1923 году. Стихов для детей о диких и домашних животных всегда было много, но такая портретная точность впервые встречается только у Маршака.</a:t>
            </a:r>
            <a:endParaRPr lang="ru-RU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Надежда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4660" y="1196752"/>
            <a:ext cx="1597986" cy="1788790"/>
          </a:xfrm>
          <a:prstGeom prst="rect">
            <a:avLst/>
          </a:prstGeom>
          <a:noFill/>
        </p:spPr>
      </p:pic>
      <p:pic>
        <p:nvPicPr>
          <p:cNvPr id="10" name="Содержимое 9" descr="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92150"/>
            <a:ext cx="3059832" cy="3585741"/>
          </a:xfrm>
        </p:spPr>
      </p:pic>
      <p:pic>
        <p:nvPicPr>
          <p:cNvPr id="21506" name="Picture 2" descr="C:\Users\Надежда\Pictures\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123673"/>
            <a:ext cx="2474566" cy="27343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Детки в клетке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149080"/>
            <a:ext cx="29523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Дали туфельки ……….</a:t>
            </a:r>
            <a:br>
              <a:rPr lang="ru-RU" sz="2000" b="1" dirty="0" smtClean="0"/>
            </a:br>
            <a:r>
              <a:rPr lang="ru-RU" sz="2000" b="1" dirty="0" smtClean="0"/>
              <a:t>Взял он туфельку одну</a:t>
            </a:r>
            <a:br>
              <a:rPr lang="ru-RU" sz="2000" b="1" dirty="0" smtClean="0"/>
            </a:br>
            <a:r>
              <a:rPr lang="ru-RU" sz="2000" b="1" dirty="0" smtClean="0"/>
              <a:t>И сказал: - Нужны пошире,</a:t>
            </a:r>
            <a:br>
              <a:rPr lang="ru-RU" sz="2000" b="1" dirty="0" smtClean="0"/>
            </a:br>
            <a:r>
              <a:rPr lang="ru-RU" sz="2000" b="1" dirty="0" smtClean="0"/>
              <a:t>И не две, а все четыре!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72200" y="2996952"/>
            <a:ext cx="25202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Взгляни на маленьких ………… -</a:t>
            </a:r>
            <a:br>
              <a:rPr lang="ru-RU" sz="2000" b="1" dirty="0" smtClean="0"/>
            </a:br>
            <a:r>
              <a:rPr lang="ru-RU" sz="2000" b="1" dirty="0" smtClean="0"/>
              <a:t>Малютки рядышком сидят.</a:t>
            </a:r>
            <a:br>
              <a:rPr lang="ru-RU" sz="2000" b="1" dirty="0" smtClean="0"/>
            </a:br>
            <a:r>
              <a:rPr lang="ru-RU" sz="2000" b="1" dirty="0" smtClean="0"/>
              <a:t>Когда не спят,</a:t>
            </a:r>
            <a:br>
              <a:rPr lang="ru-RU" sz="2000" b="1" dirty="0" smtClean="0"/>
            </a:br>
            <a:r>
              <a:rPr lang="ru-RU" sz="2000" b="1" dirty="0" smtClean="0"/>
              <a:t>Они едят.</a:t>
            </a:r>
            <a:br>
              <a:rPr lang="ru-RU" sz="2000" b="1" dirty="0" smtClean="0"/>
            </a:br>
            <a:r>
              <a:rPr lang="ru-RU" sz="2000" b="1" dirty="0" smtClean="0"/>
              <a:t>Когда едят,</a:t>
            </a:r>
            <a:br>
              <a:rPr lang="ru-RU" sz="2000" b="1" dirty="0" smtClean="0"/>
            </a:br>
            <a:r>
              <a:rPr lang="ru-RU" sz="2000" b="1" dirty="0" smtClean="0"/>
              <a:t>Они не спят.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1412776"/>
            <a:ext cx="33843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Я - ……………. молодой,</a:t>
            </a:r>
            <a:br>
              <a:rPr lang="ru-RU" sz="2000" b="1" dirty="0" smtClean="0"/>
            </a:br>
            <a:r>
              <a:rPr lang="ru-RU" sz="2000" b="1" dirty="0" smtClean="0"/>
              <a:t>Заносчивый и гордый.</a:t>
            </a:r>
            <a:br>
              <a:rPr lang="ru-RU" sz="2000" b="1" dirty="0" smtClean="0"/>
            </a:br>
            <a:r>
              <a:rPr lang="ru-RU" sz="2000" b="1" dirty="0" smtClean="0"/>
              <a:t>Когда сержусь, я бью ногой</a:t>
            </a:r>
            <a:br>
              <a:rPr lang="ru-RU" sz="2000" b="1" dirty="0" smtClean="0"/>
            </a:br>
            <a:r>
              <a:rPr lang="ru-RU" sz="2000" b="1" dirty="0" smtClean="0"/>
              <a:t>Мозолистой и твердой.</a:t>
            </a:r>
            <a:br>
              <a:rPr lang="ru-RU" sz="2000" b="1" dirty="0" smtClean="0"/>
            </a:br>
            <a:r>
              <a:rPr lang="ru-RU" sz="2000" b="1" dirty="0" smtClean="0"/>
              <a:t>Когда пугаюсь, я бегу,</a:t>
            </a:r>
            <a:br>
              <a:rPr lang="ru-RU" sz="2000" b="1" dirty="0" smtClean="0"/>
            </a:br>
            <a:r>
              <a:rPr lang="ru-RU" sz="2000" b="1" dirty="0" smtClean="0"/>
              <a:t>Вытягиваю шею.</a:t>
            </a:r>
            <a:br>
              <a:rPr lang="ru-RU" sz="2000" b="1" dirty="0" smtClean="0"/>
            </a:br>
            <a:r>
              <a:rPr lang="ru-RU" sz="2000" b="1" dirty="0" smtClean="0"/>
              <a:t>А вот летать я не могу,</a:t>
            </a:r>
            <a:br>
              <a:rPr lang="ru-RU" sz="2000" b="1" dirty="0" smtClean="0"/>
            </a:br>
            <a:r>
              <a:rPr lang="ru-RU" sz="2000" b="1" dirty="0" smtClean="0"/>
              <a:t>И петь я не умею.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40152" y="3293884"/>
            <a:ext cx="2969338" cy="3336335"/>
          </a:xfrm>
        </p:spPr>
      </p:pic>
      <p:pic>
        <p:nvPicPr>
          <p:cNvPr id="1026" name="Picture 2" descr="C:\Users\Надежда\Desktop\ж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89040"/>
            <a:ext cx="2181945" cy="2922248"/>
          </a:xfrm>
          <a:prstGeom prst="rect">
            <a:avLst/>
          </a:prstGeom>
          <a:noFill/>
        </p:spPr>
      </p:pic>
      <p:pic>
        <p:nvPicPr>
          <p:cNvPr id="2050" name="Picture 2" descr="C:\Users\Надежда\Desktop\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0"/>
            <a:ext cx="2953033" cy="357943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15816" y="3861048"/>
            <a:ext cx="28803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Эй, не стойте слишком близко -</a:t>
            </a:r>
            <a:br>
              <a:rPr lang="ru-RU" sz="2000" b="1" dirty="0" smtClean="0"/>
            </a:br>
            <a:r>
              <a:rPr lang="ru-RU" sz="2000" b="1" dirty="0" smtClean="0"/>
              <a:t>Я ……………., а не киска!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188640"/>
            <a:ext cx="31318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Полосатые лошадки,</a:t>
            </a:r>
            <a:br>
              <a:rPr lang="ru-RU" sz="2000" b="1" dirty="0" smtClean="0"/>
            </a:br>
            <a:r>
              <a:rPr lang="ru-RU" sz="2000" b="1" dirty="0" smtClean="0"/>
              <a:t>Африканские лошадки,</a:t>
            </a:r>
            <a:br>
              <a:rPr lang="ru-RU" sz="2000" b="1" dirty="0" smtClean="0"/>
            </a:br>
            <a:r>
              <a:rPr lang="ru-RU" sz="2000" b="1" dirty="0" smtClean="0"/>
              <a:t>Хорошо играть вам в прятки</a:t>
            </a:r>
            <a:br>
              <a:rPr lang="ru-RU" sz="2000" b="1" dirty="0" smtClean="0"/>
            </a:br>
            <a:r>
              <a:rPr lang="ru-RU" sz="2000" b="1" dirty="0" smtClean="0"/>
              <a:t>На лугу среди травы!</a:t>
            </a:r>
            <a:br>
              <a:rPr lang="ru-RU" sz="2000" b="1" dirty="0" smtClean="0"/>
            </a:br>
            <a:r>
              <a:rPr lang="ru-RU" sz="2000" b="1" dirty="0" smtClean="0"/>
              <a:t>Разлинованы лошадки,</a:t>
            </a:r>
            <a:br>
              <a:rPr lang="ru-RU" sz="2000" b="1" dirty="0" smtClean="0"/>
            </a:br>
            <a:r>
              <a:rPr lang="ru-RU" sz="2000" b="1" dirty="0" smtClean="0"/>
              <a:t>Будто школьные тетрадки,</a:t>
            </a:r>
            <a:br>
              <a:rPr lang="ru-RU" sz="2000" b="1" dirty="0" smtClean="0"/>
            </a:br>
            <a:r>
              <a:rPr lang="ru-RU" sz="2000" b="1" dirty="0" smtClean="0"/>
              <a:t>Разрисованы лошадки</a:t>
            </a:r>
            <a:br>
              <a:rPr lang="ru-RU" sz="2000" b="1" dirty="0" smtClean="0"/>
            </a:br>
            <a:r>
              <a:rPr lang="ru-RU" sz="2000" b="1" dirty="0" smtClean="0"/>
              <a:t>От копыт до головы.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412776"/>
            <a:ext cx="28803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Рвать цветы легко и просто</a:t>
            </a:r>
            <a:br>
              <a:rPr lang="ru-RU" sz="2000" b="1" dirty="0" smtClean="0"/>
            </a:br>
            <a:r>
              <a:rPr lang="ru-RU" sz="2000" b="1" dirty="0" smtClean="0"/>
              <a:t>Детям маленького роста,</a:t>
            </a:r>
            <a:br>
              <a:rPr lang="ru-RU" sz="2000" b="1" dirty="0" smtClean="0"/>
            </a:br>
            <a:r>
              <a:rPr lang="ru-RU" sz="2000" b="1" dirty="0" smtClean="0"/>
              <a:t>Но тому, кто так высок,</a:t>
            </a:r>
            <a:br>
              <a:rPr lang="ru-RU" sz="2000" b="1" dirty="0" smtClean="0"/>
            </a:br>
            <a:r>
              <a:rPr lang="ru-RU" sz="2000" b="1" dirty="0" smtClean="0"/>
              <a:t>Нелегко сорвать цветок!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172450" y="274638"/>
            <a:ext cx="51435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95288" y="1341438"/>
            <a:ext cx="4537075" cy="2879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Собирались лодыри </a:t>
            </a:r>
            <a:br>
              <a:rPr lang="ru-RU" sz="2400" b="1"/>
            </a:br>
            <a:r>
              <a:rPr lang="ru-RU" sz="2400" b="1"/>
              <a:t>На урок,</a:t>
            </a:r>
            <a:br>
              <a:rPr lang="ru-RU" sz="2400" b="1"/>
            </a:br>
            <a:r>
              <a:rPr lang="ru-RU" sz="2400" b="1"/>
              <a:t>А попали лодыри </a:t>
            </a:r>
            <a:br>
              <a:rPr lang="ru-RU" sz="2400" b="1"/>
            </a:br>
            <a:r>
              <a:rPr lang="ru-RU" sz="2400" b="1"/>
              <a:t>На каток.</a:t>
            </a:r>
          </a:p>
          <a:p>
            <a:pPr algn="ctr"/>
            <a:r>
              <a:rPr lang="ru-RU" sz="2400" b="1"/>
              <a:t>Толстый ранец с книжками </a:t>
            </a:r>
            <a:br>
              <a:rPr lang="ru-RU" sz="2400" b="1"/>
            </a:br>
            <a:r>
              <a:rPr lang="ru-RU" sz="2400" b="1"/>
              <a:t>На спине,</a:t>
            </a:r>
            <a:br>
              <a:rPr lang="ru-RU" sz="2400" b="1"/>
            </a:br>
            <a:r>
              <a:rPr lang="ru-RU" sz="2400" b="1"/>
              <a:t>А коньки под мышками </a:t>
            </a:r>
            <a:br>
              <a:rPr lang="ru-RU" sz="2400" b="1"/>
            </a:br>
            <a:r>
              <a:rPr lang="ru-RU" sz="2400" b="1"/>
              <a:t>На ремне...</a:t>
            </a:r>
          </a:p>
        </p:txBody>
      </p:sp>
      <p:pic>
        <p:nvPicPr>
          <p:cNvPr id="22534" name="Picture 6" descr="Картинка 6 из 4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33375"/>
            <a:ext cx="3810000" cy="381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900113" y="404813"/>
            <a:ext cx="3384550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33CC"/>
                </a:solidFill>
              </a:rPr>
              <a:t>Кот и лодыри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4427538" y="3760788"/>
            <a:ext cx="4716462" cy="30972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Отвечает лодырям </a:t>
            </a:r>
            <a:br>
              <a:rPr lang="ru-RU" sz="2400" b="1"/>
            </a:br>
            <a:r>
              <a:rPr lang="ru-RU" sz="2400" b="1"/>
              <a:t>Серый кот:</a:t>
            </a:r>
            <a:br>
              <a:rPr lang="ru-RU" sz="2400" b="1"/>
            </a:br>
            <a:r>
              <a:rPr lang="ru-RU" sz="2400" b="1"/>
              <a:t>- Мне, коту усатому, </a:t>
            </a:r>
            <a:br>
              <a:rPr lang="ru-RU" sz="2400" b="1"/>
            </a:br>
            <a:r>
              <a:rPr lang="ru-RU" sz="2400" b="1"/>
              <a:t>Скоро год.</a:t>
            </a:r>
          </a:p>
          <a:p>
            <a:pPr algn="ctr"/>
            <a:r>
              <a:rPr lang="ru-RU" sz="2400" b="1"/>
              <a:t>Много знал я лодырей </a:t>
            </a:r>
            <a:br>
              <a:rPr lang="ru-RU" sz="2400" b="1"/>
            </a:br>
            <a:r>
              <a:rPr lang="ru-RU" sz="2400" b="1"/>
              <a:t>Вроде вас,</a:t>
            </a:r>
            <a:br>
              <a:rPr lang="ru-RU" sz="2400" b="1"/>
            </a:br>
            <a:r>
              <a:rPr lang="ru-RU" sz="2400" b="1"/>
              <a:t>А с такими встретился </a:t>
            </a:r>
            <a:br>
              <a:rPr lang="ru-RU" sz="2400" b="1"/>
            </a:br>
            <a:r>
              <a:rPr lang="ru-RU" sz="2400" b="1"/>
              <a:t>В первый раз!</a:t>
            </a:r>
            <a:br>
              <a:rPr lang="ru-RU" sz="2400" b="1"/>
            </a:br>
            <a:endParaRPr lang="ru-RU" sz="2400" b="1"/>
          </a:p>
        </p:txBody>
      </p:sp>
      <p:pic>
        <p:nvPicPr>
          <p:cNvPr id="22538" name="Picture 10" descr="photo_medi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4365625"/>
            <a:ext cx="1692275" cy="2259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1979713" y="6165304"/>
            <a:ext cx="2736303" cy="43204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 b="1" i="1" dirty="0"/>
          </a:p>
          <a:p>
            <a:pPr algn="ctr"/>
            <a:r>
              <a:rPr lang="ru-RU" sz="2400" b="1" i="1" dirty="0"/>
              <a:t>Самуил Маршак</a:t>
            </a:r>
            <a:br>
              <a:rPr lang="ru-RU" sz="2400" b="1" i="1" dirty="0"/>
            </a:br>
            <a:endParaRPr lang="ru-RU" sz="2400" b="1" i="1" dirty="0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79512" y="333375"/>
            <a:ext cx="5256584" cy="54721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200" b="1" dirty="0"/>
          </a:p>
          <a:p>
            <a:pPr algn="ctr"/>
            <a:r>
              <a:rPr lang="ru-RU" sz="4400" b="1" i="1" dirty="0" smtClean="0">
                <a:solidFill>
                  <a:srgbClr val="0033CC"/>
                </a:solidFill>
              </a:rPr>
              <a:t>Пожелания </a:t>
            </a:r>
            <a:r>
              <a:rPr lang="ru-RU" sz="4400" b="1" i="1" dirty="0">
                <a:solidFill>
                  <a:srgbClr val="0033CC"/>
                </a:solidFill>
              </a:rPr>
              <a:t>друзьям</a:t>
            </a:r>
            <a:r>
              <a:rPr lang="ru-RU" sz="3200" b="1" dirty="0">
                <a:solidFill>
                  <a:srgbClr val="0033CC"/>
                </a:solidFill>
              </a:rPr>
              <a:t/>
            </a:r>
            <a:br>
              <a:rPr lang="ru-RU" sz="3200" b="1" dirty="0">
                <a:solidFill>
                  <a:srgbClr val="0033CC"/>
                </a:solidFill>
              </a:rPr>
            </a:br>
            <a:r>
              <a:rPr lang="ru-RU" sz="2400" b="1" dirty="0" smtClean="0"/>
              <a:t>Желаю </a:t>
            </a:r>
            <a:r>
              <a:rPr lang="ru-RU" sz="2400" b="1" dirty="0"/>
              <a:t>вам цвести, расти,</a:t>
            </a:r>
            <a:br>
              <a:rPr lang="ru-RU" sz="2400" b="1" dirty="0"/>
            </a:br>
            <a:r>
              <a:rPr lang="ru-RU" sz="2400" b="1" dirty="0"/>
              <a:t>Копить, крепить здоровье.</a:t>
            </a:r>
            <a:br>
              <a:rPr lang="ru-RU" sz="2400" b="1" dirty="0"/>
            </a:br>
            <a:r>
              <a:rPr lang="ru-RU" sz="2400" b="1" dirty="0"/>
              <a:t>Оно для дальнего пути -</a:t>
            </a:r>
            <a:br>
              <a:rPr lang="ru-RU" sz="2400" b="1" dirty="0"/>
            </a:br>
            <a:r>
              <a:rPr lang="ru-RU" sz="2400" b="1" dirty="0"/>
              <a:t>Главнейшее условье.</a:t>
            </a:r>
            <a:br>
              <a:rPr lang="ru-RU" sz="2400" b="1" dirty="0"/>
            </a:br>
            <a:endParaRPr lang="ru-RU" sz="2400" b="1" dirty="0" smtClean="0"/>
          </a:p>
          <a:p>
            <a:pPr algn="ctr"/>
            <a:r>
              <a:rPr lang="ru-RU" sz="2400" b="1" dirty="0" smtClean="0"/>
              <a:t>Пусть </a:t>
            </a:r>
            <a:r>
              <a:rPr lang="ru-RU" sz="2400" b="1" dirty="0"/>
              <a:t>каждый день и каждый час</a:t>
            </a:r>
            <a:br>
              <a:rPr lang="ru-RU" sz="2400" b="1" dirty="0"/>
            </a:br>
            <a:r>
              <a:rPr lang="ru-RU" sz="2400" b="1" dirty="0"/>
              <a:t>Вам новое добудет.</a:t>
            </a:r>
            <a:br>
              <a:rPr lang="ru-RU" sz="2400" b="1" dirty="0"/>
            </a:br>
            <a:r>
              <a:rPr lang="ru-RU" sz="2400" b="1" dirty="0"/>
              <a:t>Пусть добрым будет ум у вас,</a:t>
            </a:r>
            <a:br>
              <a:rPr lang="ru-RU" sz="2400" b="1" dirty="0"/>
            </a:br>
            <a:r>
              <a:rPr lang="ru-RU" sz="2400" b="1" dirty="0"/>
              <a:t>А сердце умным будет.</a:t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Вам от души желаю я,</a:t>
            </a:r>
            <a:br>
              <a:rPr lang="ru-RU" sz="2400" b="1" dirty="0"/>
            </a:br>
            <a:r>
              <a:rPr lang="ru-RU" sz="2400" b="1" dirty="0"/>
              <a:t>Друзья, всего хорошего.</a:t>
            </a:r>
            <a:br>
              <a:rPr lang="ru-RU" sz="2400" b="1" dirty="0"/>
            </a:br>
            <a:r>
              <a:rPr lang="ru-RU" sz="2400" b="1" dirty="0"/>
              <a:t>А всё хорошее, друзья,</a:t>
            </a:r>
            <a:br>
              <a:rPr lang="ru-RU" sz="2400" b="1" dirty="0"/>
            </a:br>
            <a:r>
              <a:rPr lang="ru-RU" sz="2400" b="1" dirty="0" smtClean="0"/>
              <a:t>Даётся </a:t>
            </a:r>
            <a:r>
              <a:rPr lang="ru-RU" sz="2400" b="1" dirty="0"/>
              <a:t>нам </a:t>
            </a:r>
            <a:r>
              <a:rPr lang="ru-RU" sz="2400" b="1" dirty="0" smtClean="0"/>
              <a:t>недёшево</a:t>
            </a:r>
            <a:r>
              <a:rPr lang="ru-RU" sz="2400" b="1" dirty="0"/>
              <a:t>! </a:t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5" name="Picture 2" descr="Картинка 14 из 342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8640"/>
            <a:ext cx="2952327" cy="3539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а 43 из 342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61048"/>
            <a:ext cx="4061201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marshak-2_orig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623" y="404664"/>
            <a:ext cx="4107761" cy="60586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99992" y="476672"/>
            <a:ext cx="4392488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3200" dirty="0" smtClean="0"/>
              <a:t> </a:t>
            </a:r>
            <a:r>
              <a:rPr lang="ru-RU" sz="3200" b="1" dirty="0" smtClean="0"/>
              <a:t>Самуил Яковлевич Маршак родился 3 ноября 1887 года в Воронеже.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200" b="1" dirty="0" smtClean="0"/>
              <a:t>  Раннее детство и первые школьные годы будущий писатель провёл в маленьком городке Острогожске Воронежской губернии. Его семья жила небогато, но дружно.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800" b="1" dirty="0"/>
          </a:p>
        </p:txBody>
      </p:sp>
      <p:pic>
        <p:nvPicPr>
          <p:cNvPr id="4" name="Picture 5" descr="detstvo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543" y="404664"/>
            <a:ext cx="3857473" cy="61926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27984" y="332656"/>
            <a:ext cx="471601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dirty="0" smtClean="0"/>
              <a:t>      </a:t>
            </a:r>
            <a:r>
              <a:rPr lang="ru-RU" sz="3600" b="1" dirty="0" smtClean="0"/>
              <a:t>Мальчик с детства тянулся к знаниям, к книгам, рано стал писать стихи.</a:t>
            </a:r>
          </a:p>
          <a:p>
            <a:pPr>
              <a:buFontTx/>
              <a:buNone/>
            </a:pPr>
            <a:r>
              <a:rPr lang="ru-RU" sz="3600" b="1" dirty="0" smtClean="0"/>
              <a:t>   Сначала учился в гимназии, потом окончил Лондонский университет. Первые стихотворные книжки писателя появились в 1923 году.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Картинка 159 из 306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700808"/>
            <a:ext cx="1776413" cy="2376488"/>
          </a:xfrm>
          <a:prstGeom prst="rect">
            <a:avLst/>
          </a:prstGeom>
          <a:noFill/>
        </p:spPr>
      </p:pic>
      <p:pic>
        <p:nvPicPr>
          <p:cNvPr id="5142" name="Picture 22" descr="Картинка 315 из 306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221088"/>
            <a:ext cx="1695450" cy="2298700"/>
          </a:xfrm>
          <a:prstGeom prst="rect">
            <a:avLst/>
          </a:prstGeom>
          <a:noFill/>
        </p:spPr>
      </p:pic>
      <p:pic>
        <p:nvPicPr>
          <p:cNvPr id="5140" name="Picture 20" descr="Картинка 258 из 306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620688"/>
            <a:ext cx="1425575" cy="2225675"/>
          </a:xfrm>
          <a:prstGeom prst="rect">
            <a:avLst/>
          </a:prstGeom>
          <a:noFill/>
        </p:spPr>
      </p:pic>
      <p:pic>
        <p:nvPicPr>
          <p:cNvPr id="5124" name="Picture 4" descr="Картинка 22 из 13065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8038" y="2060575"/>
            <a:ext cx="2392362" cy="2952750"/>
          </a:xfrm>
          <a:prstGeom prst="rect">
            <a:avLst/>
          </a:prstGeom>
          <a:noFill/>
        </p:spPr>
      </p:pic>
      <p:pic>
        <p:nvPicPr>
          <p:cNvPr id="5126" name="Picture 6" descr="Картинка 151 из 3065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68538" y="333375"/>
            <a:ext cx="1235075" cy="1944688"/>
          </a:xfrm>
          <a:prstGeom prst="rect">
            <a:avLst/>
          </a:prstGeom>
          <a:noFill/>
        </p:spPr>
      </p:pic>
      <p:pic>
        <p:nvPicPr>
          <p:cNvPr id="5128" name="Picture 8" descr="Картинка 155 из 3065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0" y="4770437"/>
            <a:ext cx="1592263" cy="2087563"/>
          </a:xfrm>
          <a:prstGeom prst="rect">
            <a:avLst/>
          </a:prstGeom>
          <a:noFill/>
        </p:spPr>
      </p:pic>
      <p:pic>
        <p:nvPicPr>
          <p:cNvPr id="5132" name="Picture 12" descr="Картинка 161 из 3065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63938" y="188913"/>
            <a:ext cx="1624012" cy="1844675"/>
          </a:xfrm>
          <a:prstGeom prst="rect">
            <a:avLst/>
          </a:prstGeom>
          <a:noFill/>
        </p:spPr>
      </p:pic>
      <p:pic>
        <p:nvPicPr>
          <p:cNvPr id="5134" name="Picture 14" descr="Картинка 176 из 3065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43608" y="2708920"/>
            <a:ext cx="1466850" cy="2016125"/>
          </a:xfrm>
          <a:prstGeom prst="rect">
            <a:avLst/>
          </a:prstGeom>
          <a:noFill/>
        </p:spPr>
      </p:pic>
      <p:pic>
        <p:nvPicPr>
          <p:cNvPr id="5136" name="Picture 16" descr="Картинка 141 из 3065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55576" y="4653136"/>
            <a:ext cx="1498600" cy="1939925"/>
          </a:xfrm>
          <a:prstGeom prst="rect">
            <a:avLst/>
          </a:prstGeom>
          <a:noFill/>
        </p:spPr>
      </p:pic>
      <p:pic>
        <p:nvPicPr>
          <p:cNvPr id="5138" name="Picture 18" descr="Картинка 275 из 3065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220072" y="260648"/>
            <a:ext cx="1585912" cy="2014538"/>
          </a:xfrm>
          <a:prstGeom prst="rect">
            <a:avLst/>
          </a:prstGeom>
          <a:noFill/>
        </p:spPr>
      </p:pic>
      <p:pic>
        <p:nvPicPr>
          <p:cNvPr id="5143" name="Picture 23" descr="3a2ff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627784" y="4653136"/>
            <a:ext cx="1536700" cy="1916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6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32656"/>
            <a:ext cx="84249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kern="10" spc="72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Comic Sans MS"/>
              </a:rPr>
              <a:t>Зелёная страница</a:t>
            </a:r>
            <a:endParaRPr lang="ru-RU" sz="6000" b="1" kern="10" spc="72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5122" name="Picture 2" descr="C:\Users\Надежда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5136400"/>
            <a:ext cx="2295467" cy="1721600"/>
          </a:xfrm>
          <a:prstGeom prst="rect">
            <a:avLst/>
          </a:prstGeom>
          <a:noFill/>
        </p:spPr>
      </p:pic>
      <p:pic>
        <p:nvPicPr>
          <p:cNvPr id="5123" name="Picture 3" descr="C:\Users\Надежда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340768"/>
            <a:ext cx="2232248" cy="1674186"/>
          </a:xfrm>
          <a:prstGeom prst="rect">
            <a:avLst/>
          </a:prstGeom>
          <a:noFill/>
        </p:spPr>
      </p:pic>
      <p:pic>
        <p:nvPicPr>
          <p:cNvPr id="5124" name="Picture 4" descr="C:\Users\Надежда\Desktop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377333"/>
            <a:ext cx="2855601" cy="2715963"/>
          </a:xfrm>
          <a:prstGeom prst="rect">
            <a:avLst/>
          </a:prstGeom>
          <a:noFill/>
        </p:spPr>
      </p:pic>
      <p:pic>
        <p:nvPicPr>
          <p:cNvPr id="5125" name="Picture 5" descr="C:\Users\Надежда\Desktop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5728" y="1412776"/>
            <a:ext cx="2448272" cy="165618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1628800"/>
            <a:ext cx="687625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Эта страница зелёного цвета,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Значит на ней постоянное лето.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Если бы здесь уместиться я мог,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Я бы на этой странице прилёг.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		Бродят в траве золотые букашки.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		Вся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голубая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, как бирюза,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		Села, качаясь, на венчик ромашки,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		Словно цветной самолёт, стрекоза.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Вот в одинаковых платьях, как сёстры,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Бабочки сели в траву отдыхать.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То закрываются книжечкой пёстрой,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То, раскрываясь, несутся опять…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r>
              <a:rPr lang="ru-RU" b="1" dirty="0" smtClean="0"/>
              <a:t>	</a:t>
            </a:r>
          </a:p>
          <a:p>
            <a:endParaRPr lang="ru-RU" b="1" dirty="0" smtClean="0"/>
          </a:p>
          <a:p>
            <a:endParaRPr lang="ru-RU" b="1" dirty="0"/>
          </a:p>
        </p:txBody>
      </p:sp>
      <p:pic>
        <p:nvPicPr>
          <p:cNvPr id="1026" name="Picture 2" descr="C:\Users\Надежда\Desktop\ст.jp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520" y="3140968"/>
            <a:ext cx="144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21299999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40769"/>
            <a:ext cx="3744540" cy="432047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9900"/>
                </a:solidFill>
              </a:rPr>
              <a:t>	Вы </a:t>
            </a:r>
            <a:r>
              <a:rPr lang="ru-RU" sz="2000" b="1" dirty="0">
                <a:solidFill>
                  <a:srgbClr val="FF9900"/>
                </a:solidFill>
              </a:rPr>
              <a:t>любите ребята </a:t>
            </a:r>
            <a:endParaRPr lang="ru-RU" sz="2000" b="1" dirty="0" smtClean="0">
              <a:solidFill>
                <a:srgbClr val="FF990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FF9900"/>
                </a:solidFill>
              </a:rPr>
              <a:t>	Пересыпать </a:t>
            </a:r>
            <a:r>
              <a:rPr lang="ru-RU" sz="2000" b="1" dirty="0">
                <a:solidFill>
                  <a:srgbClr val="FF9900"/>
                </a:solidFill>
              </a:rPr>
              <a:t>песок.      </a:t>
            </a:r>
            <a:endParaRPr lang="ru-RU" sz="2000" b="1" dirty="0" smtClean="0">
              <a:solidFill>
                <a:srgbClr val="FF990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FF9900"/>
                </a:solidFill>
              </a:rPr>
              <a:t>	В </a:t>
            </a:r>
            <a:r>
              <a:rPr lang="ru-RU" sz="2000" b="1" dirty="0">
                <a:solidFill>
                  <a:srgbClr val="FF9900"/>
                </a:solidFill>
              </a:rPr>
              <a:t>руках у вас лопата, </a:t>
            </a:r>
            <a:endParaRPr lang="ru-RU" sz="2000" b="1" dirty="0" smtClean="0">
              <a:solidFill>
                <a:srgbClr val="FF990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FF9900"/>
                </a:solidFill>
              </a:rPr>
              <a:t>	Ведерко </a:t>
            </a:r>
            <a:r>
              <a:rPr lang="ru-RU" sz="2000" b="1" dirty="0">
                <a:solidFill>
                  <a:srgbClr val="FF9900"/>
                </a:solidFill>
              </a:rPr>
              <a:t>и совок..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9900"/>
                </a:solidFill>
              </a:rPr>
              <a:t>	Как </a:t>
            </a:r>
            <a:r>
              <a:rPr lang="ru-RU" sz="2000" b="1" dirty="0">
                <a:solidFill>
                  <a:srgbClr val="FF9900"/>
                </a:solidFill>
              </a:rPr>
              <a:t>нитка золотая,       </a:t>
            </a:r>
            <a:endParaRPr lang="ru-RU" sz="2000" b="1" dirty="0" smtClean="0">
              <a:solidFill>
                <a:srgbClr val="FF990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FF9900"/>
                </a:solidFill>
              </a:rPr>
              <a:t> 	У </a:t>
            </a:r>
            <a:r>
              <a:rPr lang="ru-RU" sz="2000" b="1" dirty="0">
                <a:solidFill>
                  <a:srgbClr val="FF9900"/>
                </a:solidFill>
              </a:rPr>
              <a:t>вас из кулака    </a:t>
            </a:r>
            <a:endParaRPr lang="ru-RU" sz="2000" b="1" dirty="0" smtClean="0">
              <a:solidFill>
                <a:srgbClr val="FF990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FF9900"/>
                </a:solidFill>
              </a:rPr>
              <a:t>	 </a:t>
            </a:r>
            <a:r>
              <a:rPr lang="ru-RU" sz="2000" b="1" dirty="0">
                <a:solidFill>
                  <a:srgbClr val="FF9900"/>
                </a:solidFill>
              </a:rPr>
              <a:t>Бежит струя </a:t>
            </a:r>
            <a:r>
              <a:rPr lang="ru-RU" sz="2000" b="1" dirty="0" smtClean="0">
                <a:solidFill>
                  <a:srgbClr val="FF9900"/>
                </a:solidFill>
              </a:rPr>
              <a:t>густая  Прохладного </a:t>
            </a:r>
            <a:r>
              <a:rPr lang="ru-RU" sz="2000" b="1" dirty="0">
                <a:solidFill>
                  <a:srgbClr val="FF9900"/>
                </a:solidFill>
              </a:rPr>
              <a:t>песка.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9900"/>
                </a:solidFill>
              </a:rPr>
              <a:t>	Садовая </a:t>
            </a:r>
            <a:r>
              <a:rPr lang="ru-RU" sz="2000" b="1" dirty="0">
                <a:solidFill>
                  <a:srgbClr val="FF9900"/>
                </a:solidFill>
              </a:rPr>
              <a:t>дорога </a:t>
            </a:r>
            <a:endParaRPr lang="ru-RU" sz="2000" b="1" dirty="0" smtClean="0">
              <a:solidFill>
                <a:srgbClr val="FF990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FF9900"/>
                </a:solidFill>
              </a:rPr>
              <a:t>	 </a:t>
            </a:r>
            <a:r>
              <a:rPr lang="ru-RU" sz="2000" b="1" dirty="0">
                <a:solidFill>
                  <a:srgbClr val="FF9900"/>
                </a:solidFill>
              </a:rPr>
              <a:t>Усыпана песком.       </a:t>
            </a:r>
            <a:endParaRPr lang="ru-RU" sz="2000" b="1" dirty="0" smtClean="0">
              <a:solidFill>
                <a:srgbClr val="FF990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FF9900"/>
                </a:solidFill>
              </a:rPr>
              <a:t>	 </a:t>
            </a:r>
            <a:r>
              <a:rPr lang="ru-RU" sz="2000" b="1" dirty="0">
                <a:solidFill>
                  <a:srgbClr val="FF9900"/>
                </a:solidFill>
              </a:rPr>
              <a:t>Но плохо, если много </a:t>
            </a:r>
            <a:endParaRPr lang="ru-RU" sz="2000" b="1" dirty="0" smtClean="0">
              <a:solidFill>
                <a:srgbClr val="FF990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FF9900"/>
                </a:solidFill>
              </a:rPr>
              <a:t>	Песка </a:t>
            </a:r>
            <a:r>
              <a:rPr lang="ru-RU" sz="2000" b="1" dirty="0">
                <a:solidFill>
                  <a:srgbClr val="FF9900"/>
                </a:solidFill>
              </a:rPr>
              <a:t>лежит кругом.</a:t>
            </a:r>
          </a:p>
        </p:txBody>
      </p:sp>
      <p:sp>
        <p:nvSpPr>
          <p:cNvPr id="89092" name="WordArt 4"/>
          <p:cNvSpPr>
            <a:spLocks noChangeArrowheads="1" noChangeShapeType="1" noTextEdit="1"/>
          </p:cNvSpPr>
          <p:nvPr/>
        </p:nvSpPr>
        <p:spPr bwMode="auto">
          <a:xfrm>
            <a:off x="1403350" y="0"/>
            <a:ext cx="6408738" cy="15843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Comic Sans MS"/>
              </a:rPr>
              <a:t>Желтая </a:t>
            </a:r>
            <a:r>
              <a:rPr lang="ru-RU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Comic Sans MS"/>
              </a:rPr>
              <a:t>страница</a:t>
            </a:r>
          </a:p>
        </p:txBody>
      </p:sp>
      <p:pic>
        <p:nvPicPr>
          <p:cNvPr id="89094" name="Picture 6" descr="Тань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4313" y="2800350"/>
            <a:ext cx="1095375" cy="1257300"/>
          </a:xfrm>
          <a:prstGeom prst="rect">
            <a:avLst/>
          </a:prstGeom>
          <a:noFill/>
        </p:spPr>
      </p:pic>
      <p:pic>
        <p:nvPicPr>
          <p:cNvPr id="89095" name="Picture 7" descr="Рисуно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2781300"/>
            <a:ext cx="1916112" cy="1755775"/>
          </a:xfrm>
          <a:prstGeom prst="rect">
            <a:avLst/>
          </a:prstGeom>
          <a:noFill/>
        </p:spPr>
      </p:pic>
      <p:pic>
        <p:nvPicPr>
          <p:cNvPr id="89096" name="Picture 8" descr="ведро"/>
          <p:cNvPicPr>
            <a:picLocks noChangeAspect="1" noChangeArrowheads="1"/>
          </p:cNvPicPr>
          <p:nvPr/>
        </p:nvPicPr>
        <p:blipFill>
          <a:blip r:embed="rId4" cstate="print"/>
          <a:srcRect l="29526" t="29558" r="58658" b="46831"/>
          <a:stretch>
            <a:fillRect/>
          </a:stretch>
        </p:blipFill>
        <p:spPr bwMode="auto">
          <a:xfrm>
            <a:off x="3851275" y="3500438"/>
            <a:ext cx="576263" cy="863600"/>
          </a:xfrm>
          <a:prstGeom prst="rect">
            <a:avLst/>
          </a:prstGeom>
          <a:noFill/>
        </p:spPr>
      </p:pic>
      <p:pic>
        <p:nvPicPr>
          <p:cNvPr id="89097" name="Picture 9" descr="ведро"/>
          <p:cNvPicPr>
            <a:picLocks noChangeAspect="1" noChangeArrowheads="1"/>
          </p:cNvPicPr>
          <p:nvPr/>
        </p:nvPicPr>
        <p:blipFill>
          <a:blip r:embed="rId4" cstate="print"/>
          <a:srcRect l="45769" t="29514" r="29134" b="13368"/>
          <a:stretch>
            <a:fillRect/>
          </a:stretch>
        </p:blipFill>
        <p:spPr bwMode="auto">
          <a:xfrm>
            <a:off x="5724525" y="3284538"/>
            <a:ext cx="1223963" cy="2089150"/>
          </a:xfrm>
          <a:prstGeom prst="rect">
            <a:avLst/>
          </a:prstGeom>
          <a:noFill/>
        </p:spPr>
      </p:pic>
      <p:pic>
        <p:nvPicPr>
          <p:cNvPr id="89098" name="Picture 10" descr="ведро"/>
          <p:cNvPicPr>
            <a:picLocks noChangeAspect="1" noChangeArrowheads="1"/>
          </p:cNvPicPr>
          <p:nvPr/>
        </p:nvPicPr>
        <p:blipFill>
          <a:blip r:embed="rId4" cstate="print"/>
          <a:srcRect l="45769" t="68880" r="29134" b="13368"/>
          <a:stretch>
            <a:fillRect/>
          </a:stretch>
        </p:blipFill>
        <p:spPr bwMode="auto">
          <a:xfrm>
            <a:off x="3635375" y="4581525"/>
            <a:ext cx="1223963" cy="649288"/>
          </a:xfrm>
          <a:prstGeom prst="rect">
            <a:avLst/>
          </a:prstGeom>
          <a:noFill/>
        </p:spPr>
      </p:pic>
      <p:pic>
        <p:nvPicPr>
          <p:cNvPr id="89099" name="Picture 11" descr="ведро"/>
          <p:cNvPicPr>
            <a:picLocks noChangeAspect="1" noChangeArrowheads="1"/>
          </p:cNvPicPr>
          <p:nvPr/>
        </p:nvPicPr>
        <p:blipFill>
          <a:blip r:embed="rId4" cstate="print"/>
          <a:srcRect l="45769" t="68880" r="29134" b="13368"/>
          <a:stretch>
            <a:fillRect/>
          </a:stretch>
        </p:blipFill>
        <p:spPr bwMode="auto">
          <a:xfrm>
            <a:off x="323850" y="5516563"/>
            <a:ext cx="1223963" cy="649287"/>
          </a:xfrm>
          <a:prstGeom prst="rect">
            <a:avLst/>
          </a:prstGeom>
          <a:noFill/>
        </p:spPr>
      </p:pic>
      <p:pic>
        <p:nvPicPr>
          <p:cNvPr id="89100" name="Picture 12" descr="ведро"/>
          <p:cNvPicPr>
            <a:picLocks noChangeAspect="1" noChangeArrowheads="1"/>
          </p:cNvPicPr>
          <p:nvPr/>
        </p:nvPicPr>
        <p:blipFill>
          <a:blip r:embed="rId4" cstate="print"/>
          <a:srcRect l="45769" t="68880" r="29134" b="13368"/>
          <a:stretch>
            <a:fillRect/>
          </a:stretch>
        </p:blipFill>
        <p:spPr bwMode="auto">
          <a:xfrm>
            <a:off x="1908175" y="5734050"/>
            <a:ext cx="1223963" cy="649288"/>
          </a:xfrm>
          <a:prstGeom prst="rect">
            <a:avLst/>
          </a:prstGeom>
          <a:noFill/>
        </p:spPr>
      </p:pic>
      <p:pic>
        <p:nvPicPr>
          <p:cNvPr id="89101" name="Picture 13" descr="ведро"/>
          <p:cNvPicPr>
            <a:picLocks noChangeAspect="1" noChangeArrowheads="1"/>
          </p:cNvPicPr>
          <p:nvPr/>
        </p:nvPicPr>
        <p:blipFill>
          <a:blip r:embed="rId4" cstate="print"/>
          <a:srcRect l="45769" t="68880" r="29134" b="13368"/>
          <a:stretch>
            <a:fillRect/>
          </a:stretch>
        </p:blipFill>
        <p:spPr bwMode="auto">
          <a:xfrm>
            <a:off x="4859338" y="5734050"/>
            <a:ext cx="1223962" cy="649288"/>
          </a:xfrm>
          <a:prstGeom prst="rect">
            <a:avLst/>
          </a:prstGeom>
          <a:noFill/>
        </p:spPr>
      </p:pic>
      <p:pic>
        <p:nvPicPr>
          <p:cNvPr id="89102" name="Picture 14" descr="ведро"/>
          <p:cNvPicPr>
            <a:picLocks noChangeAspect="1" noChangeArrowheads="1"/>
          </p:cNvPicPr>
          <p:nvPr/>
        </p:nvPicPr>
        <p:blipFill>
          <a:blip r:embed="rId4" cstate="print"/>
          <a:srcRect l="45769" t="68880" r="29134" b="13368"/>
          <a:stretch>
            <a:fillRect/>
          </a:stretch>
        </p:blipFill>
        <p:spPr bwMode="auto">
          <a:xfrm>
            <a:off x="3203575" y="5516563"/>
            <a:ext cx="1223963" cy="649287"/>
          </a:xfrm>
          <a:prstGeom prst="rect">
            <a:avLst/>
          </a:prstGeom>
          <a:noFill/>
        </p:spPr>
      </p:pic>
      <p:pic>
        <p:nvPicPr>
          <p:cNvPr id="89103" name="Picture 15" descr="ведро"/>
          <p:cNvPicPr>
            <a:picLocks noChangeAspect="1" noChangeArrowheads="1"/>
          </p:cNvPicPr>
          <p:nvPr/>
        </p:nvPicPr>
        <p:blipFill>
          <a:blip r:embed="rId4" cstate="print"/>
          <a:srcRect l="45769" t="68880" r="29134" b="13368"/>
          <a:stretch>
            <a:fillRect/>
          </a:stretch>
        </p:blipFill>
        <p:spPr bwMode="auto">
          <a:xfrm>
            <a:off x="7308850" y="5661025"/>
            <a:ext cx="1223963" cy="649288"/>
          </a:xfrm>
          <a:prstGeom prst="rect">
            <a:avLst/>
          </a:prstGeom>
          <a:noFill/>
        </p:spPr>
      </p:pic>
      <p:pic>
        <p:nvPicPr>
          <p:cNvPr id="89104" name="Picture 16" descr="ведро"/>
          <p:cNvPicPr>
            <a:picLocks noChangeAspect="1" noChangeArrowheads="1"/>
          </p:cNvPicPr>
          <p:nvPr/>
        </p:nvPicPr>
        <p:blipFill>
          <a:blip r:embed="rId4" cstate="print"/>
          <a:srcRect l="45769" t="68880" r="29134" b="13368"/>
          <a:stretch>
            <a:fillRect/>
          </a:stretch>
        </p:blipFill>
        <p:spPr bwMode="auto">
          <a:xfrm>
            <a:off x="7380288" y="4724400"/>
            <a:ext cx="1223962" cy="649288"/>
          </a:xfrm>
          <a:prstGeom prst="rect">
            <a:avLst/>
          </a:prstGeom>
          <a:noFill/>
        </p:spPr>
      </p:pic>
      <p:pic>
        <p:nvPicPr>
          <p:cNvPr id="89105" name="Picture 17" descr="ведро"/>
          <p:cNvPicPr>
            <a:picLocks noChangeAspect="1" noChangeArrowheads="1"/>
          </p:cNvPicPr>
          <p:nvPr/>
        </p:nvPicPr>
        <p:blipFill>
          <a:blip r:embed="rId4" cstate="print"/>
          <a:srcRect l="45769" t="68880" r="29134" b="13368"/>
          <a:stretch>
            <a:fillRect/>
          </a:stretch>
        </p:blipFill>
        <p:spPr bwMode="auto">
          <a:xfrm>
            <a:off x="6156325" y="6208713"/>
            <a:ext cx="1223963" cy="649287"/>
          </a:xfrm>
          <a:prstGeom prst="rect">
            <a:avLst/>
          </a:prstGeom>
          <a:noFill/>
        </p:spPr>
      </p:pic>
      <p:pic>
        <p:nvPicPr>
          <p:cNvPr id="89106" name="Picture 18" descr="ведро"/>
          <p:cNvPicPr>
            <a:picLocks noChangeAspect="1" noChangeArrowheads="1"/>
          </p:cNvPicPr>
          <p:nvPr/>
        </p:nvPicPr>
        <p:blipFill>
          <a:blip r:embed="rId4" cstate="print"/>
          <a:srcRect l="45769" t="68880" r="29134" b="13368"/>
          <a:stretch>
            <a:fillRect/>
          </a:stretch>
        </p:blipFill>
        <p:spPr bwMode="auto">
          <a:xfrm>
            <a:off x="4716463" y="4581525"/>
            <a:ext cx="1223962" cy="649288"/>
          </a:xfrm>
          <a:prstGeom prst="rect">
            <a:avLst/>
          </a:prstGeom>
          <a:noFill/>
        </p:spPr>
      </p:pic>
      <p:pic>
        <p:nvPicPr>
          <p:cNvPr id="89107" name="Picture 19" descr="ведро"/>
          <p:cNvPicPr>
            <a:picLocks noChangeAspect="1" noChangeArrowheads="1"/>
          </p:cNvPicPr>
          <p:nvPr/>
        </p:nvPicPr>
        <p:blipFill>
          <a:blip r:embed="rId4" cstate="print"/>
          <a:srcRect l="45769" t="68880" r="29134" b="13368"/>
          <a:stretch>
            <a:fillRect/>
          </a:stretch>
        </p:blipFill>
        <p:spPr bwMode="auto">
          <a:xfrm>
            <a:off x="7920038" y="4149725"/>
            <a:ext cx="1223962" cy="649288"/>
          </a:xfrm>
          <a:prstGeom prst="rect">
            <a:avLst/>
          </a:prstGeom>
          <a:noFill/>
        </p:spPr>
      </p:pic>
      <p:pic>
        <p:nvPicPr>
          <p:cNvPr id="89108" name="Picture 20" descr="ведро"/>
          <p:cNvPicPr>
            <a:picLocks noChangeAspect="1" noChangeArrowheads="1"/>
          </p:cNvPicPr>
          <p:nvPr/>
        </p:nvPicPr>
        <p:blipFill>
          <a:blip r:embed="rId4" cstate="print"/>
          <a:srcRect l="45769" t="68880" r="29134" b="13368"/>
          <a:stretch>
            <a:fillRect/>
          </a:stretch>
        </p:blipFill>
        <p:spPr bwMode="auto">
          <a:xfrm>
            <a:off x="4716463" y="4005263"/>
            <a:ext cx="1223962" cy="649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0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5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000"/>
                            </p:stCondLst>
                            <p:childTnLst>
                              <p:par>
                                <p:cTn id="17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6000"/>
                            </p:stCondLst>
                            <p:childTnLst>
                              <p:par>
                                <p:cTn id="20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  <p:bldP spid="8909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6056" y="1916113"/>
            <a:ext cx="4067944" cy="4038600"/>
          </a:xfrm>
        </p:spPr>
        <p:txBody>
          <a:bodyPr/>
          <a:lstStyle/>
          <a:p>
            <a:pPr>
              <a:buClr>
                <a:srgbClr val="CC99FF"/>
              </a:buClr>
              <a:buNone/>
            </a:pPr>
            <a:r>
              <a:rPr lang="ru-RU" sz="2000" b="1" dirty="0" smtClean="0">
                <a:solidFill>
                  <a:schemeClr val="folHlink"/>
                </a:solidFill>
              </a:rPr>
              <a:t>      Это </a:t>
            </a:r>
            <a:r>
              <a:rPr lang="ru-RU" sz="2000" b="1" dirty="0">
                <a:solidFill>
                  <a:schemeClr val="folHlink"/>
                </a:solidFill>
              </a:rPr>
              <a:t>– снежная страница</a:t>
            </a:r>
            <a:r>
              <a:rPr lang="ru-RU" sz="2000" b="1" dirty="0" smtClean="0">
                <a:solidFill>
                  <a:schemeClr val="folHlink"/>
                </a:solidFill>
              </a:rPr>
              <a:t>.</a:t>
            </a:r>
          </a:p>
          <a:p>
            <a:pPr>
              <a:buClr>
                <a:srgbClr val="CC99FF"/>
              </a:buClr>
              <a:buNone/>
            </a:pPr>
            <a:r>
              <a:rPr lang="ru-RU" sz="2000" b="1" dirty="0" smtClean="0">
                <a:solidFill>
                  <a:schemeClr val="folHlink"/>
                </a:solidFill>
              </a:rPr>
              <a:t>      </a:t>
            </a:r>
            <a:r>
              <a:rPr lang="ru-RU" sz="2000" b="1" dirty="0">
                <a:solidFill>
                  <a:schemeClr val="folHlink"/>
                </a:solidFill>
              </a:rPr>
              <a:t>Вот прошла по ней лисица, </a:t>
            </a:r>
            <a:endParaRPr lang="ru-RU" sz="2000" b="1" dirty="0" smtClean="0">
              <a:solidFill>
                <a:schemeClr val="folHlink"/>
              </a:solidFill>
            </a:endParaRPr>
          </a:p>
          <a:p>
            <a:pPr>
              <a:buClr>
                <a:srgbClr val="CC99FF"/>
              </a:buClr>
              <a:buNone/>
            </a:pPr>
            <a:r>
              <a:rPr lang="ru-RU" sz="2000" b="1" dirty="0" smtClean="0">
                <a:solidFill>
                  <a:schemeClr val="folHlink"/>
                </a:solidFill>
              </a:rPr>
              <a:t>      Заметая </a:t>
            </a:r>
            <a:r>
              <a:rPr lang="ru-RU" sz="2000" b="1" dirty="0">
                <a:solidFill>
                  <a:schemeClr val="folHlink"/>
                </a:solidFill>
              </a:rPr>
              <a:t>след хвостом.</a:t>
            </a:r>
          </a:p>
          <a:p>
            <a:pPr>
              <a:buClr>
                <a:srgbClr val="CC99FF"/>
              </a:buClr>
              <a:buNone/>
            </a:pPr>
            <a:r>
              <a:rPr lang="ru-RU" sz="2000" b="1" dirty="0">
                <a:solidFill>
                  <a:schemeClr val="folHlink"/>
                </a:solidFill>
              </a:rPr>
              <a:t> </a:t>
            </a:r>
            <a:r>
              <a:rPr lang="ru-RU" sz="2000" b="1" dirty="0" smtClean="0">
                <a:solidFill>
                  <a:schemeClr val="folHlink"/>
                </a:solidFill>
              </a:rPr>
              <a:t>     Тут </a:t>
            </a:r>
            <a:r>
              <a:rPr lang="ru-RU" sz="2000" b="1" dirty="0">
                <a:solidFill>
                  <a:schemeClr val="folHlink"/>
                </a:solidFill>
              </a:rPr>
              <a:t>вприпрыжку по странице  </a:t>
            </a:r>
            <a:endParaRPr lang="ru-RU" sz="2000" b="1" dirty="0" smtClean="0">
              <a:solidFill>
                <a:schemeClr val="folHlink"/>
              </a:solidFill>
            </a:endParaRPr>
          </a:p>
          <a:p>
            <a:pPr>
              <a:buClr>
                <a:srgbClr val="CC99FF"/>
              </a:buClr>
              <a:buNone/>
            </a:pPr>
            <a:r>
              <a:rPr lang="ru-RU" sz="2000" b="1" dirty="0" smtClean="0">
                <a:solidFill>
                  <a:schemeClr val="folHlink"/>
                </a:solidFill>
              </a:rPr>
              <a:t>      В </a:t>
            </a:r>
            <a:r>
              <a:rPr lang="ru-RU" sz="2000" b="1" dirty="0">
                <a:solidFill>
                  <a:schemeClr val="folHlink"/>
                </a:solidFill>
              </a:rPr>
              <a:t>ясный день гуляли птицы, Оставляли след крестом...</a:t>
            </a:r>
          </a:p>
          <a:p>
            <a:pPr>
              <a:buClr>
                <a:srgbClr val="CC99FF"/>
              </a:buClr>
              <a:buNone/>
            </a:pPr>
            <a:r>
              <a:rPr lang="ru-RU" sz="2000" b="1" dirty="0" smtClean="0">
                <a:solidFill>
                  <a:schemeClr val="folHlink"/>
                </a:solidFill>
              </a:rPr>
              <a:t>      Цепь </a:t>
            </a:r>
            <a:r>
              <a:rPr lang="ru-RU" sz="2000" b="1" dirty="0">
                <a:solidFill>
                  <a:schemeClr val="folHlink"/>
                </a:solidFill>
              </a:rPr>
              <a:t>следов по снежной глади Остается, как строка                  </a:t>
            </a:r>
            <a:endParaRPr lang="ru-RU" sz="2000" b="1" dirty="0" smtClean="0">
              <a:solidFill>
                <a:schemeClr val="folHlink"/>
              </a:solidFill>
            </a:endParaRPr>
          </a:p>
          <a:p>
            <a:pPr>
              <a:buClr>
                <a:srgbClr val="CC99FF"/>
              </a:buClr>
              <a:buNone/>
            </a:pPr>
            <a:r>
              <a:rPr lang="ru-RU" sz="2000" b="1" dirty="0" smtClean="0">
                <a:solidFill>
                  <a:schemeClr val="folHlink"/>
                </a:solidFill>
              </a:rPr>
              <a:t>      В </a:t>
            </a:r>
            <a:r>
              <a:rPr lang="ru-RU" sz="2000" b="1" dirty="0">
                <a:solidFill>
                  <a:schemeClr val="folHlink"/>
                </a:solidFill>
              </a:rPr>
              <a:t>чистой, новенькой тетради   Первого ученика.</a:t>
            </a:r>
          </a:p>
          <a:p>
            <a:pPr>
              <a:buClr>
                <a:srgbClr val="CC99FF"/>
              </a:buClr>
              <a:buFont typeface="Wingdings" pitchFamily="2" charset="2"/>
              <a:buChar char="­"/>
            </a:pPr>
            <a:endParaRPr lang="ru-RU" sz="2000" b="1" dirty="0">
              <a:solidFill>
                <a:schemeClr val="folHlink"/>
              </a:solidFill>
            </a:endParaRPr>
          </a:p>
        </p:txBody>
      </p:sp>
      <p:pic>
        <p:nvPicPr>
          <p:cNvPr id="92165" name="Picture 5" descr="ведро"/>
          <p:cNvPicPr>
            <a:picLocks noChangeAspect="1" noChangeArrowheads="1"/>
          </p:cNvPicPr>
          <p:nvPr/>
        </p:nvPicPr>
        <p:blipFill>
          <a:blip r:embed="rId2" cstate="print"/>
          <a:srcRect t="34245" r="24902" b="8636"/>
          <a:stretch>
            <a:fillRect/>
          </a:stretch>
        </p:blipFill>
        <p:spPr bwMode="auto">
          <a:xfrm>
            <a:off x="539750" y="2349500"/>
            <a:ext cx="3662363" cy="2089150"/>
          </a:xfrm>
          <a:prstGeom prst="rect">
            <a:avLst/>
          </a:prstGeom>
          <a:noFill/>
        </p:spPr>
      </p:pic>
      <p:pic>
        <p:nvPicPr>
          <p:cNvPr id="92166" name="Picture 6" descr="pok5ff8cc1f11612b278ddc5776ef03d080"/>
          <p:cNvPicPr>
            <a:picLocks noChangeAspect="1" noChangeArrowheads="1"/>
          </p:cNvPicPr>
          <p:nvPr/>
        </p:nvPicPr>
        <p:blipFill>
          <a:blip r:embed="rId3" cstate="print"/>
          <a:srcRect l="14999" t="11539" r="9334" b="7051"/>
          <a:stretch>
            <a:fillRect/>
          </a:stretch>
        </p:blipFill>
        <p:spPr bwMode="auto">
          <a:xfrm>
            <a:off x="3707904" y="3645024"/>
            <a:ext cx="773112" cy="1081087"/>
          </a:xfrm>
          <a:prstGeom prst="rect">
            <a:avLst/>
          </a:prstGeom>
          <a:noFill/>
        </p:spPr>
      </p:pic>
      <p:sp>
        <p:nvSpPr>
          <p:cNvPr id="92167" name="WordArt 7"/>
          <p:cNvSpPr>
            <a:spLocks noChangeArrowheads="1" noChangeShapeType="1" noTextEdit="1"/>
          </p:cNvSpPr>
          <p:nvPr/>
        </p:nvSpPr>
        <p:spPr bwMode="auto">
          <a:xfrm>
            <a:off x="1476375" y="549275"/>
            <a:ext cx="6264275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Comic Sans MS"/>
              </a:rPr>
              <a:t>Белая </a:t>
            </a:r>
            <a:r>
              <a:rPr lang="ru-RU" sz="3600" b="1" kern="10" spc="72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Comic Sans MS"/>
              </a:rPr>
              <a:t>страница</a:t>
            </a:r>
          </a:p>
        </p:txBody>
      </p:sp>
      <p:pic>
        <p:nvPicPr>
          <p:cNvPr id="92169" name="Picture 9" descr="ведро"/>
          <p:cNvPicPr>
            <a:picLocks noChangeAspect="1" noChangeArrowheads="1"/>
          </p:cNvPicPr>
          <p:nvPr/>
        </p:nvPicPr>
        <p:blipFill>
          <a:blip r:embed="rId2" cstate="print"/>
          <a:srcRect t="79515" r="24902" b="8636"/>
          <a:stretch>
            <a:fillRect/>
          </a:stretch>
        </p:blipFill>
        <p:spPr bwMode="auto">
          <a:xfrm rot="-1102513">
            <a:off x="755650" y="5013325"/>
            <a:ext cx="3662363" cy="433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278 -0.05295 C -0.2533 -0.04579 -0.25121 -0.03746 -0.25434 -0.03168 C -0.25625 -0.02798 -0.25746 -0.0444 -0.25746 -0.04417 C -0.25798 -0.04232 -0.2592 -0.04024 -0.25903 -0.03816 C -0.25868 -0.03376 -0.25694 -0.0296 -0.25607 -0.02544 C -0.25417 -0.01827 -0.25104 0.00323 -0.24479 0.00624 C -0.23923 0.00901 -0.2342 0.01132 -0.22899 0.01479 C -0.22587 0.0141 -0.22239 0.01433 -0.21944 0.01271 C -0.2092 0.00693 -0.20451 -0.00509 -0.19722 -0.0148 C -0.19548 -0.02174 -0.18941 -0.03376 -0.18941 -0.03353 C -0.1868 -0.04417 -0.18055 -0.0474 -0.17344 -0.05064 C -0.17187 -0.05203 -0.17031 -0.05388 -0.16857 -0.05503 C -0.16719 -0.05596 -0.16528 -0.05596 -0.16389 -0.05711 C -0.15798 -0.06174 -0.15469 -0.06914 -0.14792 -0.07191 C -0.14548 -0.06683 -0.14219 -0.06243 -0.1401 -0.05711 C -0.12864 -0.02706 -0.14288 -0.05642 -0.13368 -0.03816 C -0.13177 -0.02752 -0.12882 -0.0185 -0.12569 -0.00856 C -0.12187 0.00416 -0.1191 0.02057 -0.10833 0.02543 C -0.08993 0.02196 -0.10226 0.02728 -0.09392 0.01895 C -0.09097 0.01595 -0.08767 0.01341 -0.08455 0.01063 C -0.08298 0.00924 -0.07969 0.00624 -0.07969 0.00647 C -0.07726 0.00161 -0.07587 -0.00394 -0.07344 -0.00856 C -0.07257 -0.01018 -0.07135 -0.0111 -0.07031 -0.01272 C -0.06892 -0.01457 -0.06805 -0.01688 -0.06701 -0.01896 C -0.06337 -0.03353 -0.06632 -0.02868 -0.06059 -0.03584 C -0.05746 -0.04902 -0.05781 -0.04995 -0.04948 -0.05711 C -0.04653 -0.06914 -0.05017 -0.05827 -0.04323 -0.06775 C -0.04062 -0.07145 -0.04045 -0.07584 -0.03698 -0.07816 C -0.03385 -0.08024 -0.03038 -0.08116 -0.02726 -0.08255 C -0.02569 -0.08324 -0.02257 -0.08463 -0.02257 -0.0844 C 0.00243 -0.08301 0.00261 -0.08509 0.01875 -0.07816 C 0.02031 -0.07607 0.02153 -0.0733 0.02344 -0.07191 C 0.02639 -0.06983 0.03281 -0.06775 0.03281 -0.06752 C 0.03993 -0.06868 0.04757 -0.06729 0.05365 -0.07191 C 0.07031 -0.0844 0.04792 -0.07376 0.0632 -0.08024 C 0.0684 -0.0874 0.07014 -0.09573 0.07431 -0.10359 C 0.07622 -0.11446 0.08073 -0.1207 0.08542 -0.12902 C 0.08768 -0.13318 0.08958 -0.13758 0.09167 -0.14174 C 0.09271 -0.14382 0.09497 -0.14798 0.09497 -0.14775 C 0.09653 -0.15446 0.1 -0.16278 0.10608 -0.16278 " pathEditMode="relative" rAng="0" ptsTypes="fffffffffffffffffffffffffffffffffffffffA">
                                      <p:cBhvr>
                                        <p:cTn id="41" dur="2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" y="-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73 0.03191 C 0.054 0.00601 0.05452 -0.03099 0.04323 -0.04695 C 0.03403 -0.04209 0.02379 -0.0266 0.01875 -0.01041 C 0.01684 -0.00486 0.0132 0.0067 0.0132 0.00694 C 0.01285 -0.00393 0.01476 -0.01619 0.01181 -0.02429 C 0.01025 -0.02868 0.00834 -0.01688 0.00643 -0.01318 C 0.00261 -0.00625 -0.00156 0.00069 -0.00572 0.0067 C -0.00677 0.00948 -0.00694 0.01619 -0.00833 0.01526 C -0.01163 0.01318 -0.01302 0.00555 -0.01527 0.00092 C -0.01631 -0.00093 -0.01805 -0.00486 -0.01805 -0.00463 C -0.02604 0.01133 -0.02187 0.00694 -0.02899 0.01225 C -0.03767 0.03584 -0.03975 0.04278 -0.05225 0.06313 C -0.05381 0.06614 -0.05607 0.06845 -0.05763 0.07192 C -0.06024 0.07747 -0.06579 0.08857 -0.06579 0.08904 C -0.0684 0.07146 -0.06979 0.05458 -0.07256 0.03746 C -0.08142 0.05689 -0.06493 0.02174 -0.0835 0.0518 C -0.08888 0.06036 -0.0934 0.07053 -0.09861 0.08002 C -0.10191 0.08626 -0.10798 0.10014 -0.10798 0.10037 C -0.11111 0.11748 -0.1085 0.108 -0.11076 0.08302 C -0.11128 0.07701 -0.1125 0.07146 -0.11336 0.06591 C -0.12934 0.08857 -0.10173 0.05018 -0.1243 0.07747 C -0.1375 0.09343 -0.14409 0.10314 -0.15989 0.11124 C -0.15989 0.1117 -0.17447 0.14385 -0.16666 0.11979 C -0.16701 0.11517 -0.16597 0.10869 -0.16788 0.10569 C -0.16909 0.10384 -0.17083 0.10939 -0.17204 0.11124 C -0.18038 0.12349 -0.18836 0.13598 -0.19652 0.14824 C -0.19843 0.15078 -0.20017 0.15379 -0.20208 0.15633 C -0.20329 0.15842 -0.20607 0.16235 -0.20607 0.16281 C -0.21128 0.15194 -0.21284 0.13737 -0.21441 0.12257 C -0.21475 0.11702 -0.21441 0.11077 -0.21562 0.10569 C -0.21649 0.10314 -0.21822 0.10384 -0.21979 0.10268 C -0.23194 0.10939 -0.24201 0.12095 -0.25381 0.13113 C -0.25954 0.13598 -0.26354 0.14917 -0.26875 0.15633 C -0.2677 0.14361 -0.26614 0.13251 -0.26475 0.11979 C -0.26527 0.11586 -0.26441 0.11077 -0.26614 0.10846 C -0.26701 0.10638 -0.26875 0.11031 -0.27013 0.11124 C -0.27326 0.11332 -0.27638 0.11494 -0.27968 0.11702 C -0.2868 0.1265 -0.30017 0.1383 -0.30833 0.14223 C -0.30868 0.1376 -0.31128 0.11494 -0.31232 0.11401 C -0.31597 0.11101 -0.31961 0.11794 -0.32326 0.11979 C -0.33402 0.12604 -0.3493 0.13737 -0.35711 0.15379 " pathEditMode="relative" rAng="0" ptsTypes="ffffffffffffffffffffffffffffffffffffffffA">
                                      <p:cBhvr>
                                        <p:cTn id="50" dur="3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30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  <p:bldP spid="921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5410944" cy="38164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/>
              <a:t>А эта страница – морская,</a:t>
            </a:r>
          </a:p>
          <a:p>
            <a:pPr>
              <a:buNone/>
            </a:pPr>
            <a:r>
              <a:rPr lang="ru-RU" sz="2400" b="1" dirty="0" smtClean="0"/>
              <a:t>На ней не увидишь земли.</a:t>
            </a:r>
          </a:p>
          <a:p>
            <a:pPr>
              <a:buNone/>
            </a:pPr>
            <a:r>
              <a:rPr lang="ru-RU" sz="2400" b="1" dirty="0" smtClean="0"/>
              <a:t>Крутую волну рассекая,</a:t>
            </a:r>
          </a:p>
          <a:p>
            <a:pPr>
              <a:buNone/>
            </a:pPr>
            <a:r>
              <a:rPr lang="ru-RU" sz="2400" b="1" dirty="0" smtClean="0"/>
              <a:t>Проходят по ней корабли.</a:t>
            </a:r>
          </a:p>
          <a:p>
            <a:pPr>
              <a:buNone/>
            </a:pPr>
            <a:r>
              <a:rPr lang="ru-RU" sz="2400" b="1" dirty="0" smtClean="0"/>
              <a:t>Дельфины мелькают, как тени,</a:t>
            </a:r>
          </a:p>
          <a:p>
            <a:pPr>
              <a:buNone/>
            </a:pPr>
            <a:r>
              <a:rPr lang="ru-RU" sz="2400" b="1" dirty="0" smtClean="0"/>
              <a:t>Блуждает морская звезда,</a:t>
            </a:r>
          </a:p>
          <a:p>
            <a:pPr>
              <a:buNone/>
            </a:pPr>
            <a:r>
              <a:rPr lang="ru-RU" sz="2400" b="1" dirty="0" smtClean="0"/>
              <a:t>И листья подводных растений</a:t>
            </a:r>
          </a:p>
          <a:p>
            <a:pPr>
              <a:buNone/>
            </a:pPr>
            <a:r>
              <a:rPr lang="ru-RU" sz="2400" b="1" dirty="0" smtClean="0"/>
              <a:t>Качает, как ветер, вода.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     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/>
          </a:p>
          <a:p>
            <a:pPr>
              <a:buFontTx/>
              <a:buNone/>
            </a:pPr>
            <a:endParaRPr lang="ru-RU" sz="2000" b="1" dirty="0"/>
          </a:p>
        </p:txBody>
      </p:sp>
      <p:sp>
        <p:nvSpPr>
          <p:cNvPr id="80900" name="WordArt 4"/>
          <p:cNvSpPr>
            <a:spLocks noChangeArrowheads="1" noChangeShapeType="1" noTextEdit="1"/>
          </p:cNvSpPr>
          <p:nvPr/>
        </p:nvSpPr>
        <p:spPr bwMode="auto">
          <a:xfrm>
            <a:off x="900113" y="333375"/>
            <a:ext cx="7416800" cy="1295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/>
              </a:rPr>
              <a:t>Синяя страница</a:t>
            </a:r>
          </a:p>
        </p:txBody>
      </p:sp>
      <p:pic>
        <p:nvPicPr>
          <p:cNvPr id="80904" name="Picture 8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1340768"/>
            <a:ext cx="2484437" cy="2081212"/>
          </a:xfrm>
          <a:prstGeom prst="rect">
            <a:avLst/>
          </a:prstGeom>
          <a:noFill/>
        </p:spPr>
      </p:pic>
      <p:sp>
        <p:nvSpPr>
          <p:cNvPr id="80908" name="Rectangle 12"/>
          <p:cNvSpPr>
            <a:spLocks noChangeArrowheads="1"/>
          </p:cNvSpPr>
          <p:nvPr/>
        </p:nvSpPr>
        <p:spPr bwMode="auto">
          <a:xfrm>
            <a:off x="323850" y="3357563"/>
            <a:ext cx="4968875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</a:pPr>
            <a:endParaRPr lang="ru-RU" sz="2000" b="1" dirty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pic>
        <p:nvPicPr>
          <p:cNvPr id="1027" name="Picture 3" descr="C:\Users\Надежда\Desktop\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325269"/>
            <a:ext cx="4211960" cy="2688485"/>
          </a:xfrm>
          <a:prstGeom prst="rect">
            <a:avLst/>
          </a:prstGeom>
          <a:noFill/>
        </p:spPr>
      </p:pic>
      <p:pic>
        <p:nvPicPr>
          <p:cNvPr id="1026" name="Picture 2" descr="C:\Users\Надежда\Desktop\мо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579" y="4707142"/>
            <a:ext cx="3072341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556 -0.01295 C 0.04393 0.05133 -0.11753 0.11584 -0.18177 0.11191 C -0.246 0.10798 -0.18055 -0.01133 -0.18021 -0.03607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</TotalTime>
  <Words>489</Words>
  <Application>Microsoft Office PowerPoint</Application>
  <PresentationFormat>Экран (4:3)</PresentationFormat>
  <Paragraphs>114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Самуил Яковлевич Маршак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Загадки</vt:lpstr>
      <vt:lpstr>Слайд 12</vt:lpstr>
      <vt:lpstr>Слайд 13</vt:lpstr>
      <vt:lpstr>Слайд 14</vt:lpstr>
      <vt:lpstr>Слайд 15</vt:lpstr>
      <vt:lpstr>Узнай сказку!</vt:lpstr>
      <vt:lpstr>Узнай сказку!</vt:lpstr>
      <vt:lpstr>Узнай сказку!</vt:lpstr>
      <vt:lpstr>Слайд 19</vt:lpstr>
      <vt:lpstr>Усатый полосатый</vt:lpstr>
      <vt:lpstr>Слайд 21</vt:lpstr>
      <vt:lpstr>Детки в клетке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Надежда</cp:lastModifiedBy>
  <cp:revision>72</cp:revision>
  <dcterms:created xsi:type="dcterms:W3CDTF">2012-11-28T16:24:22Z</dcterms:created>
  <dcterms:modified xsi:type="dcterms:W3CDTF">2012-12-16T18:29:18Z</dcterms:modified>
</cp:coreProperties>
</file>