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32" r:id="rId6"/>
    <p:sldMasterId id="2147483745" r:id="rId7"/>
    <p:sldMasterId id="2147483758" r:id="rId8"/>
    <p:sldMasterId id="2147483771" r:id="rId9"/>
    <p:sldMasterId id="2147483784" r:id="rId10"/>
    <p:sldMasterId id="2147483797" r:id="rId11"/>
  </p:sldMasterIdLst>
  <p:sldIdLst>
    <p:sldId id="283" r:id="rId12"/>
    <p:sldId id="285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1" r:id="rId21"/>
    <p:sldId id="263" r:id="rId22"/>
    <p:sldId id="289" r:id="rId23"/>
    <p:sldId id="265" r:id="rId24"/>
    <p:sldId id="288" r:id="rId25"/>
    <p:sldId id="257" r:id="rId26"/>
    <p:sldId id="259" r:id="rId27"/>
    <p:sldId id="280" r:id="rId28"/>
    <p:sldId id="270" r:id="rId29"/>
    <p:sldId id="281" r:id="rId30"/>
    <p:sldId id="264" r:id="rId31"/>
    <p:sldId id="268" r:id="rId32"/>
    <p:sldId id="271" r:id="rId33"/>
    <p:sldId id="284" r:id="rId34"/>
    <p:sldId id="267" r:id="rId35"/>
    <p:sldId id="286" r:id="rId36"/>
    <p:sldId id="256" r:id="rId37"/>
    <p:sldId id="258" r:id="rId38"/>
    <p:sldId id="260" r:id="rId39"/>
    <p:sldId id="262" r:id="rId40"/>
    <p:sldId id="29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4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10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E2307-8FBF-465E-AE77-1E2B1CFD605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812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14AE5-0B3F-4BC0-A941-14C1AA90D95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36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A3FEF-77B0-4099-BBCF-2959A29A1F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942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9F425-DA22-45F7-85F7-C4ED23720C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056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600" b="1" smtClean="0">
              <a:solidFill>
                <a:srgbClr val="55E5F9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129C-CBD7-4674-922B-A71BEC9047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059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B278A-FE69-44E2-AFEE-BAF42F6003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937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85092-698F-4F16-846C-DC346A4B04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673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0A92B-E948-42B2-A049-08E8B5253E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763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A9CA-E590-41D8-841A-33230869312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934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0744-EB1B-4733-93D5-A0EF8C9792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8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686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AFCD5-988B-49BE-9910-4855DB0584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862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9F0BB-15C5-45C1-A522-2C98E2F0A30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701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E2307-8FBF-465E-AE77-1E2B1CFD605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816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14AE5-0B3F-4BC0-A941-14C1AA90D95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411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A3FEF-77B0-4099-BBCF-2959A29A1F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682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9F425-DA22-45F7-85F7-C4ED23720C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956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120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443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19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3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DC119-94B8-4957-9F62-88C54A6480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993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532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179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594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192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999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458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0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156CF-A5F6-429C-AD83-229B8C1794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74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929BB-A0B0-4347-8BDB-22655F6FC4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8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D7CE-0685-46BE-B8E7-C7EA2D74DF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5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DB25-C8A7-47E6-BE2D-79CD613AF6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70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98221-97B9-4541-B1E3-DD7CD88B12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3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02113-075B-4667-A38A-668B7E97B6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68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53EA-71BD-4AAF-9A84-51724870C5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7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64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946A9-AF75-44D7-85CF-3DB2B1D873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86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B0AE-FE25-481B-80A6-90390956B8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56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E7C63-DC62-4CE7-96F8-2E6C61D99A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00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DC119-94B8-4957-9F62-88C54A6480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96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156CF-A5F6-429C-AD83-229B8C1794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75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929BB-A0B0-4347-8BDB-22655F6FC4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09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D7CE-0685-46BE-B8E7-C7EA2D74DF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56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DB25-C8A7-47E6-BE2D-79CD613AF6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20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98221-97B9-4541-B1E3-DD7CD88B12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69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02113-075B-4667-A38A-668B7E97B6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3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80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53EA-71BD-4AAF-9A84-51724870C5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5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946A9-AF75-44D7-85CF-3DB2B1D873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10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B0AE-FE25-481B-80A6-90390956B8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45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E7C63-DC62-4CE7-96F8-2E6C61D99A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29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DC119-94B8-4957-9F62-88C54A6480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27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156CF-A5F6-429C-AD83-229B8C1794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351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929BB-A0B0-4347-8BDB-22655F6FC4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81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D7CE-0685-46BE-B8E7-C7EA2D74DF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68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DB25-C8A7-47E6-BE2D-79CD613AF6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24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98221-97B9-4541-B1E3-DD7CD88B12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4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38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02113-075B-4667-A38A-668B7E97B6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929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53EA-71BD-4AAF-9A84-51724870C5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54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946A9-AF75-44D7-85CF-3DB2B1D873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37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B0AE-FE25-481B-80A6-90390956B8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61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E7C63-DC62-4CE7-96F8-2E6C61D99A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94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48DCE-1982-4E04-B0C3-0469C386EA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10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E15BE-20AF-4E5E-9814-13CD983665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671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68926-FB1A-47C9-AFA5-BA7ED4ABE7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182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34EC2-F75B-4B15-822E-63B2857863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36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DEDD9-066E-4A0A-A95B-9E40DAC867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7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83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DDEAE-3B2E-43FF-AC3A-F7F160E5C9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600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4AF3B-6BA2-4268-B425-CCF89E387B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676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FE1E0-7738-45BE-8561-1742F3F0C4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072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8E9CC-7DB8-4B06-B350-293434715A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843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E4AF3-DAE6-47AA-98E3-CCA461D101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18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8DA4-C252-433C-9328-BDACCCDBB4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77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600" b="1" smtClean="0">
              <a:solidFill>
                <a:srgbClr val="55E5F9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129C-CBD7-4674-922B-A71BEC9047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431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B278A-FE69-44E2-AFEE-BAF42F6003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845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85092-698F-4F16-846C-DC346A4B04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958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0A92B-E948-42B2-A049-08E8B5253E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4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1687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A9CA-E590-41D8-841A-33230869312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86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0744-EB1B-4733-93D5-A0EF8C9792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954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AFCD5-988B-49BE-9910-4855DB0584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541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9F0BB-15C5-45C1-A522-2C98E2F0A30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63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E2307-8FBF-465E-AE77-1E2B1CFD605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62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14AE5-0B3F-4BC0-A941-14C1AA90D95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32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A3FEF-77B0-4099-BBCF-2959A29A1F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771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9F425-DA22-45F7-85F7-C4ED23720C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723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600" b="1" smtClean="0">
              <a:solidFill>
                <a:srgbClr val="55E5F9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129C-CBD7-4674-922B-A71BEC9047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842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B278A-FE69-44E2-AFEE-BAF42F6003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9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443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85092-698F-4F16-846C-DC346A4B04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508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0A92B-E948-42B2-A049-08E8B5253E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58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A9CA-E590-41D8-841A-33230869312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739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0744-EB1B-4733-93D5-A0EF8C9792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559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AFCD5-988B-49BE-9910-4855DB0584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181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9F0BB-15C5-45C1-A522-2C98E2F0A30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628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E2307-8FBF-465E-AE77-1E2B1CFD605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307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14AE5-0B3F-4BC0-A941-14C1AA90D95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4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A3FEF-77B0-4099-BBCF-2959A29A1F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195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9F425-DA22-45F7-85F7-C4ED23720C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766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600" b="1" smtClean="0">
              <a:solidFill>
                <a:srgbClr val="55E5F9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129C-CBD7-4674-922B-A71BEC9047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656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B278A-FE69-44E2-AFEE-BAF42F6003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413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85092-698F-4F16-846C-DC346A4B04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54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0A92B-E948-42B2-A049-08E8B5253E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903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A9CA-E590-41D8-841A-33230869312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411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0744-EB1B-4733-93D5-A0EF8C9792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811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AFCD5-988B-49BE-9910-4855DB0584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806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9F0BB-15C5-45C1-A522-2C98E2F0A30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177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E2307-8FBF-465E-AE77-1E2B1CFD605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419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14AE5-0B3F-4BC0-A941-14C1AA90D95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7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AAE-0EB7-48C8-93C8-ADBB8DA3BD7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C84-E585-415D-8D81-00DA4435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990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A3FEF-77B0-4099-BBCF-2959A29A1F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382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9F425-DA22-45F7-85F7-C4ED23720C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824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600" b="1" smtClean="0">
              <a:solidFill>
                <a:srgbClr val="55E5F9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129C-CBD7-4674-922B-A71BEC9047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561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B278A-FE69-44E2-AFEE-BAF42F6003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902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85092-698F-4F16-846C-DC346A4B04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815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0A92B-E948-42B2-A049-08E8B5253E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193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A9CA-E590-41D8-841A-33230869312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37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0744-EB1B-4733-93D5-A0EF8C9792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371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AFCD5-988B-49BE-9910-4855DB0584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061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9F0BB-15C5-45C1-A522-2C98E2F0A30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5CAAE-0EB7-48C8-93C8-ADBB8DA3BD7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AC84-E585-415D-8D81-00DA4435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0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9B916-EC72-4B5D-8F76-70FB300EB11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709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5CAAE-0EB7-48C8-93C8-ADBB8DA3BD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AC84-E585-415D-8D81-00DA44354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7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188185-136B-4917-AEB5-2CAFC21BCF4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9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188185-136B-4917-AEB5-2CAFC21BCF4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188185-136B-4917-AEB5-2CAFC21BCF4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6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DC19ED-0014-4800-B4AA-DDC5CA2D08E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7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9B916-EC72-4B5D-8F76-70FB300EB11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403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9B916-EC72-4B5D-8F76-70FB300EB11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9B916-EC72-4B5D-8F76-70FB300EB11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396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9B916-EC72-4B5D-8F76-70FB300EB11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55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9736"/>
            <a:ext cx="7272808" cy="43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57308"/>
            <a:ext cx="6966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Послушание, обучение, дисциплина, чистота, здоровье, опрятность, бодрость, смелость, храбрость —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победа.          </a:t>
            </a:r>
            <a:r>
              <a:rPr lang="ru-RU" sz="2000" b="1" dirty="0" smtClean="0"/>
              <a:t>                   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94341" y="5549577"/>
            <a:ext cx="1650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А</a:t>
            </a:r>
            <a:r>
              <a:rPr lang="ru-RU" sz="2000" b="1" i="1" dirty="0" smtClean="0"/>
              <a:t>. В. Суворов</a:t>
            </a:r>
            <a:endParaRPr lang="ru-RU" sz="20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3405" y="5931788"/>
            <a:ext cx="791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 географии в 8 классе по теме: «Продолжительность жизни Россиян». автор: Мелихова Наталья Геннадьевна, преподаватель географии Краснодарского ПКУ.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3"/>
            <a:ext cx="8038634" cy="599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96" y="15671"/>
            <a:ext cx="7992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1A1A1A"/>
                </a:solidFill>
                <a:effectLst/>
                <a:latin typeface="arial"/>
              </a:rPr>
              <a:t>Годы, в которые разные страны достигли продолжительности жизни 70 лет (по оценке Отдела населения ООН)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0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-144463" y="692150"/>
          <a:ext cx="9324976" cy="622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Диаграмма" r:id="rId3" imgW="6096075" imgH="4067089" progId="MSGraph.Chart.8">
                  <p:embed followColorScheme="full"/>
                </p:oleObj>
              </mc:Choice>
              <mc:Fallback>
                <p:oleObj name="Диаграмма" r:id="rId3" imgW="6096075" imgH="40670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4463" y="692150"/>
                        <a:ext cx="9324976" cy="622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55625" y="44450"/>
            <a:ext cx="8912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График «Динамика изменения продолжительности жизни россиян»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-25400" y="747713"/>
            <a:ext cx="996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000000"/>
                </a:solidFill>
              </a:rPr>
              <a:t>Число лет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995738" y="6524625"/>
            <a:ext cx="582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000000"/>
                </a:solidFill>
              </a:rPr>
              <a:t>годы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184525" y="3521075"/>
            <a:ext cx="5564188" cy="156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Главным показателем, характеризующим качество жизни населения, является 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средняя продолжительность жизни</a:t>
            </a: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65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причины сокращения продолжительности жиз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9013"/>
            <a:ext cx="9144000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6786" y="87015"/>
            <a:ext cx="2760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 smtClean="0"/>
              <a:t>Почему?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41788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средняя продолжительность жиз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Работа в группе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875426"/>
            <a:ext cx="3919025" cy="19296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1 </a:t>
            </a:r>
            <a:r>
              <a:rPr lang="ru-RU" dirty="0" smtClean="0"/>
              <a:t>группа</a:t>
            </a:r>
          </a:p>
          <a:p>
            <a:pPr marL="0" indent="0">
              <a:buNone/>
            </a:pPr>
            <a:r>
              <a:rPr lang="ru-RU" sz="1800" dirty="0" smtClean="0"/>
              <a:t>Различия в ПЖ </a:t>
            </a:r>
            <a:r>
              <a:rPr lang="ru-RU" sz="1800" dirty="0"/>
              <a:t>у людей в разных странах мира; (контуры стран раскрасить с самой высокой продолжительностью), отметить на каком месте находится Россия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02291" y="1988840"/>
            <a:ext cx="3810000" cy="19442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2 </a:t>
            </a:r>
            <a:r>
              <a:rPr lang="ru-RU" dirty="0" smtClean="0"/>
              <a:t>группа</a:t>
            </a:r>
          </a:p>
          <a:p>
            <a:pPr marL="0" indent="0">
              <a:buNone/>
            </a:pPr>
            <a:r>
              <a:rPr lang="ru-RU" sz="2000" dirty="0" smtClean="0"/>
              <a:t>Различия </a:t>
            </a:r>
            <a:r>
              <a:rPr lang="ru-RU" sz="2000" dirty="0"/>
              <a:t>в </a:t>
            </a:r>
            <a:r>
              <a:rPr lang="ru-RU" sz="2000" dirty="0" smtClean="0"/>
              <a:t>ПЖ </a:t>
            </a:r>
            <a:r>
              <a:rPr lang="ru-RU" sz="2000" dirty="0"/>
              <a:t>с высоким показателем у жителей России, рассчитать чему равен средний возраст?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139163"/>
            <a:ext cx="3816424" cy="2185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3 группа</a:t>
            </a:r>
          </a:p>
          <a:p>
            <a:r>
              <a:rPr lang="ru-RU" sz="2000" dirty="0"/>
              <a:t>Различия в </a:t>
            </a:r>
            <a:r>
              <a:rPr lang="ru-RU" sz="2000" dirty="0" smtClean="0"/>
              <a:t>ПЖ </a:t>
            </a:r>
            <a:r>
              <a:rPr lang="ru-RU" sz="2000" dirty="0"/>
              <a:t>с низким показателем у жителей России, рассчитать чему равен средний возраст?</a:t>
            </a:r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4293051"/>
            <a:ext cx="4176464" cy="18774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4 группа</a:t>
            </a:r>
          </a:p>
          <a:p>
            <a:r>
              <a:rPr lang="ru-RU" sz="2000" dirty="0" smtClean="0"/>
              <a:t>Различия </a:t>
            </a:r>
            <a:r>
              <a:rPr lang="ru-RU" sz="2000" dirty="0"/>
              <a:t>в </a:t>
            </a:r>
            <a:r>
              <a:rPr lang="ru-RU" sz="2000" dirty="0" smtClean="0"/>
              <a:t>ПЖ </a:t>
            </a:r>
            <a:r>
              <a:rPr lang="ru-RU" sz="2000" dirty="0"/>
              <a:t>с высоким и низким показателем у разных народов России;</a:t>
            </a:r>
          </a:p>
          <a:p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1656184" cy="161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1637"/>
            <a:ext cx="1944216" cy="17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010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0" y="1124742"/>
            <a:ext cx="8513890" cy="482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8082" y="299607"/>
            <a:ext cx="8122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Ожидаемая продолжительность жизни,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мужчины (2011г)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18321"/>
            <a:ext cx="8751091" cy="495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332656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Ожидаемая продолжительность жизни,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женщины (2011 г)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0954"/>
            <a:ext cx="3913634" cy="243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2227"/>
            <a:ext cx="3617486" cy="240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5" y="3501008"/>
            <a:ext cx="3743467" cy="280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81" y="3645024"/>
            <a:ext cx="3771236" cy="253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410" y="2073429"/>
            <a:ext cx="3876790" cy="215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212227"/>
            <a:ext cx="424847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Природно-хозяйственные зоны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5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/>
              <a:t>Семенникова</a:t>
            </a:r>
            <a:r>
              <a:rPr lang="ru-RU" dirty="0"/>
              <a:t>, Варвара </a:t>
            </a:r>
            <a:r>
              <a:rPr lang="ru-RU" dirty="0" smtClean="0"/>
              <a:t>Константиновна (117 лет), Якутия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68" y="1628800"/>
            <a:ext cx="4273150" cy="364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483621" cy="259228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223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Магомед </a:t>
            </a:r>
            <a:r>
              <a:rPr lang="ru-RU" dirty="0" err="1" smtClean="0"/>
              <a:t>Лабазанов</a:t>
            </a:r>
            <a:r>
              <a:rPr lang="ru-RU" dirty="0" smtClean="0"/>
              <a:t>, (122 года), Дагестан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50244"/>
            <a:ext cx="4464496" cy="332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8816"/>
            <a:ext cx="3550282" cy="2756689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471" y="4419600"/>
            <a:ext cx="2305050" cy="198120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880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35"/>
            <a:ext cx="3788246" cy="343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5"/>
          <a:stretch/>
        </p:blipFill>
        <p:spPr bwMode="auto">
          <a:xfrm>
            <a:off x="148305" y="1556792"/>
            <a:ext cx="6223895" cy="474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260638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 балла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224892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 балла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43524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 балл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608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продолжительность жизни в разных стран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0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Домашнее задание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2492896"/>
            <a:ext cx="4040188" cy="6397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1. Провести соц. опрос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7544" y="3212976"/>
            <a:ext cx="4040188" cy="295232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История моей семьи</a:t>
            </a:r>
          </a:p>
          <a:p>
            <a:pPr marL="0" indent="0">
              <a:buNone/>
            </a:pPr>
            <a:r>
              <a:rPr lang="ru-RU" dirty="0" smtClean="0"/>
              <a:t>«Мои долгожители».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48065" y="2132856"/>
            <a:ext cx="2808312" cy="6397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2. § 50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572000" y="2780929"/>
            <a:ext cx="4041775" cy="21602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Отвечаем на вопросы;</a:t>
            </a:r>
          </a:p>
          <a:p>
            <a:r>
              <a:rPr lang="ru-RU" dirty="0" smtClean="0"/>
              <a:t>Готовим интересные вопросы.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5" y="116632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32" y="4221088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1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262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491064" cy="191683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Секреты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долгой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черта, которая характерна для всех долгожителей – это оптимизм и доброта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Главное правило Суворова: Торопиться делать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добро!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363272" cy="47971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8600" b="1" i="1" dirty="0" smtClean="0">
                <a:latin typeface="Times New Roman" pitchFamily="18" charset="0"/>
                <a:cs typeface="Times New Roman" pitchFamily="18" charset="0"/>
              </a:rPr>
              <a:t>Советы</a:t>
            </a:r>
            <a:r>
              <a:rPr lang="ru-RU" sz="86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55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Нужно рано ложиться спать и рано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вставать;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Учитесь. Нагружайте мозг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! Находите </a:t>
            </a: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занятия;</a:t>
            </a:r>
          </a:p>
          <a:p>
            <a:pPr>
              <a:buFont typeface="Wingdings" pitchFamily="2" charset="2"/>
              <a:buChar char="Ø"/>
            </a:pP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проводить на открытом воздухе как можно больше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времени;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Не стоит злоупотреблять мясом. Достаточно есть его 1 раз в день, лучше – с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овощами;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Утром полезно принимать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душ;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Носить стоит одежду из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натуральных тканей;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Раз в неделю человеку нужен отдых от чтения и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письма;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Лучше жить в прохладных, а не жарких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помещениях;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Не стоит сильно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волноваться;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Человеку лучше жить в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семье;</a:t>
            </a:r>
          </a:p>
          <a:p>
            <a:pPr>
              <a:buFont typeface="Wingdings" pitchFamily="2" charset="2"/>
              <a:buChar char="Ø"/>
            </a:pP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Исследования доказали, что умственный труд помогает снизить смертность в 4 раза. Конечно, кто бы спорил, ведь работа мозга помогает оставаться в добром здравии и верной памяти долгие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годы.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5" y="3284984"/>
            <a:ext cx="865506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301034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Делайте правильный выбор!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 в ответе за то, на что потратим свои бесценные годы. Свою единственную, уникальную, неповторимую жизнь!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Рефлексия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2060848"/>
            <a:ext cx="7846640" cy="40351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ts val="1500"/>
              </a:lnSpc>
              <a:spcAft>
                <a:spcPts val="1540"/>
              </a:spcAft>
            </a:pPr>
            <a:endParaRPr lang="ru-RU" dirty="0" smtClean="0">
              <a:solidFill>
                <a:srgbClr val="444444"/>
              </a:solidFill>
              <a:latin typeface="Georgia"/>
              <a:ea typeface="Times New Roman"/>
            </a:endParaRPr>
          </a:p>
          <a:p>
            <a:pPr>
              <a:lnSpc>
                <a:spcPts val="1500"/>
              </a:lnSpc>
              <a:spcAft>
                <a:spcPts val="1540"/>
              </a:spcAft>
            </a:pPr>
            <a:r>
              <a:rPr lang="ru-RU" dirty="0" smtClean="0">
                <a:solidFill>
                  <a:srgbClr val="444444"/>
                </a:solidFill>
                <a:latin typeface="Georgia"/>
                <a:ea typeface="Times New Roman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Georgia"/>
                <a:ea typeface="Times New Roman"/>
              </a:rPr>
              <a:t>Я </a:t>
            </a:r>
            <a:r>
              <a:rPr lang="ru-RU" dirty="0">
                <a:solidFill>
                  <a:schemeClr val="tx1"/>
                </a:solidFill>
                <a:latin typeface="Georgia"/>
                <a:ea typeface="Times New Roman"/>
              </a:rPr>
              <a:t>съел бы еще этого…</a:t>
            </a:r>
            <a:endParaRPr lang="ru-RU" dirty="0">
              <a:solidFill>
                <a:schemeClr val="tx1"/>
              </a:solidFill>
              <a:ea typeface="Times New Roman"/>
            </a:endParaRPr>
          </a:p>
          <a:p>
            <a:pPr>
              <a:lnSpc>
                <a:spcPts val="1500"/>
              </a:lnSpc>
              <a:spcAft>
                <a:spcPts val="1540"/>
              </a:spcAft>
            </a:pPr>
            <a:r>
              <a:rPr lang="ru-RU" dirty="0">
                <a:solidFill>
                  <a:schemeClr val="tx1"/>
                </a:solidFill>
                <a:latin typeface="Georgia"/>
                <a:ea typeface="Times New Roman"/>
              </a:rPr>
              <a:t>- Больше всего мне понравилось…</a:t>
            </a:r>
            <a:endParaRPr lang="ru-RU" dirty="0">
              <a:solidFill>
                <a:schemeClr val="tx1"/>
              </a:solidFill>
              <a:ea typeface="Times New Roman"/>
            </a:endParaRPr>
          </a:p>
          <a:p>
            <a:pPr>
              <a:lnSpc>
                <a:spcPts val="1500"/>
              </a:lnSpc>
              <a:spcAft>
                <a:spcPts val="1540"/>
              </a:spcAft>
            </a:pPr>
            <a:r>
              <a:rPr lang="ru-RU" dirty="0">
                <a:solidFill>
                  <a:schemeClr val="tx1"/>
                </a:solidFill>
                <a:latin typeface="Georgia"/>
                <a:ea typeface="Times New Roman"/>
              </a:rPr>
              <a:t>- Я почти переварил…</a:t>
            </a:r>
            <a:endParaRPr lang="ru-RU" dirty="0">
              <a:solidFill>
                <a:schemeClr val="tx1"/>
              </a:solidFill>
              <a:ea typeface="Times New Roman"/>
            </a:endParaRPr>
          </a:p>
          <a:p>
            <a:pPr>
              <a:lnSpc>
                <a:spcPts val="1500"/>
              </a:lnSpc>
              <a:spcAft>
                <a:spcPts val="1540"/>
              </a:spcAft>
            </a:pPr>
            <a:r>
              <a:rPr lang="ru-RU" dirty="0">
                <a:solidFill>
                  <a:schemeClr val="tx1"/>
                </a:solidFill>
                <a:latin typeface="Georgia"/>
                <a:ea typeface="Times New Roman"/>
              </a:rPr>
              <a:t>- Я переел…</a:t>
            </a:r>
            <a:endParaRPr lang="ru-RU" dirty="0">
              <a:solidFill>
                <a:schemeClr val="tx1"/>
              </a:solidFill>
              <a:ea typeface="Times New Roman"/>
            </a:endParaRPr>
          </a:p>
          <a:p>
            <a:pPr>
              <a:lnSpc>
                <a:spcPts val="1500"/>
              </a:lnSpc>
              <a:spcAft>
                <a:spcPts val="1540"/>
              </a:spcAft>
            </a:pPr>
            <a:r>
              <a:rPr lang="ru-RU" dirty="0">
                <a:solidFill>
                  <a:schemeClr val="tx1"/>
                </a:solidFill>
                <a:latin typeface="Georgia"/>
                <a:ea typeface="Times New Roman"/>
              </a:rPr>
              <a:t>- Пожалуйста, добавьте…</a:t>
            </a:r>
            <a:endParaRPr lang="ru-RU" dirty="0">
              <a:solidFill>
                <a:schemeClr val="tx1"/>
              </a:solidFill>
              <a:ea typeface="Times New Roman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795" y="188640"/>
            <a:ext cx="321687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3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В юности хочется жить веселее, в зрелости - лучше, а в старости - дольше.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6744" y="1844824"/>
            <a:ext cx="3272408" cy="982960"/>
          </a:xfrm>
        </p:spPr>
        <p:txBody>
          <a:bodyPr/>
          <a:lstStyle/>
          <a:p>
            <a:r>
              <a:rPr lang="ru-RU" dirty="0"/>
              <a:t>(Э.А. </a:t>
            </a:r>
            <a:r>
              <a:rPr lang="ru-RU" dirty="0" err="1"/>
              <a:t>Севрус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5731065" cy="418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0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419783"/>
              </p:ext>
            </p:extLst>
          </p:nvPr>
        </p:nvGraphicFramePr>
        <p:xfrm>
          <a:off x="323528" y="1576388"/>
          <a:ext cx="8496944" cy="4877874"/>
        </p:xfrm>
        <a:graphic>
          <a:graphicData uri="http://schemas.openxmlformats.org/drawingml/2006/table">
            <a:tbl>
              <a:tblPr/>
              <a:tblGrid>
                <a:gridCol w="3688781"/>
                <a:gridCol w="632362"/>
                <a:gridCol w="3527290"/>
                <a:gridCol w="648511"/>
              </a:tblGrid>
              <a:tr h="34640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Регионы с наиболее высокой ОПЖ</a:t>
                      </a:r>
                      <a:endParaRPr lang="ru-RU" sz="1800" dirty="0">
                        <a:solidFill>
                          <a:srgbClr val="1A1A1A"/>
                        </a:solidFill>
                        <a:effectLst/>
                        <a:latin typeface="arial"/>
                      </a:endParaRP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Регионы с наиболее низкой ОПЖ</a:t>
                      </a:r>
                      <a:endParaRPr lang="ru-RU" sz="1800">
                        <a:solidFill>
                          <a:srgbClr val="1A1A1A"/>
                        </a:solidFill>
                        <a:effectLst/>
                        <a:latin typeface="arial"/>
                      </a:endParaRP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40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Российская Федерация – 69,8</a:t>
                      </a:r>
                      <a:endParaRPr lang="ru-RU" sz="1800" dirty="0">
                        <a:solidFill>
                          <a:srgbClr val="1A1A1A"/>
                        </a:solidFill>
                        <a:effectLst/>
                        <a:latin typeface="arial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40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Республика Ингушетия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76,3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Республика Тыва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61,4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346406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Москва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75,8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Чукотский автономный округ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61,6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346406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Республика Дагестан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74,3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Еврейская автономная область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63,4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346406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Санкт-Петербург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73,1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Амурская область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64,8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346406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Карачаево-Черкесская Республика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72,9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Республика Алтай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65,4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346406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Республика Северная Осетия-Алания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72,6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Сахалинская область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65,7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34640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Кабардино-Балкарская Республика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72,4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Забайкальский край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65,8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346406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Чеченская Республика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72,1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Иркутская область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65,9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346406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Белгородская область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71,7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Магаданская область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66,0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34640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Ставропольский край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71,6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Хабаровский край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1A1A1A"/>
                          </a:solidFill>
                          <a:effectLst/>
                          <a:latin typeface="arial"/>
                        </a:rPr>
                        <a:t>66,0</a:t>
                      </a:r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80162" y="650305"/>
            <a:ext cx="66247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1A1A1A"/>
                </a:solidFill>
                <a:effectLst/>
                <a:latin typeface="arial"/>
              </a:rPr>
              <a:t>Десять регионов России с наиболее высокими и наиболее низкими значения ожидаемой продолжительности жизни при рождении, 2011 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88640"/>
            <a:ext cx="155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Приложение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9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848872" cy="52322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b="1" i="0" dirty="0" smtClean="0">
              <a:solidFill>
                <a:srgbClr val="1A1A1A"/>
              </a:solidFill>
              <a:effectLst/>
              <a:latin typeface="arial"/>
            </a:endParaRPr>
          </a:p>
          <a:p>
            <a:pPr algn="ctr"/>
            <a:endParaRPr lang="ru-RU" b="1" dirty="0">
              <a:solidFill>
                <a:srgbClr val="1A1A1A"/>
              </a:solidFill>
              <a:latin typeface="arial"/>
            </a:endParaRPr>
          </a:p>
          <a:p>
            <a:pPr algn="ctr"/>
            <a:r>
              <a:rPr lang="ru-RU" b="1" i="0" dirty="0" smtClean="0">
                <a:solidFill>
                  <a:srgbClr val="1A1A1A"/>
                </a:solidFill>
                <a:effectLst/>
                <a:latin typeface="arial"/>
              </a:rPr>
              <a:t>Ожидаемая </a:t>
            </a:r>
            <a:r>
              <a:rPr lang="ru-RU" b="1" i="0" dirty="0" smtClean="0">
                <a:solidFill>
                  <a:srgbClr val="1A1A1A"/>
                </a:solidFill>
                <a:effectLst/>
                <a:latin typeface="arial"/>
              </a:rPr>
              <a:t>продолжительность жизни при рождении мужчин и женщин по регионам-субъектам Российской Федерации, 2005 и 2011 годы, лет </a:t>
            </a:r>
            <a:br>
              <a:rPr lang="ru-RU" b="1" i="0" dirty="0" smtClean="0">
                <a:solidFill>
                  <a:srgbClr val="1A1A1A"/>
                </a:solidFill>
                <a:effectLst/>
                <a:latin typeface="arial"/>
              </a:rPr>
            </a:br>
            <a:endParaRPr lang="ru-RU" sz="1600" b="1" u="none" strike="noStrike" dirty="0">
              <a:solidFill>
                <a:srgbClr val="1A1A1A"/>
              </a:solidFill>
              <a:latin typeface="arial"/>
            </a:endParaRPr>
          </a:p>
          <a:p>
            <a:pPr algn="ctr"/>
            <a:endParaRPr lang="ru-RU" sz="1600" b="1" i="0" dirty="0" smtClean="0">
              <a:solidFill>
                <a:srgbClr val="1A1A1A"/>
              </a:solidFill>
              <a:effectLst/>
              <a:latin typeface="arial"/>
            </a:endParaRPr>
          </a:p>
          <a:p>
            <a:pPr algn="ctr"/>
            <a:r>
              <a:rPr lang="ru-RU" sz="1600" b="1" i="0" u="none" strike="noStrike" dirty="0" smtClean="0">
                <a:solidFill>
                  <a:srgbClr val="CC3333"/>
                </a:solidFill>
                <a:effectLst/>
                <a:latin typeface="arial"/>
              </a:rPr>
              <a:t>Список </a:t>
            </a:r>
            <a:r>
              <a:rPr lang="ru-RU" sz="1600" b="1" i="0" u="none" strike="noStrike" dirty="0" smtClean="0">
                <a:solidFill>
                  <a:srgbClr val="CC3333"/>
                </a:solidFill>
                <a:effectLst/>
                <a:latin typeface="arial"/>
              </a:rPr>
              <a:t>83 регионов по 8 федеральным </a:t>
            </a:r>
            <a:r>
              <a:rPr lang="ru-RU" sz="1600" b="1" i="0" u="none" strike="noStrike" dirty="0" smtClean="0">
                <a:solidFill>
                  <a:srgbClr val="CC3333"/>
                </a:solidFill>
                <a:effectLst/>
                <a:latin typeface="arial"/>
              </a:rPr>
              <a:t>округам</a:t>
            </a:r>
          </a:p>
          <a:p>
            <a:pPr algn="ctr"/>
            <a:endParaRPr lang="ru-RU" sz="1600" b="1" dirty="0">
              <a:solidFill>
                <a:srgbClr val="CC3333"/>
              </a:solidFill>
              <a:latin typeface="arial"/>
            </a:endParaRPr>
          </a:p>
          <a:p>
            <a:pPr algn="ctr"/>
            <a:endParaRPr lang="ru-RU" b="1" i="0" dirty="0" smtClean="0">
              <a:solidFill>
                <a:srgbClr val="1A1A1A"/>
              </a:solidFill>
              <a:effectLst/>
              <a:latin typeface="arial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По оценке Росстата, ожидаемая продолжительность жизни мужчин при рождении в 2011 году превышала 70 лет лишь в трех регионах – Ингушетии, Москве и Дагестане (рис. 20). В 14 регионах она составляла от 65 до 69 лет, в 27 – от 63 до 65 лет, в 29 – от 60 до 63 лет. В 10 регионах ожидаемая продолжительность жизни мужчин при рождении не достигала 60 лет (в республиках Тыва и Алтай, Чукотском автономном округе, Еврейской автономной области, Забайкальском крае, Амурской, Иркутской, Кемеровской, Новгородской, Сахалинской областях).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88640"/>
            <a:ext cx="155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Приложение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3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5846"/>
            <a:ext cx="7128792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Ожидаемая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продолжительность жизни женщин при рождении в 2011 году в большинстве регионов была выше, чем у мужчин, на 10 лет и более. Лишь в 9 регионах это превышение не достигает 10 лет (от 7,0 в Чеченской Республике до 9,9 года в Санкт-Петербурге). С другой стороны, в 7 регионах оно составляет 13 лет и более (максимум - 13,9 года в Новгородской области).</a:t>
            </a:r>
          </a:p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Только в трех регионах ожидаемая продолжительность жизни женщин при рождении не достигала 70 лет (рис. 21): в Чукотском автономном округе (66,4 года), Республике Тыве (66,6) и Еврейской автономной области (69,6). В 9 регионах она превышает 77 лет (в республиках Татарстан, Кабардино-Балкария, Карачаево-Черкессия, Дагестан, Северная Осетия – Алания, Ингушетия, в Белгородской области, Москве и Санкт-Петербурге).</a:t>
            </a:r>
            <a:endParaRPr lang="ru-RU" sz="20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88640"/>
            <a:ext cx="155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Приложение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5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4006"/>
            <a:ext cx="7560840" cy="616268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467544" y="188640"/>
            <a:ext cx="155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Приложение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670423" cy="243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9" y="2564904"/>
            <a:ext cx="8431062" cy="33843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Средняя продолжительность жизни –это показатель, </a:t>
            </a:r>
            <a:r>
              <a:rPr lang="ru-RU" dirty="0"/>
              <a:t>отражающий</a:t>
            </a:r>
            <a:r>
              <a:rPr lang="ru-RU" dirty="0" smtClean="0"/>
              <a:t>, сколько лет в среднем предстоит прожить одному человеку, родившемуся в данном году.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9" y="332656"/>
            <a:ext cx="178635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4830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4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http://ladyvenus.ru/articles/zdorove-i-dolgoletie/fizicheskoe-zdorove/maksimalnaya-prodolzhitelnost-zhizni-skolko-zhili- </a:t>
            </a:r>
            <a:r>
              <a:rPr lang="ru-RU" dirty="0"/>
              <a:t>видео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8640"/>
            <a:ext cx="155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Приложение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93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чего  может зависеть продолжительность жизни?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794375" cy="238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1"/>
            <a:ext cx="2376264" cy="317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0577"/>
            <a:ext cx="3168352" cy="207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2654"/>
            <a:ext cx="2978237" cy="210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49" y="4077073"/>
            <a:ext cx="2919923" cy="232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10" y="4077072"/>
            <a:ext cx="3214547" cy="272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87" y="1556792"/>
            <a:ext cx="2678233" cy="252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15950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smtClean="0">
                <a:solidFill>
                  <a:srgbClr val="CC3300"/>
                </a:solidFill>
              </a:rPr>
              <a:t>Эпоха каменного и бронзового века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997325" y="1677988"/>
            <a:ext cx="489585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средняя продолжительность жизни человека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составляла 18-20 лет</a:t>
            </a:r>
          </a:p>
        </p:txBody>
      </p:sp>
      <p:pic>
        <p:nvPicPr>
          <p:cNvPr id="6148" name="Picture 6" descr="васнецов каменный век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557338"/>
            <a:ext cx="2960687" cy="316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6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FF66"/>
                </a:solidFill>
                <a:latin typeface="&amp;" pitchFamily="34" charset="0"/>
              </a:rPr>
              <a:t>Древний Египет</a:t>
            </a:r>
          </a:p>
        </p:txBody>
      </p:sp>
      <p:pic>
        <p:nvPicPr>
          <p:cNvPr id="7171" name="Picture 5" descr="FIG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1844675"/>
            <a:ext cx="2247900" cy="282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250825" y="2117725"/>
            <a:ext cx="5541902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rgbClr val="55E5F9"/>
                </a:solidFill>
                <a:latin typeface="Tahoma" pitchFamily="34" charset="0"/>
              </a:defRPr>
            </a:lvl1pPr>
            <a:lvl2pPr marL="742950" indent="-285750" eaLnBrk="0" hangingPunct="0">
              <a:defRPr sz="2600" b="1">
                <a:solidFill>
                  <a:srgbClr val="55E5F9"/>
                </a:solidFill>
                <a:latin typeface="Tahoma" pitchFamily="34" charset="0"/>
              </a:defRPr>
            </a:lvl2pPr>
            <a:lvl3pPr marL="1143000" indent="-228600" eaLnBrk="0" hangingPunct="0">
              <a:defRPr sz="2600" b="1">
                <a:solidFill>
                  <a:srgbClr val="55E5F9"/>
                </a:solidFill>
                <a:latin typeface="Tahoma" pitchFamily="34" charset="0"/>
              </a:defRPr>
            </a:lvl3pPr>
            <a:lvl4pPr marL="1600200" indent="-228600" eaLnBrk="0" hangingPunct="0">
              <a:defRPr sz="2600" b="1">
                <a:solidFill>
                  <a:srgbClr val="55E5F9"/>
                </a:solidFill>
                <a:latin typeface="Tahoma" pitchFamily="34" charset="0"/>
              </a:defRPr>
            </a:lvl4pPr>
            <a:lvl5pPr marL="2057400" indent="-228600" eaLnBrk="0" hangingPunct="0">
              <a:defRPr sz="2600" b="1">
                <a:solidFill>
                  <a:srgbClr val="55E5F9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5E5F9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5E5F9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5E5F9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5E5F9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 i="1" dirty="0" smtClean="0">
                <a:solidFill>
                  <a:srgbClr val="FFFFFF"/>
                </a:solidFill>
              </a:rPr>
              <a:t>Люди древнего Египта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 i="1" dirty="0" smtClean="0">
                <a:solidFill>
                  <a:srgbClr val="FFFFFF"/>
                </a:solidFill>
              </a:rPr>
              <a:t>в среднем доживали до </a:t>
            </a:r>
            <a:r>
              <a:rPr lang="ru-RU" i="1" u="sng" dirty="0" smtClean="0">
                <a:solidFill>
                  <a:srgbClr val="FFFFFF"/>
                </a:solidFill>
              </a:rPr>
              <a:t>25 лет</a:t>
            </a:r>
            <a:r>
              <a:rPr lang="ru-RU" b="0" i="1" dirty="0" smtClean="0">
                <a:solidFill>
                  <a:srgbClr val="FFFFFF"/>
                </a:solidFill>
              </a:rPr>
              <a:t>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 i="1" dirty="0" smtClean="0">
                <a:solidFill>
                  <a:srgbClr val="FFFFFF"/>
                </a:solidFill>
              </a:rPr>
              <a:t>хотя случались и исключения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 i="1" dirty="0" smtClean="0">
                <a:solidFill>
                  <a:srgbClr val="FFFFFF"/>
                </a:solidFill>
              </a:rPr>
              <a:t>Фараон Рамсес </a:t>
            </a:r>
            <a:r>
              <a:rPr lang="en-US" b="0" i="1" dirty="0" smtClean="0">
                <a:solidFill>
                  <a:srgbClr val="FFFFFF"/>
                </a:solidFill>
              </a:rPr>
              <a:t>II</a:t>
            </a:r>
            <a:r>
              <a:rPr lang="ru-RU" b="0" i="1" dirty="0" smtClean="0">
                <a:solidFill>
                  <a:srgbClr val="FFFFFF"/>
                </a:solidFill>
              </a:rPr>
              <a:t> прожил более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 i="1" dirty="0" smtClean="0">
                <a:solidFill>
                  <a:srgbClr val="FFFFFF"/>
                </a:solidFill>
              </a:rPr>
              <a:t>90 лет (он пережил 12 своих стар-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 i="1" dirty="0" err="1" smtClean="0">
                <a:solidFill>
                  <a:srgbClr val="FFFFFF"/>
                </a:solidFill>
              </a:rPr>
              <a:t>ших</a:t>
            </a:r>
            <a:r>
              <a:rPr lang="ru-RU" b="0" i="1" dirty="0" smtClean="0">
                <a:solidFill>
                  <a:srgbClr val="FFFFFF"/>
                </a:solidFill>
              </a:rPr>
              <a:t> сыновей и многих внуков)</a:t>
            </a:r>
          </a:p>
        </p:txBody>
      </p:sp>
    </p:spTree>
    <p:extLst>
      <p:ext uri="{BB962C8B-B14F-4D97-AF65-F5344CB8AC3E}">
        <p14:creationId xmlns:p14="http://schemas.microsoft.com/office/powerpoint/2010/main" val="41626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300" dirty="0"/>
              <a:t>Д</a:t>
            </a:r>
            <a:r>
              <a:rPr lang="ru-RU" sz="4300" dirty="0" smtClean="0"/>
              <a:t>ревняя Греция и Древний Рим</a:t>
            </a:r>
          </a:p>
        </p:txBody>
      </p:sp>
      <p:pic>
        <p:nvPicPr>
          <p:cNvPr id="8195" name="Picture 8" descr="рим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288" y="1341438"/>
            <a:ext cx="1649412" cy="2519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9" descr="греция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1412875"/>
            <a:ext cx="1836738" cy="2449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0" y="5057775"/>
            <a:ext cx="39608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rgbClr val="55E5F9"/>
                </a:solidFill>
                <a:latin typeface="Tahoma" pitchFamily="34" charset="0"/>
              </a:defRPr>
            </a:lvl1pPr>
            <a:lvl2pPr marL="742950" indent="-285750" eaLnBrk="0" hangingPunct="0">
              <a:defRPr sz="2600" b="1">
                <a:solidFill>
                  <a:srgbClr val="55E5F9"/>
                </a:solidFill>
                <a:latin typeface="Tahoma" pitchFamily="34" charset="0"/>
              </a:defRPr>
            </a:lvl2pPr>
            <a:lvl3pPr marL="1143000" indent="-228600" eaLnBrk="0" hangingPunct="0">
              <a:defRPr sz="2600" b="1">
                <a:solidFill>
                  <a:srgbClr val="55E5F9"/>
                </a:solidFill>
                <a:latin typeface="Tahoma" pitchFamily="34" charset="0"/>
              </a:defRPr>
            </a:lvl3pPr>
            <a:lvl4pPr marL="1600200" indent="-228600" eaLnBrk="0" hangingPunct="0">
              <a:defRPr sz="2600" b="1">
                <a:solidFill>
                  <a:srgbClr val="55E5F9"/>
                </a:solidFill>
                <a:latin typeface="Tahoma" pitchFamily="34" charset="0"/>
              </a:defRPr>
            </a:lvl4pPr>
            <a:lvl5pPr marL="2057400" indent="-228600" eaLnBrk="0" hangingPunct="0">
              <a:defRPr sz="2600" b="1">
                <a:solidFill>
                  <a:srgbClr val="55E5F9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5E5F9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5E5F9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5E5F9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5E5F9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</a:rPr>
              <a:t>древние греки и древние римляне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</a:rPr>
              <a:t>доживали в среднем до 30 лет</a:t>
            </a:r>
          </a:p>
        </p:txBody>
      </p:sp>
    </p:spTree>
    <p:extLst>
      <p:ext uri="{BB962C8B-B14F-4D97-AF65-F5344CB8AC3E}">
        <p14:creationId xmlns:p14="http://schemas.microsoft.com/office/powerpoint/2010/main" val="32220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chemeClr val="tx1">
                  <a:alpha val="53000"/>
                </a:schemeClr>
              </a:gs>
              <a:gs pos="100000">
                <a:srgbClr val="000000">
                  <a:alpha val="17998"/>
                </a:srgbClr>
              </a:gs>
            </a:gsLst>
            <a:lin ang="0" scaled="1"/>
          </a:gradFill>
        </p:spPr>
        <p:txBody>
          <a:bodyPr/>
          <a:lstStyle/>
          <a:p>
            <a:pPr algn="r" eaLnBrk="1" hangingPunct="1"/>
            <a:r>
              <a:rPr lang="ru-RU" b="1" dirty="0" smtClean="0">
                <a:solidFill>
                  <a:srgbClr val="D60093"/>
                </a:solidFill>
                <a:effectLst/>
              </a:rPr>
              <a:t>Эпоха Возрождения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933560" y="5913438"/>
            <a:ext cx="737054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rgbClr val="55E5F9"/>
                </a:solidFill>
                <a:latin typeface="Tahoma" pitchFamily="34" charset="0"/>
              </a:defRPr>
            </a:lvl1pPr>
            <a:lvl2pPr marL="742950" indent="-285750" eaLnBrk="0" hangingPunct="0">
              <a:defRPr sz="2600" b="1">
                <a:solidFill>
                  <a:srgbClr val="55E5F9"/>
                </a:solidFill>
                <a:latin typeface="Tahoma" pitchFamily="34" charset="0"/>
              </a:defRPr>
            </a:lvl2pPr>
            <a:lvl3pPr marL="1143000" indent="-228600" eaLnBrk="0" hangingPunct="0">
              <a:defRPr sz="2600" b="1">
                <a:solidFill>
                  <a:srgbClr val="55E5F9"/>
                </a:solidFill>
                <a:latin typeface="Tahoma" pitchFamily="34" charset="0"/>
              </a:defRPr>
            </a:lvl3pPr>
            <a:lvl4pPr marL="1600200" indent="-228600" eaLnBrk="0" hangingPunct="0">
              <a:defRPr sz="2600" b="1">
                <a:solidFill>
                  <a:srgbClr val="55E5F9"/>
                </a:solidFill>
                <a:latin typeface="Tahoma" pitchFamily="34" charset="0"/>
              </a:defRPr>
            </a:lvl4pPr>
            <a:lvl5pPr marL="2057400" indent="-228600" eaLnBrk="0" hangingPunct="0">
              <a:defRPr sz="2600" b="1">
                <a:solidFill>
                  <a:srgbClr val="55E5F9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5E5F9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5E5F9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5E5F9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5E5F9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Arbat" pitchFamily="2" charset="0"/>
              </a:rPr>
              <a:t>Средняя продолжительность жизни в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Arbat" pitchFamily="2" charset="0"/>
              </a:rPr>
              <a:t>Эпоху Возрождения составляла в среднем 35 лет</a:t>
            </a:r>
          </a:p>
        </p:txBody>
      </p:sp>
    </p:spTree>
    <p:extLst>
      <p:ext uri="{BB962C8B-B14F-4D97-AF65-F5344CB8AC3E}">
        <p14:creationId xmlns:p14="http://schemas.microsoft.com/office/powerpoint/2010/main" val="10618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9225"/>
            <a:ext cx="8229600" cy="6159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FFDA91"/>
                </a:solidFill>
                <a:latin typeface="Arial Black" pitchFamily="34" charset="0"/>
              </a:rPr>
              <a:t>конец </a:t>
            </a:r>
            <a:r>
              <a:rPr lang="en-US" smtClean="0">
                <a:solidFill>
                  <a:srgbClr val="FFDA91"/>
                </a:solidFill>
                <a:latin typeface="Arial Black" pitchFamily="34" charset="0"/>
              </a:rPr>
              <a:t>XX </a:t>
            </a:r>
            <a:r>
              <a:rPr lang="ru-RU" smtClean="0">
                <a:solidFill>
                  <a:srgbClr val="FFDA91"/>
                </a:solidFill>
                <a:latin typeface="Arial Black" pitchFamily="34" charset="0"/>
              </a:rPr>
              <a:t>века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96808" y="1484313"/>
            <a:ext cx="770114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rgbClr val="55E5F9"/>
                </a:solidFill>
                <a:latin typeface="Tahoma" pitchFamily="34" charset="0"/>
              </a:defRPr>
            </a:lvl1pPr>
            <a:lvl2pPr marL="742950" indent="-285750" eaLnBrk="0" hangingPunct="0">
              <a:defRPr sz="2600" b="1">
                <a:solidFill>
                  <a:srgbClr val="55E5F9"/>
                </a:solidFill>
                <a:latin typeface="Tahoma" pitchFamily="34" charset="0"/>
              </a:defRPr>
            </a:lvl2pPr>
            <a:lvl3pPr marL="1143000" indent="-228600" eaLnBrk="0" hangingPunct="0">
              <a:defRPr sz="2600" b="1">
                <a:solidFill>
                  <a:srgbClr val="55E5F9"/>
                </a:solidFill>
                <a:latin typeface="Tahoma" pitchFamily="34" charset="0"/>
              </a:defRPr>
            </a:lvl3pPr>
            <a:lvl4pPr marL="1600200" indent="-228600" eaLnBrk="0" hangingPunct="0">
              <a:defRPr sz="2600" b="1">
                <a:solidFill>
                  <a:srgbClr val="55E5F9"/>
                </a:solidFill>
                <a:latin typeface="Tahoma" pitchFamily="34" charset="0"/>
              </a:defRPr>
            </a:lvl4pPr>
            <a:lvl5pPr marL="2057400" indent="-228600" eaLnBrk="0" hangingPunct="0">
              <a:defRPr sz="2600" b="1">
                <a:solidFill>
                  <a:srgbClr val="55E5F9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5E5F9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5E5F9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5E5F9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5E5F9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Р</a:t>
            </a:r>
            <a:r>
              <a:rPr lang="ru-RU" dirty="0" smtClean="0"/>
              <a:t>азвитие цивилизации позволило людям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увеличить срок своей жизни до 70 - 75 лет</a:t>
            </a:r>
          </a:p>
        </p:txBody>
      </p:sp>
    </p:spTree>
    <p:extLst>
      <p:ext uri="{BB962C8B-B14F-4D97-AF65-F5344CB8AC3E}">
        <p14:creationId xmlns:p14="http://schemas.microsoft.com/office/powerpoint/2010/main" val="19662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600" b="1" i="0" u="none" strike="noStrike" cap="none" normalizeH="0" baseline="0" smtClean="0">
            <a:ln>
              <a:noFill/>
            </a:ln>
            <a:solidFill>
              <a:srgbClr val="55E5F9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600" b="1" i="0" u="none" strike="noStrike" cap="none" normalizeH="0" baseline="0" smtClean="0">
            <a:ln>
              <a:noFill/>
            </a:ln>
            <a:solidFill>
              <a:srgbClr val="55E5F9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600" b="1" i="0" u="none" strike="noStrike" cap="none" normalizeH="0" baseline="0" smtClean="0">
            <a:ln>
              <a:noFill/>
            </a:ln>
            <a:solidFill>
              <a:srgbClr val="55E5F9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600" b="1" i="0" u="none" strike="noStrike" cap="none" normalizeH="0" baseline="0" smtClean="0">
            <a:ln>
              <a:noFill/>
            </a:ln>
            <a:solidFill>
              <a:srgbClr val="55E5F9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600" b="1" i="0" u="none" strike="noStrike" cap="none" normalizeH="0" baseline="0" smtClean="0">
            <a:ln>
              <a:noFill/>
            </a:ln>
            <a:solidFill>
              <a:srgbClr val="55E5F9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600" b="1" i="0" u="none" strike="noStrike" cap="none" normalizeH="0" baseline="0" smtClean="0">
            <a:ln>
              <a:noFill/>
            </a:ln>
            <a:solidFill>
              <a:srgbClr val="55E5F9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600" b="1" i="0" u="none" strike="noStrike" cap="none" normalizeH="0" baseline="0" smtClean="0">
            <a:ln>
              <a:noFill/>
            </a:ln>
            <a:solidFill>
              <a:srgbClr val="55E5F9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600" b="1" i="0" u="none" strike="noStrike" cap="none" normalizeH="0" baseline="0" smtClean="0">
            <a:ln>
              <a:noFill/>
            </a:ln>
            <a:solidFill>
              <a:srgbClr val="55E5F9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600" b="1" i="0" u="none" strike="noStrike" cap="none" normalizeH="0" baseline="0" smtClean="0">
            <a:ln>
              <a:noFill/>
            </a:ln>
            <a:solidFill>
              <a:srgbClr val="55E5F9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600" b="1" i="0" u="none" strike="noStrike" cap="none" normalizeH="0" baseline="0" smtClean="0">
            <a:ln>
              <a:noFill/>
            </a:ln>
            <a:solidFill>
              <a:srgbClr val="55E5F9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811</Words>
  <Application>Microsoft Office PowerPoint</Application>
  <PresentationFormat>Экран (4:3)</PresentationFormat>
  <Paragraphs>145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4_Оформление по умолчанию</vt:lpstr>
      <vt:lpstr>Океан</vt:lpstr>
      <vt:lpstr>1_Океан</vt:lpstr>
      <vt:lpstr>2_Океан</vt:lpstr>
      <vt:lpstr>3_Океан</vt:lpstr>
      <vt:lpstr>4_Океан</vt:lpstr>
      <vt:lpstr>1_Тема Office</vt:lpstr>
      <vt:lpstr>Диаграмма</vt:lpstr>
      <vt:lpstr>Презентация PowerPoint</vt:lpstr>
      <vt:lpstr>Проверяем!</vt:lpstr>
      <vt:lpstr>Средняя продолжительность жизни –это показатель, отражающий, сколько лет в среднем предстоит прожить одному человеку, родившемуся в данном году.</vt:lpstr>
      <vt:lpstr>От чего  может зависеть продолжительность жизни?</vt:lpstr>
      <vt:lpstr>Эпоха каменного и бронзового века</vt:lpstr>
      <vt:lpstr>Древний Египет</vt:lpstr>
      <vt:lpstr>Древняя Греция и Древний Рим</vt:lpstr>
      <vt:lpstr>Эпоха Возрождения</vt:lpstr>
      <vt:lpstr>конец XX 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группе</vt:lpstr>
      <vt:lpstr>Презентация PowerPoint</vt:lpstr>
      <vt:lpstr>Презентация PowerPoint</vt:lpstr>
      <vt:lpstr>Презентация PowerPoint</vt:lpstr>
      <vt:lpstr>Семенникова, Варвара Константиновна (117 лет), Якутия</vt:lpstr>
      <vt:lpstr>Магомед Лабазанов, (122 года), Дагестан</vt:lpstr>
      <vt:lpstr>Презентация PowerPoint</vt:lpstr>
      <vt:lpstr>Домашнее задание</vt:lpstr>
      <vt:lpstr>Секреты долгой жизни Главная черта, которая характерна для всех долгожителей – это оптимизм и доброта. Главное правило Суворова: Торопиться делать добро!</vt:lpstr>
      <vt:lpstr>Делайте правильный выбор! Мы в ответе за то, на что потратим свои бесценные годы. Свою единственную, уникальную, неповторимую жизнь!</vt:lpstr>
      <vt:lpstr>Рефлексия</vt:lpstr>
      <vt:lpstr>В юности хочется жить веселее, в зрелости - лучше, а в старости - дольше.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70</cp:revision>
  <dcterms:created xsi:type="dcterms:W3CDTF">2014-03-30T16:40:28Z</dcterms:created>
  <dcterms:modified xsi:type="dcterms:W3CDTF">2014-11-23T15:18:12Z</dcterms:modified>
</cp:coreProperties>
</file>