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5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4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A2F34-00CA-4BDC-89EE-9B24D1E3E33D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312-B917-4240-97AD-C0D4F9467D7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A2F34-00CA-4BDC-89EE-9B24D1E3E33D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312-B917-4240-97AD-C0D4F9467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A2F34-00CA-4BDC-89EE-9B24D1E3E33D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312-B917-4240-97AD-C0D4F9467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A2F34-00CA-4BDC-89EE-9B24D1E3E33D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312-B917-4240-97AD-C0D4F9467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A2F34-00CA-4BDC-89EE-9B24D1E3E33D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312-B917-4240-97AD-C0D4F9467D7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A2F34-00CA-4BDC-89EE-9B24D1E3E33D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312-B917-4240-97AD-C0D4F9467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A2F34-00CA-4BDC-89EE-9B24D1E3E33D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312-B917-4240-97AD-C0D4F9467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A2F34-00CA-4BDC-89EE-9B24D1E3E33D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312-B917-4240-97AD-C0D4F9467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A2F34-00CA-4BDC-89EE-9B24D1E3E33D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312-B917-4240-97AD-C0D4F9467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A2F34-00CA-4BDC-89EE-9B24D1E3E33D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312-B917-4240-97AD-C0D4F9467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A2F34-00CA-4BDC-89EE-9B24D1E3E33D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CA2F312-B917-4240-97AD-C0D4F9467D7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9A2F34-00CA-4BDC-89EE-9B24D1E3E33D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CA2F312-B917-4240-97AD-C0D4F9467D7E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ru.wikipedia.org/wiki/%D0%A4%D0%B0%D0%B9%D0%BB:%D0%9A%D0%B0%D0%B4%D1%8B%D1%88%D0%B5%D0%B2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ocuments%20and%20Settings\YraK\&#1056;&#1072;&#1073;&#1086;&#1095;&#1080;&#1081;%20&#1089;&#1090;&#1086;&#1083;\30sec_98.mp3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9.xml"/><Relationship Id="rId7" Type="http://schemas.openxmlformats.org/officeDocument/2006/relationships/slide" Target="slide1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4.xml"/><Relationship Id="rId10" Type="http://schemas.openxmlformats.org/officeDocument/2006/relationships/slide" Target="slide20.xml"/><Relationship Id="rId4" Type="http://schemas.openxmlformats.org/officeDocument/2006/relationships/slide" Target="slide13.xml"/><Relationship Id="rId9" Type="http://schemas.openxmlformats.org/officeDocument/2006/relationships/slide" Target="slide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04664"/>
            <a:ext cx="7851648" cy="2795736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Monotype Corsiva" pitchFamily="66" charset="0"/>
              </a:rPr>
              <a:t>«</a:t>
            </a:r>
            <a:r>
              <a:rPr lang="ru-RU" sz="66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Monotype Corsiva" pitchFamily="66" charset="0"/>
              </a:rPr>
              <a:t>Родной край Хакасия»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/>
            </a:r>
            <a:b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</a:b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005064"/>
            <a:ext cx="7854696" cy="1752600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Классный час  для учащихся 5 </a:t>
            </a:r>
            <a:r>
              <a:rPr lang="ru-RU" dirty="0" smtClean="0">
                <a:solidFill>
                  <a:srgbClr val="C00000"/>
                </a:solidFill>
              </a:rPr>
              <a:t>класса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Выполнила учитель математики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МБОУ «Усть-Абаканская </a:t>
            </a:r>
            <a:r>
              <a:rPr lang="ru-RU" dirty="0" err="1" smtClean="0">
                <a:solidFill>
                  <a:srgbClr val="C00000"/>
                </a:solidFill>
              </a:rPr>
              <a:t>сош</a:t>
            </a:r>
            <a:r>
              <a:rPr lang="ru-RU" dirty="0" smtClean="0">
                <a:solidFill>
                  <a:srgbClr val="C00000"/>
                </a:solidFill>
              </a:rPr>
              <a:t>»</a:t>
            </a:r>
          </a:p>
          <a:p>
            <a:r>
              <a:rPr lang="ru-RU" dirty="0" err="1" smtClean="0">
                <a:solidFill>
                  <a:srgbClr val="C00000"/>
                </a:solidFill>
              </a:rPr>
              <a:t>Журомская</a:t>
            </a:r>
            <a:r>
              <a:rPr lang="ru-RU" dirty="0" smtClean="0">
                <a:solidFill>
                  <a:srgbClr val="C00000"/>
                </a:solidFill>
              </a:rPr>
              <a:t> Светлана Аркадьевна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63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ПРИЛОЖЕНИЕ </a:t>
            </a:r>
            <a:r>
              <a:rPr lang="ru-RU" b="1" dirty="0" smtClean="0"/>
              <a:t>1.2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   </a:t>
            </a:r>
            <a:endParaRPr lang="ru-RU" dirty="0"/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94" y="1988840"/>
            <a:ext cx="6868076" cy="4200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7164288" y="5661248"/>
            <a:ext cx="1330182" cy="864096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ДАЛЕЕ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023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/>
          <a:lstStyle/>
          <a:p>
            <a:pPr algn="ctr"/>
            <a:r>
              <a:rPr lang="ru-RU" sz="4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Где ещё мы можем увидеть некоторые из этих символов? Вы правы – это флаг, герб Республики Хакасия </a:t>
            </a:r>
            <a:endParaRPr lang="ru-RU" sz="48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800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(</a:t>
            </a:r>
            <a:r>
              <a:rPr lang="ru-RU" sz="4800" u="sng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приложение 1.3</a:t>
            </a:r>
            <a:r>
              <a:rPr lang="ru-RU" sz="4800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)</a:t>
            </a:r>
            <a:endParaRPr lang="ru-RU" sz="48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841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ПРИЛОЖЕНИЕ </a:t>
            </a:r>
            <a:r>
              <a:rPr lang="ru-RU" b="1" dirty="0" smtClean="0"/>
              <a:t>1.3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64905"/>
            <a:ext cx="7967517" cy="2665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589240"/>
            <a:ext cx="17494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782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96634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 – ТРИ </a:t>
            </a:r>
            <a:r>
              <a:rPr lang="ru-RU" sz="67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Детские </a:t>
            </a:r>
            <a:r>
              <a:rPr lang="ru-RU" sz="6700" b="1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игры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1713453"/>
              </p:ext>
            </p:extLst>
          </p:nvPr>
        </p:nvGraphicFramePr>
        <p:xfrm>
          <a:off x="683741" y="1478087"/>
          <a:ext cx="82296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0744"/>
                <a:gridCol w="46188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24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Игрес</a:t>
                      </a:r>
                      <a:r>
                        <a:rPr kumimoji="0"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»: в этой детской игре водящему завязывают руки кушаком под коленями, и он находится в согнутом положении. Водящий должен скакать вприсядку и ловить играющих зубами. Пойманный игрок становится </a:t>
                      </a:r>
                      <a:r>
                        <a:rPr kumimoji="0" lang="ru-RU" sz="24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игресом</a:t>
                      </a:r>
                      <a:r>
                        <a:rPr kumimoji="0"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 Окрас»: в этой игре участвуют только мальчики. Участники делятся на 2 команды. По правилам, нужно прыгая на одной ноге сбить противника с ног ударом плеча. Выигрывает команда, сбившая большее количество противников. Мы ограничимся тем, что предложим участникам вытолкнуть противника за меловой круг.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924525"/>
            <a:ext cx="17494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579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</a:pPr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TOPT</a:t>
            </a:r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-ЧЕТЫРЕ</a:t>
            </a:r>
            <a:r>
              <a:rPr lang="ru-RU" sz="5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5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Любимые </a:t>
            </a: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сказки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  <a:ea typeface="Calibri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43610"/>
          </a:xfrm>
        </p:spPr>
        <p:txBody>
          <a:bodyPr/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Выберите  соответствующие пары героев хакасских сказок: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Чилбиген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Чудо-Юдо, Алтын-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Арыг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Иван – крестьянский сын, Василиса-Прекрасная, Хаара-хан,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Кащей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Хумдузах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Арбунах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Золушка,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Мохсагал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Салтан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Кубай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-кус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819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733256"/>
            <a:ext cx="17494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129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ПИС- ПЯТЬ</a:t>
            </a:r>
            <a:r>
              <a:rPr lang="ru-RU" sz="5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5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Хакасские </a:t>
            </a: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загадки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Хакасские загадки - «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сиспек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» развивают сообразительность. Согласно хакасским обычаям, запрещалось загадывать загадки по дороге, иначе горные хозяева могут навредить. Вечерами молодёжь собирались и соревновались на сообразительность. Не отгадавшие загадки участники за свой счёт угощали собравшихся.</a:t>
            </a: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тгадайте загадки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921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445224"/>
            <a:ext cx="17494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4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АЛТЫ- ШЕСТЬ</a:t>
            </a:r>
            <a:r>
              <a:rPr lang="ru-RU" sz="5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5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ea typeface="Calibri"/>
              </a:rPr>
              <a:t>Пословицы и поговорки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Пословицы и поговорки «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соспек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» - это памятники народной мудрости, в них заключена мораль, отражена любовь к своей Родине, семье. В фольклоре отражены  знания повадок  животных, умение сравнить их с повадками человека.</a:t>
            </a:r>
          </a:p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Задание: Разложите  по парам набор разрезанных на две части пословиц, поговорок.</a:t>
            </a:r>
          </a:p>
          <a:p>
            <a:endParaRPr lang="ru-RU" dirty="0"/>
          </a:p>
        </p:txBody>
      </p:sp>
      <p:pic>
        <p:nvPicPr>
          <p:cNvPr id="1024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589240"/>
            <a:ext cx="17494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677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ЧИТ</a:t>
            </a:r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–СЕМЬ</a:t>
            </a:r>
            <a:b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700" b="1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ea typeface="Calibri"/>
              </a:rPr>
              <a:t>Боярская </a:t>
            </a:r>
            <a:r>
              <a:rPr lang="ru-RU" sz="6700" b="1" dirty="0" err="1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ea typeface="Calibri"/>
              </a:rPr>
              <a:t>писаница</a:t>
            </a:r>
            <a:r>
              <a:rPr lang="ru-RU" sz="5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5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Боярская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писаница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– это живописный рассказ прошлых поколений о самих себе. Это  идеальная, обобщённая картина жизни целого народа, созданная художниками на основе реальных впечатлений. Знакомство с ними волнует каждого и даёт пищу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фантазии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Задание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: Составьте рассказ по фрагменту Боярской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писаницы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(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приложение 1.4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094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sz="7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7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48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ПРИЛОЖЕНИЕ </a:t>
            </a: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1.4</a:t>
            </a:r>
            <a:endParaRPr lang="ru-RU" b="1" dirty="0"/>
          </a:p>
        </p:txBody>
      </p:sp>
      <p:pic>
        <p:nvPicPr>
          <p:cNvPr id="12290" name="Picture 2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589240"/>
            <a:ext cx="1749704" cy="823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Рисунок 6" descr="Описание: пис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829" y="1916831"/>
            <a:ext cx="2505075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Рисунок 5" descr="Описание: пис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61388"/>
            <a:ext cx="2657265" cy="142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Рисунок 4" descr="Описание: пис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18" y="3551485"/>
            <a:ext cx="2505075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Рисунок 3" descr="Описание: пис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504" y="3439837"/>
            <a:ext cx="243840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Рисунок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192" y="5133552"/>
            <a:ext cx="244792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Рисунок 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745" y="5133552"/>
            <a:ext cx="2381250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1771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3095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0" y="57340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0" y="7534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0460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5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- ВОСЕМЬ</a:t>
            </a:r>
            <a:r>
              <a:rPr lang="ru-RU" sz="5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5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54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ea typeface="Calibri"/>
              </a:rPr>
              <a:t>Решите </a:t>
            </a:r>
            <a:r>
              <a:rPr lang="ru-RU" sz="5400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ea typeface="Calibri"/>
              </a:rPr>
              <a:t>задачи.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4157833"/>
              </p:ext>
            </p:extLst>
          </p:nvPr>
        </p:nvGraphicFramePr>
        <p:xfrm>
          <a:off x="457200" y="1935163"/>
          <a:ext cx="82296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Расположите в порядке возрастания горные вершины, имеющие указанные высоты:</a:t>
                      </a:r>
                    </a:p>
                    <a:p>
                      <a:pPr algn="ctr"/>
                      <a:r>
                        <a:rPr kumimoji="0" lang="ru-RU" sz="2400" b="1" kern="120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Карагаш</a:t>
                      </a:r>
                      <a:r>
                        <a:rPr kumimoji="0" lang="ru-RU" sz="24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2931 м</a:t>
                      </a:r>
                    </a:p>
                    <a:p>
                      <a:pPr algn="ctr"/>
                      <a:r>
                        <a:rPr kumimoji="0" lang="ru-RU" sz="24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Анжу-Тайга 2858 м</a:t>
                      </a:r>
                    </a:p>
                    <a:p>
                      <a:pPr algn="ctr"/>
                      <a:r>
                        <a:rPr kumimoji="0" lang="ru-RU" sz="2400" b="1" kern="120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Узной</a:t>
                      </a:r>
                      <a:r>
                        <a:rPr kumimoji="0" lang="ru-RU" sz="24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kern="120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Таш-Таг</a:t>
                      </a:r>
                      <a:r>
                        <a:rPr kumimoji="0" lang="ru-RU" sz="24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2710 м</a:t>
                      </a:r>
                    </a:p>
                    <a:p>
                      <a:pPr algn="ctr"/>
                      <a:r>
                        <a:rPr kumimoji="0" lang="ru-RU" sz="24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Пара- Тайга 2859 м</a:t>
                      </a:r>
                    </a:p>
                    <a:p>
                      <a:pPr algn="ctr"/>
                      <a:r>
                        <a:rPr kumimoji="0" lang="ru-RU" sz="2400" b="1" kern="120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Шонкыр</a:t>
                      </a:r>
                      <a:r>
                        <a:rPr kumimoji="0" lang="ru-RU" sz="24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2789 м</a:t>
                      </a:r>
                    </a:p>
                    <a:p>
                      <a:pPr algn="ctr"/>
                      <a:r>
                        <a:rPr kumimoji="0" lang="ru-RU" sz="2400" b="1" kern="120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Колаш</a:t>
                      </a:r>
                      <a:r>
                        <a:rPr kumimoji="0" lang="ru-RU" sz="24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2849 м</a:t>
                      </a:r>
                    </a:p>
                    <a:p>
                      <a:pPr algn="ctr"/>
                      <a:r>
                        <a:rPr kumimoji="0" lang="ru-RU" sz="2400" b="1" kern="120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Самбыл</a:t>
                      </a:r>
                      <a:r>
                        <a:rPr kumimoji="0" lang="ru-RU" sz="24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2346 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Летняя верхняя одежда (кип-азах) в начале 19 века стоила 15 рублей, зимняя войлочная юрта – 150 рублей, летняя берестяная юрта – 35 рублей. Сколько одежды можно было купить, продав весной войлочную юрту и купив берестяную?</a:t>
                      </a:r>
                      <a:endParaRPr lang="ru-RU" sz="24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31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733256"/>
            <a:ext cx="17494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58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3190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600" b="1" dirty="0">
                <a:latin typeface="Monotype Corsiva" pitchFamily="66" charset="0"/>
              </a:rPr>
              <a:t>Синюю тучу </a:t>
            </a:r>
            <a:r>
              <a:rPr lang="ru-RU" sz="3600" b="1" dirty="0" err="1">
                <a:latin typeface="Monotype Corsiva" pitchFamily="66" charset="0"/>
              </a:rPr>
              <a:t>чатхан</a:t>
            </a:r>
            <a:r>
              <a:rPr lang="ru-RU" sz="3600" b="1" dirty="0">
                <a:latin typeface="Monotype Corsiva" pitchFamily="66" charset="0"/>
              </a:rPr>
              <a:t> семиструнный </a:t>
            </a:r>
            <a:endParaRPr lang="ru-RU" sz="3600" b="1" dirty="0" smtClean="0">
              <a:latin typeface="Monotype Corsiva" pitchFamily="66" charset="0"/>
            </a:endParaRPr>
          </a:p>
          <a:p>
            <a:pPr marL="0" indent="0" algn="ctr">
              <a:buNone/>
            </a:pPr>
            <a:r>
              <a:rPr lang="ru-RU" sz="3600" b="1" dirty="0">
                <a:latin typeface="Monotype Corsiva" pitchFamily="66" charset="0"/>
              </a:rPr>
              <a:t>Р</a:t>
            </a:r>
            <a:r>
              <a:rPr lang="ru-RU" sz="3600" b="1" dirty="0" smtClean="0">
                <a:latin typeface="Monotype Corsiva" pitchFamily="66" charset="0"/>
              </a:rPr>
              <a:t>окотом </a:t>
            </a:r>
            <a:r>
              <a:rPr lang="ru-RU" sz="3600" b="1" dirty="0">
                <a:latin typeface="Monotype Corsiva" pitchFamily="66" charset="0"/>
              </a:rPr>
              <a:t>звонким пронзит.</a:t>
            </a:r>
          </a:p>
          <a:p>
            <a:pPr marL="0" indent="0" algn="ctr">
              <a:buNone/>
            </a:pPr>
            <a:r>
              <a:rPr lang="ru-RU" sz="3600" b="1" dirty="0">
                <a:latin typeface="Monotype Corsiva" pitchFamily="66" charset="0"/>
              </a:rPr>
              <a:t>Много сердцам вдохновлённым </a:t>
            </a:r>
            <a:r>
              <a:rPr lang="ru-RU" sz="3600" b="1" dirty="0" smtClean="0">
                <a:latin typeface="Monotype Corsiva" pitchFamily="66" charset="0"/>
              </a:rPr>
              <a:t>и юным</a:t>
            </a:r>
          </a:p>
          <a:p>
            <a:pPr marL="0" indent="0" algn="ctr">
              <a:buNone/>
            </a:pPr>
            <a:r>
              <a:rPr lang="ru-RU" sz="3600" b="1" dirty="0" smtClean="0">
                <a:latin typeface="Monotype Corsiva" pitchFamily="66" charset="0"/>
              </a:rPr>
              <a:t> </a:t>
            </a:r>
            <a:r>
              <a:rPr lang="ru-RU" sz="3600" b="1" dirty="0">
                <a:latin typeface="Monotype Corsiva" pitchFamily="66" charset="0"/>
              </a:rPr>
              <a:t>П</a:t>
            </a:r>
            <a:r>
              <a:rPr lang="ru-RU" sz="3600" b="1" dirty="0" smtClean="0">
                <a:latin typeface="Monotype Corsiva" pitchFamily="66" charset="0"/>
              </a:rPr>
              <a:t>есня </a:t>
            </a:r>
            <a:r>
              <a:rPr lang="ru-RU" sz="3600" b="1" dirty="0" err="1">
                <a:latin typeface="Monotype Corsiva" pitchFamily="66" charset="0"/>
              </a:rPr>
              <a:t>хайджи</a:t>
            </a:r>
            <a:r>
              <a:rPr lang="ru-RU" sz="3600" b="1" dirty="0">
                <a:latin typeface="Monotype Corsiva" pitchFamily="66" charset="0"/>
              </a:rPr>
              <a:t> говорит.</a:t>
            </a:r>
          </a:p>
          <a:p>
            <a:pPr marL="0" indent="0" algn="ctr">
              <a:buNone/>
            </a:pPr>
            <a:r>
              <a:rPr lang="ru-RU" sz="3600" b="1" dirty="0">
                <a:latin typeface="Monotype Corsiva" pitchFamily="66" charset="0"/>
              </a:rPr>
              <a:t>Тёплые ливни посыпались разом </a:t>
            </a:r>
            <a:r>
              <a:rPr lang="ru-RU" sz="3600" b="1" dirty="0" smtClean="0">
                <a:latin typeface="Monotype Corsiva" pitchFamily="66" charset="0"/>
              </a:rPr>
              <a:t>– </a:t>
            </a:r>
          </a:p>
          <a:p>
            <a:pPr marL="0" indent="0" algn="ctr">
              <a:buNone/>
            </a:pPr>
            <a:r>
              <a:rPr lang="ru-RU" sz="3600" b="1" dirty="0">
                <a:latin typeface="Monotype Corsiva" pitchFamily="66" charset="0"/>
              </a:rPr>
              <a:t>В</a:t>
            </a:r>
            <a:r>
              <a:rPr lang="ru-RU" sz="3600" b="1" dirty="0" smtClean="0">
                <a:latin typeface="Monotype Corsiva" pitchFamily="66" charset="0"/>
              </a:rPr>
              <a:t>сюду </a:t>
            </a:r>
            <a:r>
              <a:rPr lang="ru-RU" sz="3600" b="1" dirty="0">
                <a:latin typeface="Monotype Corsiva" pitchFamily="66" charset="0"/>
              </a:rPr>
              <a:t>трава зелена…</a:t>
            </a:r>
          </a:p>
          <a:p>
            <a:pPr marL="0" indent="0" algn="ctr">
              <a:buNone/>
            </a:pPr>
            <a:r>
              <a:rPr lang="ru-RU" sz="3600" b="1" dirty="0">
                <a:latin typeface="Monotype Corsiva" pitchFamily="66" charset="0"/>
              </a:rPr>
              <a:t>Русский, хакас – мы народы России, </a:t>
            </a:r>
            <a:endParaRPr lang="ru-RU" sz="3600" b="1" dirty="0" smtClean="0">
              <a:latin typeface="Monotype Corsiva" pitchFamily="66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latin typeface="Monotype Corsiva" pitchFamily="66" charset="0"/>
              </a:rPr>
              <a:t>Родина </a:t>
            </a:r>
            <a:r>
              <a:rPr lang="ru-RU" sz="3600" b="1" dirty="0">
                <a:latin typeface="Monotype Corsiva" pitchFamily="66" charset="0"/>
              </a:rPr>
              <a:t>наша сильна.</a:t>
            </a:r>
          </a:p>
          <a:p>
            <a:pPr marL="0" indent="0" algn="ctr">
              <a:buNone/>
            </a:pPr>
            <a:r>
              <a:rPr lang="ru-RU" sz="3600" b="1" dirty="0">
                <a:latin typeface="Monotype Corsiva" pitchFamily="66" charset="0"/>
                <a:hlinkClick r:id="rId2" action="ppaction://hlinksldjump"/>
              </a:rPr>
              <a:t>С.П. </a:t>
            </a:r>
            <a:r>
              <a:rPr lang="ru-RU" sz="3600" b="1" dirty="0" err="1">
                <a:latin typeface="Monotype Corsiva" pitchFamily="66" charset="0"/>
                <a:hlinkClick r:id="rId2" action="ppaction://hlinksldjump"/>
              </a:rPr>
              <a:t>Кадышев</a:t>
            </a:r>
            <a:endParaRPr lang="ru-RU" sz="3600" b="1" dirty="0">
              <a:latin typeface="Monotype Corsiva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90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7888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en-US" sz="7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7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ЫС</a:t>
            </a:r>
            <a:r>
              <a:rPr lang="ru-RU" sz="7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7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7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ДЕВЯТЬ</a:t>
            </a:r>
            <a:endParaRPr lang="ru-RU" sz="7200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03244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endParaRPr lang="ru-RU" sz="9600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  <a:ea typeface="Calibri"/>
            </a:endParaRPr>
          </a:p>
          <a:p>
            <a:pPr marL="0" indent="0" algn="ctr">
              <a:buNone/>
            </a:pPr>
            <a:r>
              <a:rPr lang="ru-RU" sz="96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ea typeface="Calibri"/>
              </a:rPr>
              <a:t>Домашнее </a:t>
            </a:r>
            <a:r>
              <a:rPr lang="ru-RU" sz="9600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ea typeface="Calibri"/>
              </a:rPr>
              <a:t>задание</a:t>
            </a:r>
            <a:endParaRPr lang="ru-RU" sz="9600" dirty="0"/>
          </a:p>
        </p:txBody>
      </p:sp>
      <p:pic>
        <p:nvPicPr>
          <p:cNvPr id="1433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301208"/>
            <a:ext cx="17494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104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err="1">
                <a:solidFill>
                  <a:srgbClr val="002060"/>
                </a:solidFill>
                <a:latin typeface="Monotype Corsiva" pitchFamily="66" charset="0"/>
                <a:ea typeface="+mn-ea"/>
                <a:cs typeface="+mn-cs"/>
              </a:rPr>
              <a:t>Ка́дышев</a:t>
            </a:r>
            <a:r>
              <a:rPr lang="ru-RU" sz="3200" dirty="0">
                <a:solidFill>
                  <a:srgbClr val="002060"/>
                </a:solidFill>
                <a:latin typeface="Monotype Corsiva" pitchFamily="66" charset="0"/>
                <a:ea typeface="+mn-ea"/>
                <a:cs typeface="+mn-cs"/>
              </a:rPr>
              <a:t>, Семён Прокопьевич— выдающийся хакасский </a:t>
            </a:r>
            <a:r>
              <a:rPr lang="ru-RU" sz="3200" dirty="0" err="1">
                <a:solidFill>
                  <a:srgbClr val="002060"/>
                </a:solidFill>
                <a:latin typeface="Monotype Corsiva" pitchFamily="66" charset="0"/>
                <a:ea typeface="+mn-ea"/>
                <a:cs typeface="+mn-cs"/>
              </a:rPr>
              <a:t>хайджи-нымахчи</a:t>
            </a:r>
            <a:r>
              <a:rPr lang="ru-RU" sz="3200" dirty="0">
                <a:solidFill>
                  <a:srgbClr val="002060"/>
                </a:solidFill>
                <a:latin typeface="Monotype Corsiva" pitchFamily="66" charset="0"/>
                <a:ea typeface="+mn-ea"/>
                <a:cs typeface="+mn-cs"/>
              </a:rPr>
              <a:t>, мастер исполнения героических сказаний</a:t>
            </a:r>
            <a:endParaRPr lang="ru-RU" sz="32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7624" y="2132856"/>
            <a:ext cx="5554960" cy="443484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Искусство </a:t>
            </a:r>
            <a:r>
              <a:rPr lang="ru-RU" dirty="0" err="1"/>
              <a:t>хайджи</a:t>
            </a:r>
            <a:r>
              <a:rPr lang="ru-RU" dirty="0"/>
              <a:t> перенял у отца.</a:t>
            </a:r>
          </a:p>
          <a:p>
            <a:r>
              <a:rPr lang="ru-RU" dirty="0"/>
              <a:t> Род </a:t>
            </a:r>
            <a:r>
              <a:rPr lang="ru-RU" dirty="0" err="1"/>
              <a:t>Кадышевых</a:t>
            </a:r>
            <a:r>
              <a:rPr lang="ru-RU" dirty="0"/>
              <a:t> </a:t>
            </a:r>
            <a:r>
              <a:rPr lang="ru-RU" dirty="0" smtClean="0"/>
              <a:t>славился </a:t>
            </a:r>
            <a:r>
              <a:rPr lang="ru-RU" dirty="0"/>
              <a:t>своими потомственными сказителями, мастерски владевшими хакасскими народными инструментами — </a:t>
            </a:r>
            <a:r>
              <a:rPr lang="ru-RU" dirty="0" err="1"/>
              <a:t>чатханом</a:t>
            </a:r>
            <a:r>
              <a:rPr lang="ru-RU" dirty="0"/>
              <a:t> и </a:t>
            </a:r>
            <a:r>
              <a:rPr lang="ru-RU" dirty="0" err="1"/>
              <a:t>хомысом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Республике Хакасия открыт музей сказителя.</a:t>
            </a:r>
          </a:p>
          <a:p>
            <a:r>
              <a:rPr lang="ru-RU" dirty="0" smtClean="0"/>
              <a:t>Имя </a:t>
            </a:r>
            <a:r>
              <a:rPr lang="ru-RU" dirty="0"/>
              <a:t>С. П. </a:t>
            </a:r>
            <a:r>
              <a:rPr lang="ru-RU" dirty="0" err="1"/>
              <a:t>Кадышева</a:t>
            </a:r>
            <a:r>
              <a:rPr lang="ru-RU" dirty="0"/>
              <a:t> носит Хакасский республиканский Центр культуры и народного творчества и одна из улиц Абакана.</a:t>
            </a:r>
          </a:p>
          <a:p>
            <a:endParaRPr lang="ru-RU" dirty="0"/>
          </a:p>
        </p:txBody>
      </p:sp>
      <p:pic>
        <p:nvPicPr>
          <p:cNvPr id="5" name="Объект 3" descr="https://upload.wikimedia.org/wikipedia/ru/thumb/b/ba/%D0%9A%D0%B0%D0%B4%D1%8B%D1%88%D0%B5%D0%B2.JPG/220px-%D0%9A%D0%B0%D0%B4%D1%8B%D1%88%D0%B5%D0%B2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700808"/>
            <a:ext cx="2095500" cy="34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589240"/>
            <a:ext cx="17494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4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6948264" y="5517232"/>
            <a:ext cx="1738536" cy="807368"/>
          </a:xfrm>
          <a:prstGeom prst="actionButtonBlank">
            <a:avLst/>
          </a:prstGeom>
          <a:solidFill>
            <a:srgbClr val="00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none"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ru-RU" dirty="0" smtClean="0">
                <a:hlinkClick r:id="rId5" action="ppaction://hlinksldjump"/>
              </a:rPr>
              <a:t>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Monotype Corsiva" pitchFamily="66" charset="0"/>
              </a:rPr>
              <a:t>Защита команд: </a:t>
            </a:r>
            <a:r>
              <a:rPr lang="ru-RU" b="1" dirty="0" smtClean="0">
                <a:latin typeface="Monotype Corsiva" pitchFamily="66" charset="0"/>
              </a:rPr>
              <a:t/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>название</a:t>
            </a:r>
            <a:r>
              <a:rPr lang="ru-RU" b="1" dirty="0">
                <a:latin typeface="Monotype Corsiva" pitchFamily="66" charset="0"/>
              </a:rPr>
              <a:t>, девиз и эмблема</a:t>
            </a:r>
            <a:r>
              <a:rPr lang="ru-RU" dirty="0">
                <a:latin typeface="Monotype Corsiva" pitchFamily="66" charset="0"/>
              </a:rPr>
              <a:t>.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64288"/>
              </p:ext>
            </p:extLst>
          </p:nvPr>
        </p:nvGraphicFramePr>
        <p:xfrm>
          <a:off x="457200" y="1935163"/>
          <a:ext cx="822960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000" b="1" kern="1200" dirty="0" smtClean="0">
                          <a:solidFill>
                            <a:srgbClr val="FFFF00"/>
                          </a:solidFill>
                          <a:effectLst/>
                          <a:latin typeface="Monotype Corsiva" pitchFamily="66" charset="0"/>
                          <a:ea typeface="+mn-ea"/>
                          <a:cs typeface="+mn-cs"/>
                        </a:rPr>
                        <a:t>Команда ноликов - « Саяны», что от хакасского слова «</a:t>
                      </a:r>
                      <a:r>
                        <a:rPr kumimoji="0" lang="ru-RU" sz="4000" b="1" kern="1200" dirty="0" err="1" smtClean="0">
                          <a:solidFill>
                            <a:srgbClr val="FFFF00"/>
                          </a:solidFill>
                          <a:effectLst/>
                          <a:latin typeface="Monotype Corsiva" pitchFamily="66" charset="0"/>
                          <a:ea typeface="+mn-ea"/>
                          <a:cs typeface="+mn-cs"/>
                        </a:rPr>
                        <a:t>сабына</a:t>
                      </a:r>
                      <a:r>
                        <a:rPr kumimoji="0" lang="ru-RU" sz="4000" b="1" kern="1200" dirty="0" smtClean="0">
                          <a:solidFill>
                            <a:srgbClr val="FFFF00"/>
                          </a:solidFill>
                          <a:effectLst/>
                          <a:latin typeface="Monotype Corsiva" pitchFamily="66" charset="0"/>
                          <a:ea typeface="+mn-ea"/>
                          <a:cs typeface="+mn-cs"/>
                        </a:rPr>
                        <a:t>» - сын так хакасы называют западные Саяны. </a:t>
                      </a:r>
                      <a:endParaRPr lang="ru-RU" sz="4000" dirty="0">
                        <a:solidFill>
                          <a:srgbClr val="FFFF0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000" b="1" kern="1200" dirty="0" smtClean="0">
                          <a:solidFill>
                            <a:srgbClr val="FFFF00"/>
                          </a:solidFill>
                          <a:effectLst/>
                          <a:latin typeface="Monotype Corsiva" pitchFamily="66" charset="0"/>
                          <a:ea typeface="+mn-ea"/>
                          <a:cs typeface="+mn-cs"/>
                        </a:rPr>
                        <a:t>Команда крестиков «</a:t>
                      </a:r>
                      <a:r>
                        <a:rPr kumimoji="0" lang="ru-RU" sz="4000" b="1" kern="1200" dirty="0" err="1" smtClean="0">
                          <a:solidFill>
                            <a:srgbClr val="FFFF00"/>
                          </a:solidFill>
                          <a:effectLst/>
                          <a:latin typeface="Monotype Corsiva" pitchFamily="66" charset="0"/>
                          <a:ea typeface="+mn-ea"/>
                          <a:cs typeface="+mn-cs"/>
                        </a:rPr>
                        <a:t>Палалар</a:t>
                      </a:r>
                      <a:r>
                        <a:rPr kumimoji="0" lang="ru-RU" sz="4000" b="1" kern="1200" dirty="0" smtClean="0">
                          <a:solidFill>
                            <a:srgbClr val="FFFF00"/>
                          </a:solidFill>
                          <a:effectLst/>
                          <a:latin typeface="Monotype Corsiva" pitchFamily="66" charset="0"/>
                          <a:ea typeface="+mn-ea"/>
                          <a:cs typeface="+mn-cs"/>
                        </a:rPr>
                        <a:t> », от хакасского слова «дети».</a:t>
                      </a:r>
                    </a:p>
                    <a:p>
                      <a:pPr algn="ctr"/>
                      <a:endParaRPr lang="ru-RU" sz="4000" dirty="0">
                        <a:solidFill>
                          <a:srgbClr val="FFFF0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375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D:\Documents and Settings\YraK\Local Settings\Temporary Internet Files\Content.IE5\A2ZFC1DI\MCj04323850000[1].wm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85750" y="0"/>
            <a:ext cx="9286875" cy="6858000"/>
          </a:xfrm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85750"/>
            <a:ext cx="8218488" cy="3000375"/>
          </a:xfrm>
        </p:spPr>
        <p:txBody>
          <a:bodyPr/>
          <a:lstStyle/>
          <a:p>
            <a:pPr algn="ctr"/>
            <a:r>
              <a:rPr lang="ru-RU" sz="5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Правила игры</a:t>
            </a:r>
          </a:p>
        </p:txBody>
      </p:sp>
      <p:pic>
        <p:nvPicPr>
          <p:cNvPr id="4" name="30sec_9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9525" y="6613525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157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31904"/>
          </a:xfrm>
        </p:spPr>
        <p:txBody>
          <a:bodyPr>
            <a:normAutofit fontScale="92500"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доске перед вами 9 клеток – табло, они зашифрованы хакасскими словами. При выборе клетки для следующего хода, табличка с надписью заменяется математическим символом. Когда же задание данной части табло выполнено, ставится крестик или нолик.    Игру начинает та команда, на которой остановится считалочка: « Пита, </a:t>
            </a:r>
            <a:r>
              <a:rPr lang="ru-RU" sz="36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сутта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пира, нара, </a:t>
            </a:r>
            <a:r>
              <a:rPr lang="ru-RU" sz="36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ибе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сибе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туба, </a:t>
            </a:r>
            <a:r>
              <a:rPr lang="ru-RU" sz="36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крес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!»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26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ИГРОВОЕ ТАБЛО</a:t>
            </a:r>
            <a:endParaRPr lang="ru-RU" sz="6000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2190347"/>
              </p:ext>
            </p:extLst>
          </p:nvPr>
        </p:nvGraphicFramePr>
        <p:xfrm>
          <a:off x="1907704" y="2276872"/>
          <a:ext cx="5904657" cy="388843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057246"/>
                <a:gridCol w="1790165"/>
                <a:gridCol w="2057246"/>
              </a:tblGrid>
              <a:tr h="1296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 П</a:t>
                      </a:r>
                      <a:r>
                        <a:rPr lang="en-US" sz="4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i</a:t>
                      </a:r>
                      <a:r>
                        <a:rPr lang="ru-RU" sz="4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Р</a:t>
                      </a:r>
                      <a:endParaRPr lang="ru-RU" sz="4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 action="ppaction://hlinksldjump"/>
                        </a:rPr>
                        <a:t>i</a:t>
                      </a:r>
                      <a:r>
                        <a:rPr lang="ru-RU" sz="4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 action="ppaction://hlinksldjump"/>
                        </a:rPr>
                        <a:t>К</a:t>
                      </a:r>
                      <a:r>
                        <a:rPr lang="en-US" sz="4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 action="ppaction://hlinksldjump"/>
                        </a:rPr>
                        <a:t>i</a:t>
                      </a:r>
                      <a:endParaRPr lang="ru-RU" sz="4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4" action="ppaction://hlinksldjump"/>
                        </a:rPr>
                        <a:t>УС</a:t>
                      </a:r>
                      <a:endParaRPr lang="ru-RU" sz="4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296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5" action="ppaction://hlinksldjump"/>
                        </a:rPr>
                        <a:t>TOPT</a:t>
                      </a:r>
                      <a:endParaRPr lang="ru-RU" sz="4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6" action="ppaction://hlinksldjump"/>
                        </a:rPr>
                        <a:t>ПИС</a:t>
                      </a:r>
                      <a:endParaRPr lang="ru-RU" sz="4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7" action="ppaction://hlinksldjump"/>
                        </a:rPr>
                        <a:t>АЛТЫ</a:t>
                      </a:r>
                      <a:endParaRPr lang="ru-RU" sz="4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296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8" action="ppaction://hlinksldjump"/>
                        </a:rPr>
                        <a:t>ЧИТ</a:t>
                      </a:r>
                      <a:r>
                        <a:rPr lang="en-US" sz="4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8" action="ppaction://hlinksldjump"/>
                        </a:rPr>
                        <a:t>i</a:t>
                      </a:r>
                      <a:endParaRPr lang="ru-RU" sz="4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9" action="ppaction://hlinksldjump"/>
                        </a:rPr>
                        <a:t>С</a:t>
                      </a:r>
                      <a:r>
                        <a:rPr lang="en-US" sz="4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9" action="ppaction://hlinksldjump"/>
                        </a:rPr>
                        <a:t>i</a:t>
                      </a:r>
                      <a:r>
                        <a:rPr lang="ru-RU" sz="4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9" action="ppaction://hlinksldjump"/>
                        </a:rPr>
                        <a:t>Г</a:t>
                      </a:r>
                      <a:r>
                        <a:rPr lang="en-US" sz="4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9" action="ppaction://hlinksldjump"/>
                        </a:rPr>
                        <a:t>i</a:t>
                      </a:r>
                      <a:r>
                        <a:rPr lang="ru-RU" sz="4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9" action="ppaction://hlinksldjump"/>
                        </a:rPr>
                        <a:t>С</a:t>
                      </a:r>
                      <a:endParaRPr lang="ru-RU" sz="4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0" action="ppaction://hlinksldjump"/>
                        </a:rPr>
                        <a:t>ТО</a:t>
                      </a:r>
                      <a:r>
                        <a:rPr lang="en-US" sz="4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0" action="ppaction://hlinksldjump"/>
                        </a:rPr>
                        <a:t>F</a:t>
                      </a:r>
                      <a:r>
                        <a:rPr lang="ru-RU" sz="4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0" action="ppaction://hlinksldjump"/>
                        </a:rPr>
                        <a:t>ЫС</a:t>
                      </a:r>
                      <a:endParaRPr lang="ru-RU" sz="4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950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658448"/>
          </a:xfrm>
        </p:spPr>
        <p:txBody>
          <a:bodyPr>
            <a:normAutofit/>
          </a:bodyPr>
          <a:lstStyle/>
          <a:p>
            <a:pPr lvl="0" algn="ctr">
              <a:lnSpc>
                <a:spcPct val="115000"/>
              </a:lnSpc>
              <a:spcBef>
                <a:spcPts val="0"/>
              </a:spcBef>
            </a:pPr>
            <a:r>
              <a:rPr lang="ru-RU" sz="4000" b="1" dirty="0">
                <a:solidFill>
                  <a:srgbClr val="FFBE5F">
                    <a:lumMod val="5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П</a:t>
            </a:r>
            <a:r>
              <a:rPr lang="en-US" sz="4000" b="1" dirty="0">
                <a:solidFill>
                  <a:srgbClr val="FFBE5F">
                    <a:lumMod val="5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lang="ru-RU" sz="4000" b="1" dirty="0" smtClean="0">
                <a:solidFill>
                  <a:srgbClr val="FFBE5F">
                    <a:lumMod val="5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</a:t>
            </a:r>
            <a:r>
              <a:rPr lang="ru-RU" sz="4000" b="1" dirty="0" smtClean="0">
                <a:solidFill>
                  <a:srgbClr val="FFBE5F">
                    <a:lumMod val="50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– ОДИН</a:t>
            </a:r>
            <a:br>
              <a:rPr lang="ru-RU" sz="4000" b="1" dirty="0" smtClean="0">
                <a:solidFill>
                  <a:srgbClr val="FFBE5F">
                    <a:lumMod val="50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« Национальная одежда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»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479776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Народный костюм хакасов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впитал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 долгое время своего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существования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различные моды. Одежду  изготавливали из кожи, меха, ситца, шёлка и др., валяли войлоки, ссучивали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нитки. 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одно платье уходило до 5 метров ткани. При украшении одежды сочетали семь цветов: малиновый, жёлтый, оранжевый, белый, голубой, зелёный и алый. Нарядный халат </a:t>
            </a:r>
            <a:r>
              <a:rPr lang="ru-RU" sz="2400" i="1" u="sng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i="1" u="sng" dirty="0" err="1">
                <a:latin typeface="Times New Roman" pitchFamily="18" charset="0"/>
                <a:cs typeface="Times New Roman" pitchFamily="18" charset="0"/>
              </a:rPr>
              <a:t>тузалых</a:t>
            </a:r>
            <a:r>
              <a:rPr lang="ru-RU" sz="2400" i="1" u="sng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середине 9 века можно было купить за 80 рублей.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Задание: Используя шаблон, симметрично дорисовать и раскрасить узоры для украшения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одежды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(приложение 1.1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16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ru-RU" sz="54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ПРИЛОЖЕНИЕ 1.1 </a:t>
            </a:r>
            <a:endParaRPr lang="ru-RU" b="1" dirty="0"/>
          </a:p>
        </p:txBody>
      </p:sp>
      <p:sp>
        <p:nvSpPr>
          <p:cNvPr id="4" name="AutoShape 4">
            <a:hlinkClick r:id="" action="ppaction://noaction" highlightClick="1"/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948264" y="5517232"/>
            <a:ext cx="1738536" cy="807368"/>
          </a:xfrm>
          <a:prstGeom prst="actionButtonBlank">
            <a:avLst/>
          </a:prstGeom>
          <a:solidFill>
            <a:srgbClr val="00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indent="0" algn="ctr">
              <a:buNone/>
            </a:pPr>
            <a:r>
              <a:rPr lang="ru-RU" dirty="0">
                <a:hlinkClick r:id="rId2" action="ppaction://hlinksldjump"/>
              </a:rPr>
              <a:t>табло</a:t>
            </a:r>
          </a:p>
        </p:txBody>
      </p:sp>
      <p:pic>
        <p:nvPicPr>
          <p:cNvPr id="4099" name="Рисунок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576" y="2348880"/>
            <a:ext cx="2165548" cy="202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Рисунок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130" y="2452783"/>
            <a:ext cx="1869157" cy="19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809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3152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36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6768752" cy="1656184"/>
          </a:xfrm>
        </p:spPr>
        <p:txBody>
          <a:bodyPr>
            <a:normAutofit/>
          </a:bodyPr>
          <a:lstStyle/>
          <a:p>
            <a:pPr lvl="0" algn="ctr">
              <a:lnSpc>
                <a:spcPct val="115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FFBE5F">
                    <a:lumMod val="5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lang="ru-RU" sz="4000" b="1" dirty="0" smtClean="0">
                <a:solidFill>
                  <a:srgbClr val="FFBE5F">
                    <a:lumMod val="5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</a:t>
            </a:r>
            <a:r>
              <a:rPr lang="en-US" sz="4000" b="1" dirty="0" smtClean="0">
                <a:solidFill>
                  <a:srgbClr val="FFBE5F">
                    <a:lumMod val="5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lang="ru-RU" sz="4000" b="1" dirty="0" smtClean="0">
                <a:solidFill>
                  <a:srgbClr val="FFBE5F">
                    <a:lumMod val="5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– ДВА</a:t>
            </a:r>
            <a:r>
              <a:rPr lang="ru-RU" sz="4000" b="1" dirty="0" smtClean="0">
                <a:solidFill>
                  <a:srgbClr val="FFBE5F">
                    <a:lumMod val="50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FFBE5F">
                    <a:lumMod val="50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>
            <a:normAutofit/>
          </a:bodyPr>
          <a:lstStyle/>
          <a:p>
            <a:r>
              <a:rPr lang="ru-RU" dirty="0"/>
              <a:t>По представлению хакасов вселенная делилась на три мира по диагонали: верхний, средний и нижний. Верхний находился на небесах, и там обитали 9 творцов – </a:t>
            </a:r>
            <a:r>
              <a:rPr lang="ru-RU" dirty="0" err="1"/>
              <a:t>чаянов</a:t>
            </a:r>
            <a:r>
              <a:rPr lang="ru-RU" dirty="0"/>
              <a:t>. В среднем жили люди, а в нижнем правили семь подземных божеств - </a:t>
            </a:r>
            <a:r>
              <a:rPr lang="ru-RU" dirty="0" err="1"/>
              <a:t>эрликов</a:t>
            </a:r>
            <a:r>
              <a:rPr lang="ru-RU" dirty="0"/>
              <a:t>.</a:t>
            </a:r>
          </a:p>
          <a:p>
            <a:r>
              <a:rPr lang="ru-RU" dirty="0"/>
              <a:t>Посмотрите, как выглядит изваяние божества, выполненное из камня 5 тысяч лет назад. </a:t>
            </a:r>
          </a:p>
          <a:p>
            <a:pPr algn="ctr"/>
            <a:r>
              <a:rPr lang="ru-RU" dirty="0"/>
              <a:t>Используя свои символы, составьте свое изображение «на камне» и поясните смысл. </a:t>
            </a:r>
            <a:r>
              <a:rPr lang="ru-RU" b="1" u="sng" dirty="0">
                <a:solidFill>
                  <a:schemeClr val="accent6">
                    <a:lumMod val="75000"/>
                  </a:schemeClr>
                </a:solidFill>
                <a:hlinkClick r:id="rId2" action="ppaction://hlinksldjump"/>
              </a:rPr>
              <a:t>(приложение 1.2</a:t>
            </a:r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  <a:hlinkClick r:id="rId2" action="ppaction://hlinksldjump"/>
              </a:rPr>
              <a:t>)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hlinkClick r:id="rId2" action="ppaction://hlinksldjump"/>
              </a:rPr>
              <a:t> 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501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">
      <a:dk1>
        <a:srgbClr val="0B9B74"/>
      </a:dk1>
      <a:lt1>
        <a:srgbClr val="93F5F9"/>
      </a:lt1>
      <a:dk2>
        <a:srgbClr val="0075A2"/>
      </a:dk2>
      <a:lt2>
        <a:srgbClr val="EDF2DA"/>
      </a:lt2>
      <a:accent1>
        <a:srgbClr val="21B2C8"/>
      </a:accent1>
      <a:accent2>
        <a:srgbClr val="6ADAFA"/>
      </a:accent2>
      <a:accent3>
        <a:srgbClr val="94F6DB"/>
      </a:accent3>
      <a:accent4>
        <a:srgbClr val="0B9B74"/>
      </a:accent4>
      <a:accent5>
        <a:srgbClr val="59A9F2"/>
      </a:accent5>
      <a:accent6>
        <a:srgbClr val="FFBE5F"/>
      </a:accent6>
      <a:hlink>
        <a:srgbClr val="FF0000"/>
      </a:hlink>
      <a:folHlink>
        <a:srgbClr val="00B05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</TotalTime>
  <Words>854</Words>
  <Application>Microsoft Office PowerPoint</Application>
  <PresentationFormat>Экран (4:3)</PresentationFormat>
  <Paragraphs>85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«Родной край Хакасия» </vt:lpstr>
      <vt:lpstr>Презентация PowerPoint</vt:lpstr>
      <vt:lpstr>Защита команд:  название, девиз и эмблема.</vt:lpstr>
      <vt:lpstr>Правила игры</vt:lpstr>
      <vt:lpstr>Презентация PowerPoint</vt:lpstr>
      <vt:lpstr>ИГРОВОЕ ТАБЛО</vt:lpstr>
      <vt:lpstr> ПiР – ОДИН « Национальная одежда»</vt:lpstr>
      <vt:lpstr>ПРИЛОЖЕНИЕ 1.1 </vt:lpstr>
      <vt:lpstr>iКi – ДВА </vt:lpstr>
      <vt:lpstr>ПРИЛОЖЕНИЕ 1.2</vt:lpstr>
      <vt:lpstr>Презентация PowerPoint</vt:lpstr>
      <vt:lpstr>ПРИЛОЖЕНИЕ 1.3</vt:lpstr>
      <vt:lpstr>УС – ТРИ Детские игры</vt:lpstr>
      <vt:lpstr>TOPT-ЧЕТЫРЕ Любимые сказки</vt:lpstr>
      <vt:lpstr>ПИС- ПЯТЬ Хакасские загадки</vt:lpstr>
      <vt:lpstr>АЛТЫ- ШЕСТЬ Пословицы и поговорки</vt:lpstr>
      <vt:lpstr>ЧИТi –СЕМЬ Боярская писаница </vt:lpstr>
      <vt:lpstr> ПРИЛОЖЕНИЕ 1.4</vt:lpstr>
      <vt:lpstr>СiГiС - ВОСЕМЬ Решите задачи.</vt:lpstr>
      <vt:lpstr>ТОFЫС ДЕВЯТЬ</vt:lpstr>
      <vt:lpstr>Ка́дышев, Семён Прокопьевич— выдающийся хакасский хайджи-нымахчи, мастер исполнения героических сказаний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«Родной край Хакасия»</dc:title>
  <dc:creator>User</dc:creator>
  <cp:lastModifiedBy>User</cp:lastModifiedBy>
  <cp:revision>37</cp:revision>
  <dcterms:created xsi:type="dcterms:W3CDTF">2014-11-10T10:07:32Z</dcterms:created>
  <dcterms:modified xsi:type="dcterms:W3CDTF">2014-11-10T11:53:45Z</dcterms:modified>
</cp:coreProperties>
</file>