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Default Extension="png" ContentType="image/png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7" r:id="rId3"/>
    <p:sldId id="267" r:id="rId4"/>
    <p:sldId id="258" r:id="rId5"/>
    <p:sldId id="268" r:id="rId6"/>
    <p:sldId id="269" r:id="rId7"/>
    <p:sldId id="259" r:id="rId8"/>
    <p:sldId id="263" r:id="rId9"/>
    <p:sldId id="270" r:id="rId10"/>
    <p:sldId id="272" r:id="rId11"/>
    <p:sldId id="274" r:id="rId12"/>
    <p:sldId id="27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90" d="100"/>
          <a:sy n="90" d="100"/>
        </p:scale>
        <p:origin x="138" y="4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98ED5C-0B24-4EB6-9C84-DC8791A90BB2}" type="doc">
      <dgm:prSet loTypeId="urn:microsoft.com/office/officeart/2005/8/layout/pyramid2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96D63BAC-88C2-4177-92D0-1C8EBC9D76FA}">
      <dgm:prSet phldrT="[Текст]" custT="1"/>
      <dgm:spPr/>
      <dgm:t>
        <a:bodyPr/>
        <a:lstStyle/>
        <a:p>
          <a:r>
            <a:rPr lang="ru-RU" sz="3200" b="0" dirty="0" smtClean="0">
              <a:latin typeface="Times New Roman" pitchFamily="18" charset="0"/>
              <a:ea typeface="Calibri" pitchFamily="34" charset="0"/>
              <a:cs typeface="Times New Roman" pitchFamily="18" charset="0"/>
            </a:rPr>
            <a:t>Компетенции</a:t>
          </a:r>
          <a:endParaRPr lang="ru-RU" sz="3200" b="0" dirty="0"/>
        </a:p>
      </dgm:t>
    </dgm:pt>
    <dgm:pt modelId="{34CFA525-6A74-4131-AADF-FFF7D93C6A63}" type="parTrans" cxnId="{F727E1C7-99C5-4366-81CC-90D4E408C0B6}">
      <dgm:prSet/>
      <dgm:spPr/>
      <dgm:t>
        <a:bodyPr/>
        <a:lstStyle/>
        <a:p>
          <a:endParaRPr lang="ru-RU"/>
        </a:p>
      </dgm:t>
    </dgm:pt>
    <dgm:pt modelId="{A991FEA9-3141-40DA-A182-E53C4C5CE69B}" type="sibTrans" cxnId="{F727E1C7-99C5-4366-81CC-90D4E408C0B6}">
      <dgm:prSet/>
      <dgm:spPr/>
      <dgm:t>
        <a:bodyPr/>
        <a:lstStyle/>
        <a:p>
          <a:endParaRPr lang="ru-RU"/>
        </a:p>
      </dgm:t>
    </dgm:pt>
    <dgm:pt modelId="{D901C2BD-F7C1-492D-A12B-AF9A55BF5FA7}">
      <dgm:prSet phldrT="[Текст]" custT="1"/>
      <dgm:spPr/>
      <dgm:t>
        <a:bodyPr/>
        <a:lstStyle/>
        <a:p>
          <a:r>
            <a:rPr kumimoji="0" lang="ru-RU" sz="1800" b="0" i="0" u="none" strike="noStrike" cap="none" normalizeH="0" baseline="0" dirty="0" smtClean="0">
              <a:ln/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Планирование действий</a:t>
          </a:r>
          <a:endParaRPr lang="ru-RU" sz="1800" dirty="0"/>
        </a:p>
      </dgm:t>
    </dgm:pt>
    <dgm:pt modelId="{14B5521E-BBEB-43A5-84B2-5B0E9B5EBBFB}" type="parTrans" cxnId="{DAB1699A-172F-4034-9664-C877B61D4AEF}">
      <dgm:prSet/>
      <dgm:spPr/>
      <dgm:t>
        <a:bodyPr/>
        <a:lstStyle/>
        <a:p>
          <a:endParaRPr lang="ru-RU"/>
        </a:p>
      </dgm:t>
    </dgm:pt>
    <dgm:pt modelId="{8441C7C3-94E3-40F5-9E85-D169BADE2BFD}" type="sibTrans" cxnId="{DAB1699A-172F-4034-9664-C877B61D4AEF}">
      <dgm:prSet/>
      <dgm:spPr/>
      <dgm:t>
        <a:bodyPr/>
        <a:lstStyle/>
        <a:p>
          <a:endParaRPr lang="ru-RU"/>
        </a:p>
      </dgm:t>
    </dgm:pt>
    <dgm:pt modelId="{E3F5EF62-7C63-4FC4-8A20-11D068BB07C6}">
      <dgm:prSet custT="1"/>
      <dgm:spPr/>
      <dgm:t>
        <a:bodyPr/>
        <a:lstStyle/>
        <a:p>
          <a:r>
            <a:rPr kumimoji="0" lang="ru-RU" sz="1800" b="0" i="0" u="none" strike="noStrike" cap="none" normalizeH="0" baseline="0" dirty="0" smtClean="0">
              <a:ln/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Цель деятельности</a:t>
          </a:r>
          <a:endParaRPr lang="ru-RU" sz="1800" dirty="0"/>
        </a:p>
      </dgm:t>
    </dgm:pt>
    <dgm:pt modelId="{D4450F64-3537-45B7-A4A2-A02B4117FEF7}" type="parTrans" cxnId="{0EE73F11-9104-4445-8C01-38A94C3E3C49}">
      <dgm:prSet/>
      <dgm:spPr/>
      <dgm:t>
        <a:bodyPr/>
        <a:lstStyle/>
        <a:p>
          <a:endParaRPr lang="ru-RU"/>
        </a:p>
      </dgm:t>
    </dgm:pt>
    <dgm:pt modelId="{98FA2A42-077B-4CF6-ADAF-A6422FD39908}" type="sibTrans" cxnId="{0EE73F11-9104-4445-8C01-38A94C3E3C49}">
      <dgm:prSet/>
      <dgm:spPr/>
      <dgm:t>
        <a:bodyPr/>
        <a:lstStyle/>
        <a:p>
          <a:endParaRPr lang="ru-RU"/>
        </a:p>
      </dgm:t>
    </dgm:pt>
    <dgm:pt modelId="{BBF7DE1D-93DB-4B39-B4BE-E6174968F98F}">
      <dgm:prSet custT="1"/>
      <dgm:spPr/>
      <dgm:t>
        <a:bodyPr/>
        <a:lstStyle/>
        <a:p>
          <a:r>
            <a:rPr kumimoji="0" lang="ru-RU" sz="2000" b="0" i="0" u="none" strike="noStrike" cap="none" normalizeH="0" baseline="0" dirty="0" smtClean="0">
              <a:ln/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Ситуации</a:t>
          </a:r>
          <a:endParaRPr lang="ru-RU" sz="2000" dirty="0"/>
        </a:p>
      </dgm:t>
    </dgm:pt>
    <dgm:pt modelId="{54DDE729-6728-4B4F-A1E1-BA2628857EDE}" type="parTrans" cxnId="{783ABF3B-8C9B-4097-972E-FFF28196308A}">
      <dgm:prSet/>
      <dgm:spPr/>
      <dgm:t>
        <a:bodyPr/>
        <a:lstStyle/>
        <a:p>
          <a:endParaRPr lang="ru-RU"/>
        </a:p>
      </dgm:t>
    </dgm:pt>
    <dgm:pt modelId="{B23F7BCC-941B-4144-88F5-393936A26624}" type="sibTrans" cxnId="{783ABF3B-8C9B-4097-972E-FFF28196308A}">
      <dgm:prSet/>
      <dgm:spPr/>
      <dgm:t>
        <a:bodyPr/>
        <a:lstStyle/>
        <a:p>
          <a:endParaRPr lang="ru-RU"/>
        </a:p>
      </dgm:t>
    </dgm:pt>
    <dgm:pt modelId="{07EE68F7-A672-441F-8D99-6ED400F4C75C}">
      <dgm:prSet/>
      <dgm:spPr/>
      <dgm:t>
        <a:bodyPr/>
        <a:lstStyle/>
        <a:p>
          <a:r>
            <a:rPr kumimoji="0" lang="ru-RU" b="0" i="0" u="none" strike="noStrike" cap="none" normalizeH="0" baseline="0" smtClean="0">
              <a:ln/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Методика</a:t>
          </a:r>
          <a:endParaRPr lang="ru-RU"/>
        </a:p>
      </dgm:t>
    </dgm:pt>
    <dgm:pt modelId="{4CE40354-5C61-4551-9E8F-5477A621A9F0}" type="parTrans" cxnId="{46A40429-551F-4168-B24C-58C7C6E8BED7}">
      <dgm:prSet/>
      <dgm:spPr/>
      <dgm:t>
        <a:bodyPr/>
        <a:lstStyle/>
        <a:p>
          <a:endParaRPr lang="ru-RU"/>
        </a:p>
      </dgm:t>
    </dgm:pt>
    <dgm:pt modelId="{1D43FEF5-2DAB-4035-863D-C2BD5D39847B}" type="sibTrans" cxnId="{46A40429-551F-4168-B24C-58C7C6E8BED7}">
      <dgm:prSet/>
      <dgm:spPr/>
      <dgm:t>
        <a:bodyPr/>
        <a:lstStyle/>
        <a:p>
          <a:endParaRPr lang="ru-RU"/>
        </a:p>
      </dgm:t>
    </dgm:pt>
    <dgm:pt modelId="{F582000D-5B58-4F61-822C-6408AB60D6C9}" type="pres">
      <dgm:prSet presAssocID="{D598ED5C-0B24-4EB6-9C84-DC8791A90BB2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0F83FCC5-DD26-484B-A793-53E4206764D8}" type="pres">
      <dgm:prSet presAssocID="{D598ED5C-0B24-4EB6-9C84-DC8791A90BB2}" presName="pyramid" presStyleLbl="node1" presStyleIdx="0" presStyleCnt="1"/>
      <dgm:spPr/>
    </dgm:pt>
    <dgm:pt modelId="{BD2ECAF6-DBCA-4098-BA93-D5DCA1877194}" type="pres">
      <dgm:prSet presAssocID="{D598ED5C-0B24-4EB6-9C84-DC8791A90BB2}" presName="theList" presStyleCnt="0"/>
      <dgm:spPr/>
    </dgm:pt>
    <dgm:pt modelId="{CFFD973C-9978-40D6-B24B-A8328680F115}" type="pres">
      <dgm:prSet presAssocID="{96D63BAC-88C2-4177-92D0-1C8EBC9D76FA}" presName="aNode" presStyleLbl="fgAcc1" presStyleIdx="0" presStyleCnt="5" custLinFactNeighborX="135" custLinFactNeighborY="325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923C6F-762E-4D9E-BE2C-5804AE9B494B}" type="pres">
      <dgm:prSet presAssocID="{96D63BAC-88C2-4177-92D0-1C8EBC9D76FA}" presName="aSpace" presStyleCnt="0"/>
      <dgm:spPr/>
    </dgm:pt>
    <dgm:pt modelId="{FD14B50E-7446-4C49-B885-C4F25C376715}" type="pres">
      <dgm:prSet presAssocID="{E3F5EF62-7C63-4FC4-8A20-11D068BB07C6}" presName="aNode" presStyleLbl="fg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1B211C-F881-4711-B6F5-4147E00541FA}" type="pres">
      <dgm:prSet presAssocID="{E3F5EF62-7C63-4FC4-8A20-11D068BB07C6}" presName="aSpace" presStyleCnt="0"/>
      <dgm:spPr/>
    </dgm:pt>
    <dgm:pt modelId="{0671F6C1-E891-48BB-AA0B-B095FFC5AD57}" type="pres">
      <dgm:prSet presAssocID="{D901C2BD-F7C1-492D-A12B-AF9A55BF5FA7}" presName="aNode" presStyleLbl="fg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30B141-1F8C-4DD3-94BB-9FAB863C30AB}" type="pres">
      <dgm:prSet presAssocID="{D901C2BD-F7C1-492D-A12B-AF9A55BF5FA7}" presName="aSpace" presStyleCnt="0"/>
      <dgm:spPr/>
    </dgm:pt>
    <dgm:pt modelId="{8018377C-8F4A-4029-BEBA-9D61593E9CEF}" type="pres">
      <dgm:prSet presAssocID="{07EE68F7-A672-441F-8D99-6ED400F4C75C}" presName="aNode" presStyleLbl="fg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F9FDB8-DA6D-4141-8A18-B1254582394E}" type="pres">
      <dgm:prSet presAssocID="{07EE68F7-A672-441F-8D99-6ED400F4C75C}" presName="aSpace" presStyleCnt="0"/>
      <dgm:spPr/>
    </dgm:pt>
    <dgm:pt modelId="{DCF4809F-BA4F-41FC-A57F-C0196FDC1FD7}" type="pres">
      <dgm:prSet presAssocID="{BBF7DE1D-93DB-4B39-B4BE-E6174968F98F}" presName="aNode" presStyleLbl="fg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F68ACA-4DC7-4123-B1C7-89A85EB71995}" type="pres">
      <dgm:prSet presAssocID="{BBF7DE1D-93DB-4B39-B4BE-E6174968F98F}" presName="aSpace" presStyleCnt="0"/>
      <dgm:spPr/>
    </dgm:pt>
  </dgm:ptLst>
  <dgm:cxnLst>
    <dgm:cxn modelId="{783ABF3B-8C9B-4097-972E-FFF28196308A}" srcId="{D598ED5C-0B24-4EB6-9C84-DC8791A90BB2}" destId="{BBF7DE1D-93DB-4B39-B4BE-E6174968F98F}" srcOrd="4" destOrd="0" parTransId="{54DDE729-6728-4B4F-A1E1-BA2628857EDE}" sibTransId="{B23F7BCC-941B-4144-88F5-393936A26624}"/>
    <dgm:cxn modelId="{A9B6E22D-F4C7-4B2E-8D3B-56BA284A0DCE}" type="presOf" srcId="{D901C2BD-F7C1-492D-A12B-AF9A55BF5FA7}" destId="{0671F6C1-E891-48BB-AA0B-B095FFC5AD57}" srcOrd="0" destOrd="0" presId="urn:microsoft.com/office/officeart/2005/8/layout/pyramid2"/>
    <dgm:cxn modelId="{B035F249-08E3-4481-B578-018DFD8A5843}" type="presOf" srcId="{D598ED5C-0B24-4EB6-9C84-DC8791A90BB2}" destId="{F582000D-5B58-4F61-822C-6408AB60D6C9}" srcOrd="0" destOrd="0" presId="urn:microsoft.com/office/officeart/2005/8/layout/pyramid2"/>
    <dgm:cxn modelId="{F727E1C7-99C5-4366-81CC-90D4E408C0B6}" srcId="{D598ED5C-0B24-4EB6-9C84-DC8791A90BB2}" destId="{96D63BAC-88C2-4177-92D0-1C8EBC9D76FA}" srcOrd="0" destOrd="0" parTransId="{34CFA525-6A74-4131-AADF-FFF7D93C6A63}" sibTransId="{A991FEA9-3141-40DA-A182-E53C4C5CE69B}"/>
    <dgm:cxn modelId="{1B7860D0-70DF-4169-8008-5F32A62F76FB}" type="presOf" srcId="{96D63BAC-88C2-4177-92D0-1C8EBC9D76FA}" destId="{CFFD973C-9978-40D6-B24B-A8328680F115}" srcOrd="0" destOrd="0" presId="urn:microsoft.com/office/officeart/2005/8/layout/pyramid2"/>
    <dgm:cxn modelId="{28944CDE-7CD4-4DCD-8CAA-5816C6172D7B}" type="presOf" srcId="{BBF7DE1D-93DB-4B39-B4BE-E6174968F98F}" destId="{DCF4809F-BA4F-41FC-A57F-C0196FDC1FD7}" srcOrd="0" destOrd="0" presId="urn:microsoft.com/office/officeart/2005/8/layout/pyramid2"/>
    <dgm:cxn modelId="{DAB1699A-172F-4034-9664-C877B61D4AEF}" srcId="{D598ED5C-0B24-4EB6-9C84-DC8791A90BB2}" destId="{D901C2BD-F7C1-492D-A12B-AF9A55BF5FA7}" srcOrd="2" destOrd="0" parTransId="{14B5521E-BBEB-43A5-84B2-5B0E9B5EBBFB}" sibTransId="{8441C7C3-94E3-40F5-9E85-D169BADE2BFD}"/>
    <dgm:cxn modelId="{46A40429-551F-4168-B24C-58C7C6E8BED7}" srcId="{D598ED5C-0B24-4EB6-9C84-DC8791A90BB2}" destId="{07EE68F7-A672-441F-8D99-6ED400F4C75C}" srcOrd="3" destOrd="0" parTransId="{4CE40354-5C61-4551-9E8F-5477A621A9F0}" sibTransId="{1D43FEF5-2DAB-4035-863D-C2BD5D39847B}"/>
    <dgm:cxn modelId="{C1D89982-F969-44E5-9D99-95D87ECFCBCA}" type="presOf" srcId="{E3F5EF62-7C63-4FC4-8A20-11D068BB07C6}" destId="{FD14B50E-7446-4C49-B885-C4F25C376715}" srcOrd="0" destOrd="0" presId="urn:microsoft.com/office/officeart/2005/8/layout/pyramid2"/>
    <dgm:cxn modelId="{0EE73F11-9104-4445-8C01-38A94C3E3C49}" srcId="{D598ED5C-0B24-4EB6-9C84-DC8791A90BB2}" destId="{E3F5EF62-7C63-4FC4-8A20-11D068BB07C6}" srcOrd="1" destOrd="0" parTransId="{D4450F64-3537-45B7-A4A2-A02B4117FEF7}" sibTransId="{98FA2A42-077B-4CF6-ADAF-A6422FD39908}"/>
    <dgm:cxn modelId="{4F1B322F-E0EE-4A91-BDD7-15C08A3958B3}" type="presOf" srcId="{07EE68F7-A672-441F-8D99-6ED400F4C75C}" destId="{8018377C-8F4A-4029-BEBA-9D61593E9CEF}" srcOrd="0" destOrd="0" presId="urn:microsoft.com/office/officeart/2005/8/layout/pyramid2"/>
    <dgm:cxn modelId="{FA72BE1D-E6E5-44D1-A583-1064268875E5}" type="presParOf" srcId="{F582000D-5B58-4F61-822C-6408AB60D6C9}" destId="{0F83FCC5-DD26-484B-A793-53E4206764D8}" srcOrd="0" destOrd="0" presId="urn:microsoft.com/office/officeart/2005/8/layout/pyramid2"/>
    <dgm:cxn modelId="{AE1C9FC8-5E91-4C25-9CA9-B186D25D9EC2}" type="presParOf" srcId="{F582000D-5B58-4F61-822C-6408AB60D6C9}" destId="{BD2ECAF6-DBCA-4098-BA93-D5DCA1877194}" srcOrd="1" destOrd="0" presId="urn:microsoft.com/office/officeart/2005/8/layout/pyramid2"/>
    <dgm:cxn modelId="{F3F013A6-AAFF-49A4-BDAB-2D4C9FE13AB3}" type="presParOf" srcId="{BD2ECAF6-DBCA-4098-BA93-D5DCA1877194}" destId="{CFFD973C-9978-40D6-B24B-A8328680F115}" srcOrd="0" destOrd="0" presId="urn:microsoft.com/office/officeart/2005/8/layout/pyramid2"/>
    <dgm:cxn modelId="{296937AF-C076-4526-A7E5-888FF20FF6F3}" type="presParOf" srcId="{BD2ECAF6-DBCA-4098-BA93-D5DCA1877194}" destId="{6F923C6F-762E-4D9E-BE2C-5804AE9B494B}" srcOrd="1" destOrd="0" presId="urn:microsoft.com/office/officeart/2005/8/layout/pyramid2"/>
    <dgm:cxn modelId="{1A4D7B28-CE65-415A-B930-44B89952645C}" type="presParOf" srcId="{BD2ECAF6-DBCA-4098-BA93-D5DCA1877194}" destId="{FD14B50E-7446-4C49-B885-C4F25C376715}" srcOrd="2" destOrd="0" presId="urn:microsoft.com/office/officeart/2005/8/layout/pyramid2"/>
    <dgm:cxn modelId="{8296CB66-A85B-4213-BA4A-83CB96CD6AFE}" type="presParOf" srcId="{BD2ECAF6-DBCA-4098-BA93-D5DCA1877194}" destId="{601B211C-F881-4711-B6F5-4147E00541FA}" srcOrd="3" destOrd="0" presId="urn:microsoft.com/office/officeart/2005/8/layout/pyramid2"/>
    <dgm:cxn modelId="{91AFF527-DEF2-4506-ADCC-93B66D0C29B7}" type="presParOf" srcId="{BD2ECAF6-DBCA-4098-BA93-D5DCA1877194}" destId="{0671F6C1-E891-48BB-AA0B-B095FFC5AD57}" srcOrd="4" destOrd="0" presId="urn:microsoft.com/office/officeart/2005/8/layout/pyramid2"/>
    <dgm:cxn modelId="{B3F42847-13A4-44FF-BFB8-67865EBC0345}" type="presParOf" srcId="{BD2ECAF6-DBCA-4098-BA93-D5DCA1877194}" destId="{5730B141-1F8C-4DD3-94BB-9FAB863C30AB}" srcOrd="5" destOrd="0" presId="urn:microsoft.com/office/officeart/2005/8/layout/pyramid2"/>
    <dgm:cxn modelId="{CB9B6AD5-E6E7-4482-B0D2-9E2464E13B7D}" type="presParOf" srcId="{BD2ECAF6-DBCA-4098-BA93-D5DCA1877194}" destId="{8018377C-8F4A-4029-BEBA-9D61593E9CEF}" srcOrd="6" destOrd="0" presId="urn:microsoft.com/office/officeart/2005/8/layout/pyramid2"/>
    <dgm:cxn modelId="{9BD98238-E010-47B8-B694-B560EFBC405F}" type="presParOf" srcId="{BD2ECAF6-DBCA-4098-BA93-D5DCA1877194}" destId="{9CF9FDB8-DA6D-4141-8A18-B1254582394E}" srcOrd="7" destOrd="0" presId="urn:microsoft.com/office/officeart/2005/8/layout/pyramid2"/>
    <dgm:cxn modelId="{9AD69679-2F51-4365-8222-E02891D0BF18}" type="presParOf" srcId="{BD2ECAF6-DBCA-4098-BA93-D5DCA1877194}" destId="{DCF4809F-BA4F-41FC-A57F-C0196FDC1FD7}" srcOrd="8" destOrd="0" presId="urn:microsoft.com/office/officeart/2005/8/layout/pyramid2"/>
    <dgm:cxn modelId="{91E1C82E-3C84-43C7-809D-2CE0DFB53DB1}" type="presParOf" srcId="{BD2ECAF6-DBCA-4098-BA93-D5DCA1877194}" destId="{F7F68ACA-4DC7-4123-B1C7-89A85EB71995}" srcOrd="9" destOrd="0" presId="urn:microsoft.com/office/officeart/2005/8/layout/pyramid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55C0D8C-5FB3-4722-84FD-CF19FC62CF73}" type="doc">
      <dgm:prSet loTypeId="urn:microsoft.com/office/officeart/2005/8/layout/process5" loCatId="process" qsTypeId="urn:microsoft.com/office/officeart/2005/8/quickstyle/simple3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076A0347-769E-4145-A3A8-E9FE2207333B}">
      <dgm:prSet phldrT="[Текст]" custT="1"/>
      <dgm:spPr/>
      <dgm:t>
        <a:bodyPr/>
        <a:lstStyle/>
        <a:p>
          <a:r>
            <a:rPr lang="ru-RU" sz="2800" i="1" dirty="0" smtClean="0">
              <a:latin typeface="Times New Roman" pitchFamily="18" charset="0"/>
              <a:ea typeface="Calibri" pitchFamily="34" charset="0"/>
              <a:cs typeface="Times New Roman" pitchFamily="18" charset="0"/>
            </a:rPr>
            <a:t>Ф</a:t>
          </a:r>
          <a:r>
            <a:rPr lang="ru-RU" sz="2800" dirty="0" smtClean="0">
              <a:latin typeface="Times New Roman" pitchFamily="18" charset="0"/>
              <a:ea typeface="Calibri" pitchFamily="34" charset="0"/>
              <a:cs typeface="Times New Roman" pitchFamily="18" charset="0"/>
            </a:rPr>
            <a:t>ормирование общих компетенций на уроках физики:</a:t>
          </a:r>
          <a:endParaRPr lang="ru-RU" sz="2800" dirty="0"/>
        </a:p>
      </dgm:t>
    </dgm:pt>
    <dgm:pt modelId="{06572A12-32E8-441D-8E98-B42856E95AA6}" type="parTrans" cxnId="{9D4F0779-D8FE-4AC5-AA39-B71282719C65}">
      <dgm:prSet/>
      <dgm:spPr/>
      <dgm:t>
        <a:bodyPr/>
        <a:lstStyle/>
        <a:p>
          <a:endParaRPr lang="ru-RU"/>
        </a:p>
      </dgm:t>
    </dgm:pt>
    <dgm:pt modelId="{C1EE4065-B713-4793-AEE0-3C7D22A49B47}" type="sibTrans" cxnId="{9D4F0779-D8FE-4AC5-AA39-B71282719C65}">
      <dgm:prSet/>
      <dgm:spPr/>
      <dgm:t>
        <a:bodyPr/>
        <a:lstStyle/>
        <a:p>
          <a:endParaRPr lang="ru-RU"/>
        </a:p>
      </dgm:t>
    </dgm:pt>
    <dgm:pt modelId="{BAE60F3E-0C6D-4B10-9D53-BF6CA89937F1}">
      <dgm:prSet custT="1"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r>
            <a:rPr lang="ru-RU" sz="2000" i="1" dirty="0" smtClean="0"/>
            <a:t>Методика  организации многократного выполнения студентами деятельности,</a:t>
          </a:r>
        </a:p>
        <a:p>
          <a:r>
            <a:rPr lang="ru-RU" sz="1800" i="1" dirty="0" smtClean="0"/>
            <a:t>указанной  в цели по развитию</a:t>
          </a:r>
          <a:endParaRPr lang="ru-RU" sz="1800" i="1" dirty="0"/>
        </a:p>
      </dgm:t>
    </dgm:pt>
    <dgm:pt modelId="{DE0B42B8-B5CA-43BC-BE83-F9DDD89B5EA8}" type="parTrans" cxnId="{34E05DA9-89B2-42B4-8A89-8F7F57B1A512}">
      <dgm:prSet/>
      <dgm:spPr/>
      <dgm:t>
        <a:bodyPr/>
        <a:lstStyle/>
        <a:p>
          <a:endParaRPr lang="ru-RU"/>
        </a:p>
      </dgm:t>
    </dgm:pt>
    <dgm:pt modelId="{13771932-8AA3-4D29-A621-47635560CBA2}" type="sibTrans" cxnId="{34E05DA9-89B2-42B4-8A89-8F7F57B1A512}">
      <dgm:prSet/>
      <dgm:spPr/>
      <dgm:t>
        <a:bodyPr/>
        <a:lstStyle/>
        <a:p>
          <a:endParaRPr lang="ru-RU"/>
        </a:p>
      </dgm:t>
    </dgm:pt>
    <dgm:pt modelId="{E1347FFA-469C-4D91-886B-403C5A0BFFFB}">
      <dgm:prSet/>
      <dgm:spPr/>
      <dgm:t>
        <a:bodyPr/>
        <a:lstStyle/>
        <a:p>
          <a:r>
            <a:rPr lang="ru-RU" dirty="0" smtClean="0">
              <a:latin typeface="Times New Roman" pitchFamily="18" charset="0"/>
              <a:ea typeface="Calibri" pitchFamily="34" charset="0"/>
              <a:cs typeface="Times New Roman" pitchFamily="18" charset="0"/>
            </a:rPr>
            <a:t>2. Обучение студентов планированию своих действий по достижению поставленной цели</a:t>
          </a:r>
          <a:endParaRPr lang="ru-RU" dirty="0"/>
        </a:p>
      </dgm:t>
    </dgm:pt>
    <dgm:pt modelId="{889F825C-91E9-4001-B754-8E909825DD37}" type="parTrans" cxnId="{2D08B7EE-958F-4EFE-A349-E474148C37C5}">
      <dgm:prSet/>
      <dgm:spPr/>
      <dgm:t>
        <a:bodyPr/>
        <a:lstStyle/>
        <a:p>
          <a:endParaRPr lang="ru-RU"/>
        </a:p>
      </dgm:t>
    </dgm:pt>
    <dgm:pt modelId="{13110037-B765-488B-8702-9D4D794B07E0}" type="sibTrans" cxnId="{2D08B7EE-958F-4EFE-A349-E474148C37C5}">
      <dgm:prSet/>
      <dgm:spPr/>
      <dgm:t>
        <a:bodyPr/>
        <a:lstStyle/>
        <a:p>
          <a:endParaRPr lang="ru-RU"/>
        </a:p>
      </dgm:t>
    </dgm:pt>
    <dgm:pt modelId="{9222066E-F5E3-49E0-92B9-9B3DE4F36662}">
      <dgm:prSet/>
      <dgm:spPr/>
      <dgm:t>
        <a:bodyPr/>
        <a:lstStyle/>
        <a:p>
          <a:r>
            <a:rPr lang="ru-RU" dirty="0" smtClean="0">
              <a:latin typeface="Times New Roman" pitchFamily="18" charset="0"/>
              <a:ea typeface="Calibri" pitchFamily="34" charset="0"/>
              <a:cs typeface="Times New Roman" pitchFamily="18" charset="0"/>
            </a:rPr>
            <a:t>1. Обучение студентов формулированию целей своей деятельности</a:t>
          </a:r>
          <a:endParaRPr lang="ru-RU" dirty="0"/>
        </a:p>
      </dgm:t>
    </dgm:pt>
    <dgm:pt modelId="{CE612816-4702-44AA-8B38-8CDED592CB66}" type="parTrans" cxnId="{E8F64141-9B2C-4FBC-958E-EF2078E68250}">
      <dgm:prSet/>
      <dgm:spPr/>
      <dgm:t>
        <a:bodyPr/>
        <a:lstStyle/>
        <a:p>
          <a:endParaRPr lang="ru-RU"/>
        </a:p>
      </dgm:t>
    </dgm:pt>
    <dgm:pt modelId="{2B519DE7-C2DA-4983-A15D-48C7784A8878}" type="sibTrans" cxnId="{E8F64141-9B2C-4FBC-958E-EF2078E68250}">
      <dgm:prSet/>
      <dgm:spPr/>
      <dgm:t>
        <a:bodyPr/>
        <a:lstStyle/>
        <a:p>
          <a:endParaRPr lang="ru-RU"/>
        </a:p>
      </dgm:t>
    </dgm:pt>
    <dgm:pt modelId="{CF7B4C41-598E-40CD-A6B6-FCC2B4FEDC35}" type="pres">
      <dgm:prSet presAssocID="{255C0D8C-5FB3-4722-84FD-CF19FC62CF7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1943468-06D8-4B37-92F3-C63FE0F879DF}" type="pres">
      <dgm:prSet presAssocID="{076A0347-769E-4145-A3A8-E9FE2207333B}" presName="node" presStyleLbl="node1" presStyleIdx="0" presStyleCnt="4" custScaleX="1305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36040F-279C-435D-8443-0AE37EE18ECA}" type="pres">
      <dgm:prSet presAssocID="{C1EE4065-B713-4793-AEE0-3C7D22A49B47}" presName="sibTrans" presStyleLbl="sibTrans2D1" presStyleIdx="0" presStyleCnt="3"/>
      <dgm:spPr/>
      <dgm:t>
        <a:bodyPr/>
        <a:lstStyle/>
        <a:p>
          <a:endParaRPr lang="ru-RU"/>
        </a:p>
      </dgm:t>
    </dgm:pt>
    <dgm:pt modelId="{C331B8A5-4F70-4C4D-A4DC-84A474FC0475}" type="pres">
      <dgm:prSet presAssocID="{C1EE4065-B713-4793-AEE0-3C7D22A49B47}" presName="connectorText" presStyleLbl="sibTrans2D1" presStyleIdx="0" presStyleCnt="3"/>
      <dgm:spPr/>
      <dgm:t>
        <a:bodyPr/>
        <a:lstStyle/>
        <a:p>
          <a:endParaRPr lang="ru-RU"/>
        </a:p>
      </dgm:t>
    </dgm:pt>
    <dgm:pt modelId="{2DCE874C-F880-474B-BC42-DAEE6D46C014}" type="pres">
      <dgm:prSet presAssocID="{9222066E-F5E3-49E0-92B9-9B3DE4F36662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90522D-93F4-48C6-BA15-AB6E7B8D2D7A}" type="pres">
      <dgm:prSet presAssocID="{2B519DE7-C2DA-4983-A15D-48C7784A8878}" presName="sibTrans" presStyleLbl="sibTrans2D1" presStyleIdx="1" presStyleCnt="3"/>
      <dgm:spPr/>
      <dgm:t>
        <a:bodyPr/>
        <a:lstStyle/>
        <a:p>
          <a:endParaRPr lang="ru-RU"/>
        </a:p>
      </dgm:t>
    </dgm:pt>
    <dgm:pt modelId="{A55FE876-5306-499E-BE40-452F08C1C217}" type="pres">
      <dgm:prSet presAssocID="{2B519DE7-C2DA-4983-A15D-48C7784A8878}" presName="connectorText" presStyleLbl="sibTrans2D1" presStyleIdx="1" presStyleCnt="3"/>
      <dgm:spPr/>
      <dgm:t>
        <a:bodyPr/>
        <a:lstStyle/>
        <a:p>
          <a:endParaRPr lang="ru-RU"/>
        </a:p>
      </dgm:t>
    </dgm:pt>
    <dgm:pt modelId="{D2A1E08B-03B3-428F-BBB0-028D46F507A6}" type="pres">
      <dgm:prSet presAssocID="{E1347FFA-469C-4D91-886B-403C5A0BFFFB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4AAB44-E113-45F2-BEDD-4EA3A6022890}" type="pres">
      <dgm:prSet presAssocID="{13110037-B765-488B-8702-9D4D794B07E0}" presName="sibTrans" presStyleLbl="sibTrans2D1" presStyleIdx="2" presStyleCnt="3"/>
      <dgm:spPr/>
      <dgm:t>
        <a:bodyPr/>
        <a:lstStyle/>
        <a:p>
          <a:endParaRPr lang="ru-RU"/>
        </a:p>
      </dgm:t>
    </dgm:pt>
    <dgm:pt modelId="{EA01CDB0-67CC-4700-A869-BB813EBD0F14}" type="pres">
      <dgm:prSet presAssocID="{13110037-B765-488B-8702-9D4D794B07E0}" presName="connectorText" presStyleLbl="sibTrans2D1" presStyleIdx="2" presStyleCnt="3"/>
      <dgm:spPr/>
      <dgm:t>
        <a:bodyPr/>
        <a:lstStyle/>
        <a:p>
          <a:endParaRPr lang="ru-RU"/>
        </a:p>
      </dgm:t>
    </dgm:pt>
    <dgm:pt modelId="{BD42DE31-051E-4628-91C9-6A29791F6B94}" type="pres">
      <dgm:prSet presAssocID="{BAE60F3E-0C6D-4B10-9D53-BF6CA89937F1}" presName="node" presStyleLbl="node1" presStyleIdx="3" presStyleCnt="4" custScaleX="144155" custScaleY="1213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BE00C06-E4A6-4AC9-8C67-137CE5E29510}" type="presOf" srcId="{C1EE4065-B713-4793-AEE0-3C7D22A49B47}" destId="{C331B8A5-4F70-4C4D-A4DC-84A474FC0475}" srcOrd="1" destOrd="0" presId="urn:microsoft.com/office/officeart/2005/8/layout/process5"/>
    <dgm:cxn modelId="{45B12DB7-BEFB-4031-B165-30668BE02A43}" type="presOf" srcId="{9222066E-F5E3-49E0-92B9-9B3DE4F36662}" destId="{2DCE874C-F880-474B-BC42-DAEE6D46C014}" srcOrd="0" destOrd="0" presId="urn:microsoft.com/office/officeart/2005/8/layout/process5"/>
    <dgm:cxn modelId="{03CB0848-F073-43F6-8DC1-CE160726C0D4}" type="presOf" srcId="{C1EE4065-B713-4793-AEE0-3C7D22A49B47}" destId="{EB36040F-279C-435D-8443-0AE37EE18ECA}" srcOrd="0" destOrd="0" presId="urn:microsoft.com/office/officeart/2005/8/layout/process5"/>
    <dgm:cxn modelId="{2D08B7EE-958F-4EFE-A349-E474148C37C5}" srcId="{255C0D8C-5FB3-4722-84FD-CF19FC62CF73}" destId="{E1347FFA-469C-4D91-886B-403C5A0BFFFB}" srcOrd="2" destOrd="0" parTransId="{889F825C-91E9-4001-B754-8E909825DD37}" sibTransId="{13110037-B765-488B-8702-9D4D794B07E0}"/>
    <dgm:cxn modelId="{34E05DA9-89B2-42B4-8A89-8F7F57B1A512}" srcId="{255C0D8C-5FB3-4722-84FD-CF19FC62CF73}" destId="{BAE60F3E-0C6D-4B10-9D53-BF6CA89937F1}" srcOrd="3" destOrd="0" parTransId="{DE0B42B8-B5CA-43BC-BE83-F9DDD89B5EA8}" sibTransId="{13771932-8AA3-4D29-A621-47635560CBA2}"/>
    <dgm:cxn modelId="{FBC6C778-C92C-42FA-A370-439D58123D65}" type="presOf" srcId="{BAE60F3E-0C6D-4B10-9D53-BF6CA89937F1}" destId="{BD42DE31-051E-4628-91C9-6A29791F6B94}" srcOrd="0" destOrd="0" presId="urn:microsoft.com/office/officeart/2005/8/layout/process5"/>
    <dgm:cxn modelId="{5893A62B-429C-4253-8A17-5FE0BFF5FB38}" type="presOf" srcId="{2B519DE7-C2DA-4983-A15D-48C7784A8878}" destId="{D390522D-93F4-48C6-BA15-AB6E7B8D2D7A}" srcOrd="0" destOrd="0" presId="urn:microsoft.com/office/officeart/2005/8/layout/process5"/>
    <dgm:cxn modelId="{36429008-B1F3-4A2C-B4F4-D27EB30FE6BF}" type="presOf" srcId="{13110037-B765-488B-8702-9D4D794B07E0}" destId="{EA01CDB0-67CC-4700-A869-BB813EBD0F14}" srcOrd="1" destOrd="0" presId="urn:microsoft.com/office/officeart/2005/8/layout/process5"/>
    <dgm:cxn modelId="{9D4F0779-D8FE-4AC5-AA39-B71282719C65}" srcId="{255C0D8C-5FB3-4722-84FD-CF19FC62CF73}" destId="{076A0347-769E-4145-A3A8-E9FE2207333B}" srcOrd="0" destOrd="0" parTransId="{06572A12-32E8-441D-8E98-B42856E95AA6}" sibTransId="{C1EE4065-B713-4793-AEE0-3C7D22A49B47}"/>
    <dgm:cxn modelId="{0F1A936A-5467-4114-B9E7-A26347E4DA71}" type="presOf" srcId="{13110037-B765-488B-8702-9D4D794B07E0}" destId="{0B4AAB44-E113-45F2-BEDD-4EA3A6022890}" srcOrd="0" destOrd="0" presId="urn:microsoft.com/office/officeart/2005/8/layout/process5"/>
    <dgm:cxn modelId="{F1B798A8-D81D-484F-9629-8DEF9B01B215}" type="presOf" srcId="{076A0347-769E-4145-A3A8-E9FE2207333B}" destId="{F1943468-06D8-4B37-92F3-C63FE0F879DF}" srcOrd="0" destOrd="0" presId="urn:microsoft.com/office/officeart/2005/8/layout/process5"/>
    <dgm:cxn modelId="{26F8C507-5975-4929-BE0C-71C86E7B2735}" type="presOf" srcId="{255C0D8C-5FB3-4722-84FD-CF19FC62CF73}" destId="{CF7B4C41-598E-40CD-A6B6-FCC2B4FEDC35}" srcOrd="0" destOrd="0" presId="urn:microsoft.com/office/officeart/2005/8/layout/process5"/>
    <dgm:cxn modelId="{FBEC9690-4E0F-499C-95BC-F660F19A32DD}" type="presOf" srcId="{E1347FFA-469C-4D91-886B-403C5A0BFFFB}" destId="{D2A1E08B-03B3-428F-BBB0-028D46F507A6}" srcOrd="0" destOrd="0" presId="urn:microsoft.com/office/officeart/2005/8/layout/process5"/>
    <dgm:cxn modelId="{E9E2B940-5201-447C-BD5E-AF1DC9E09BD6}" type="presOf" srcId="{2B519DE7-C2DA-4983-A15D-48C7784A8878}" destId="{A55FE876-5306-499E-BE40-452F08C1C217}" srcOrd="1" destOrd="0" presId="urn:microsoft.com/office/officeart/2005/8/layout/process5"/>
    <dgm:cxn modelId="{E8F64141-9B2C-4FBC-958E-EF2078E68250}" srcId="{255C0D8C-5FB3-4722-84FD-CF19FC62CF73}" destId="{9222066E-F5E3-49E0-92B9-9B3DE4F36662}" srcOrd="1" destOrd="0" parTransId="{CE612816-4702-44AA-8B38-8CDED592CB66}" sibTransId="{2B519DE7-C2DA-4983-A15D-48C7784A8878}"/>
    <dgm:cxn modelId="{D0857533-5186-4EC1-B2B1-953CAC810500}" type="presParOf" srcId="{CF7B4C41-598E-40CD-A6B6-FCC2B4FEDC35}" destId="{F1943468-06D8-4B37-92F3-C63FE0F879DF}" srcOrd="0" destOrd="0" presId="urn:microsoft.com/office/officeart/2005/8/layout/process5"/>
    <dgm:cxn modelId="{B439C8AD-083C-45C3-BD3F-43579BA195AF}" type="presParOf" srcId="{CF7B4C41-598E-40CD-A6B6-FCC2B4FEDC35}" destId="{EB36040F-279C-435D-8443-0AE37EE18ECA}" srcOrd="1" destOrd="0" presId="urn:microsoft.com/office/officeart/2005/8/layout/process5"/>
    <dgm:cxn modelId="{37EFCE8A-1DE9-4586-984D-7A11CF19E925}" type="presParOf" srcId="{EB36040F-279C-435D-8443-0AE37EE18ECA}" destId="{C331B8A5-4F70-4C4D-A4DC-84A474FC0475}" srcOrd="0" destOrd="0" presId="urn:microsoft.com/office/officeart/2005/8/layout/process5"/>
    <dgm:cxn modelId="{F598D356-C0B4-4249-AE3D-72A494235001}" type="presParOf" srcId="{CF7B4C41-598E-40CD-A6B6-FCC2B4FEDC35}" destId="{2DCE874C-F880-474B-BC42-DAEE6D46C014}" srcOrd="2" destOrd="0" presId="urn:microsoft.com/office/officeart/2005/8/layout/process5"/>
    <dgm:cxn modelId="{34D8E92B-8939-4465-89E2-95B873E5C3E0}" type="presParOf" srcId="{CF7B4C41-598E-40CD-A6B6-FCC2B4FEDC35}" destId="{D390522D-93F4-48C6-BA15-AB6E7B8D2D7A}" srcOrd="3" destOrd="0" presId="urn:microsoft.com/office/officeart/2005/8/layout/process5"/>
    <dgm:cxn modelId="{3B7B0C0B-E272-4A52-A8B3-3E0947525F13}" type="presParOf" srcId="{D390522D-93F4-48C6-BA15-AB6E7B8D2D7A}" destId="{A55FE876-5306-499E-BE40-452F08C1C217}" srcOrd="0" destOrd="0" presId="urn:microsoft.com/office/officeart/2005/8/layout/process5"/>
    <dgm:cxn modelId="{8B3DDC17-19E4-4AF7-B06E-ACE887E1CA2F}" type="presParOf" srcId="{CF7B4C41-598E-40CD-A6B6-FCC2B4FEDC35}" destId="{D2A1E08B-03B3-428F-BBB0-028D46F507A6}" srcOrd="4" destOrd="0" presId="urn:microsoft.com/office/officeart/2005/8/layout/process5"/>
    <dgm:cxn modelId="{E7D93943-C99D-4E31-A426-9C4AD711D7CA}" type="presParOf" srcId="{CF7B4C41-598E-40CD-A6B6-FCC2B4FEDC35}" destId="{0B4AAB44-E113-45F2-BEDD-4EA3A6022890}" srcOrd="5" destOrd="0" presId="urn:microsoft.com/office/officeart/2005/8/layout/process5"/>
    <dgm:cxn modelId="{D786B854-44C0-46A6-8329-8785E404381E}" type="presParOf" srcId="{0B4AAB44-E113-45F2-BEDD-4EA3A6022890}" destId="{EA01CDB0-67CC-4700-A869-BB813EBD0F14}" srcOrd="0" destOrd="0" presId="urn:microsoft.com/office/officeart/2005/8/layout/process5"/>
    <dgm:cxn modelId="{09EE81D4-E738-4712-90BE-5099BBE6E30E}" type="presParOf" srcId="{CF7B4C41-598E-40CD-A6B6-FCC2B4FEDC35}" destId="{BD42DE31-051E-4628-91C9-6A29791F6B94}" srcOrd="6" destOrd="0" presId="urn:microsoft.com/office/officeart/2005/8/layout/process5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F83FCC5-DD26-484B-A793-53E4206764D8}">
      <dsp:nvSpPr>
        <dsp:cNvPr id="0" name=""/>
        <dsp:cNvSpPr/>
      </dsp:nvSpPr>
      <dsp:spPr>
        <a:xfrm>
          <a:off x="606667" y="0"/>
          <a:ext cx="4392488" cy="4392488"/>
        </a:xfrm>
        <a:prstGeom prst="triangl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FD973C-9978-40D6-B24B-A8328680F115}">
      <dsp:nvSpPr>
        <dsp:cNvPr id="0" name=""/>
        <dsp:cNvSpPr/>
      </dsp:nvSpPr>
      <dsp:spPr>
        <a:xfrm>
          <a:off x="2806765" y="465118"/>
          <a:ext cx="2855117" cy="62455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0" kern="1200" dirty="0" smtClean="0">
              <a:latin typeface="Times New Roman" pitchFamily="18" charset="0"/>
              <a:ea typeface="Calibri" pitchFamily="34" charset="0"/>
              <a:cs typeface="Times New Roman" pitchFamily="18" charset="0"/>
            </a:rPr>
            <a:t>Компетенции</a:t>
          </a:r>
          <a:endParaRPr lang="ru-RU" sz="3200" b="0" kern="1200" dirty="0"/>
        </a:p>
      </dsp:txBody>
      <dsp:txXfrm>
        <a:off x="2806765" y="465118"/>
        <a:ext cx="2855117" cy="624556"/>
      </dsp:txXfrm>
    </dsp:sp>
    <dsp:sp modelId="{FD14B50E-7446-4C49-B885-C4F25C376715}">
      <dsp:nvSpPr>
        <dsp:cNvPr id="0" name=""/>
        <dsp:cNvSpPr/>
      </dsp:nvSpPr>
      <dsp:spPr>
        <a:xfrm>
          <a:off x="2802911" y="1142304"/>
          <a:ext cx="2855117" cy="62455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2812566"/>
              <a:satOff val="-4220"/>
              <a:lumOff val="-6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800" b="0" i="0" u="none" strike="noStrike" kern="1200" cap="none" normalizeH="0" baseline="0" dirty="0" smtClean="0">
              <a:ln/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Цель деятельности</a:t>
          </a:r>
          <a:endParaRPr lang="ru-RU" sz="1800" kern="1200" dirty="0"/>
        </a:p>
      </dsp:txBody>
      <dsp:txXfrm>
        <a:off x="2802911" y="1142304"/>
        <a:ext cx="2855117" cy="624556"/>
      </dsp:txXfrm>
    </dsp:sp>
    <dsp:sp modelId="{0671F6C1-E891-48BB-AA0B-B095FFC5AD57}">
      <dsp:nvSpPr>
        <dsp:cNvPr id="0" name=""/>
        <dsp:cNvSpPr/>
      </dsp:nvSpPr>
      <dsp:spPr>
        <a:xfrm>
          <a:off x="2802911" y="1844930"/>
          <a:ext cx="2855117" cy="62455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5625132"/>
              <a:satOff val="-8440"/>
              <a:lumOff val="-137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1800" b="0" i="0" u="none" strike="noStrike" kern="1200" cap="none" normalizeH="0" baseline="0" dirty="0" smtClean="0">
              <a:ln/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Планирование действий</a:t>
          </a:r>
          <a:endParaRPr lang="ru-RU" sz="1800" kern="1200" dirty="0"/>
        </a:p>
      </dsp:txBody>
      <dsp:txXfrm>
        <a:off x="2802911" y="1844930"/>
        <a:ext cx="2855117" cy="624556"/>
      </dsp:txXfrm>
    </dsp:sp>
    <dsp:sp modelId="{8018377C-8F4A-4029-BEBA-9D61593E9CEF}">
      <dsp:nvSpPr>
        <dsp:cNvPr id="0" name=""/>
        <dsp:cNvSpPr/>
      </dsp:nvSpPr>
      <dsp:spPr>
        <a:xfrm>
          <a:off x="2802911" y="2547557"/>
          <a:ext cx="2855117" cy="62455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8437698"/>
              <a:satOff val="-12660"/>
              <a:lumOff val="-205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2600" b="0" i="0" u="none" strike="noStrike" kern="1200" cap="none" normalizeH="0" baseline="0" smtClean="0">
              <a:ln/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Методика</a:t>
          </a:r>
          <a:endParaRPr lang="ru-RU" sz="2600" kern="1200"/>
        </a:p>
      </dsp:txBody>
      <dsp:txXfrm>
        <a:off x="2802911" y="2547557"/>
        <a:ext cx="2855117" cy="624556"/>
      </dsp:txXfrm>
    </dsp:sp>
    <dsp:sp modelId="{DCF4809F-BA4F-41FC-A57F-C0196FDC1FD7}">
      <dsp:nvSpPr>
        <dsp:cNvPr id="0" name=""/>
        <dsp:cNvSpPr/>
      </dsp:nvSpPr>
      <dsp:spPr>
        <a:xfrm>
          <a:off x="2802911" y="3250183"/>
          <a:ext cx="2855117" cy="624556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ru-RU" sz="2000" b="0" i="0" u="none" strike="noStrike" kern="1200" cap="none" normalizeH="0" baseline="0" dirty="0" smtClean="0">
              <a:ln/>
              <a:effectLst/>
              <a:latin typeface="Times New Roman" pitchFamily="18" charset="0"/>
              <a:ea typeface="Calibri" pitchFamily="34" charset="0"/>
              <a:cs typeface="Times New Roman" pitchFamily="18" charset="0"/>
            </a:rPr>
            <a:t>Ситуации</a:t>
          </a:r>
          <a:endParaRPr lang="ru-RU" sz="2000" kern="1200" dirty="0"/>
        </a:p>
      </dsp:txBody>
      <dsp:txXfrm>
        <a:off x="2802911" y="3250183"/>
        <a:ext cx="2855117" cy="624556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1943468-06D8-4B37-92F3-C63FE0F879DF}">
      <dsp:nvSpPr>
        <dsp:cNvPr id="0" name=""/>
        <dsp:cNvSpPr/>
      </dsp:nvSpPr>
      <dsp:spPr>
        <a:xfrm>
          <a:off x="365479" y="72009"/>
          <a:ext cx="3482167" cy="15998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i="1" kern="1200" dirty="0" smtClean="0">
              <a:latin typeface="Times New Roman" pitchFamily="18" charset="0"/>
              <a:ea typeface="Calibri" pitchFamily="34" charset="0"/>
              <a:cs typeface="Times New Roman" pitchFamily="18" charset="0"/>
            </a:rPr>
            <a:t>Ф</a:t>
          </a:r>
          <a:r>
            <a:rPr lang="ru-RU" sz="2800" kern="1200" dirty="0" smtClean="0">
              <a:latin typeface="Times New Roman" pitchFamily="18" charset="0"/>
              <a:ea typeface="Calibri" pitchFamily="34" charset="0"/>
              <a:cs typeface="Times New Roman" pitchFamily="18" charset="0"/>
            </a:rPr>
            <a:t>ормирование общих компетенций на уроках физики:</a:t>
          </a:r>
          <a:endParaRPr lang="ru-RU" sz="2800" kern="1200" dirty="0"/>
        </a:p>
      </dsp:txBody>
      <dsp:txXfrm>
        <a:off x="365479" y="72009"/>
        <a:ext cx="3482167" cy="1599856"/>
      </dsp:txXfrm>
    </dsp:sp>
    <dsp:sp modelId="{EB36040F-279C-435D-8443-0AE37EE18ECA}">
      <dsp:nvSpPr>
        <dsp:cNvPr id="0" name=""/>
        <dsp:cNvSpPr/>
      </dsp:nvSpPr>
      <dsp:spPr>
        <a:xfrm>
          <a:off x="4082292" y="541300"/>
          <a:ext cx="565282" cy="66127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>
        <a:off x="4082292" y="541300"/>
        <a:ext cx="565282" cy="661273"/>
      </dsp:txXfrm>
    </dsp:sp>
    <dsp:sp modelId="{2DCE874C-F880-474B-BC42-DAEE6D46C014}">
      <dsp:nvSpPr>
        <dsp:cNvPr id="0" name=""/>
        <dsp:cNvSpPr/>
      </dsp:nvSpPr>
      <dsp:spPr>
        <a:xfrm>
          <a:off x="4914217" y="72009"/>
          <a:ext cx="2666427" cy="15998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latin typeface="Times New Roman" pitchFamily="18" charset="0"/>
              <a:ea typeface="Calibri" pitchFamily="34" charset="0"/>
              <a:cs typeface="Times New Roman" pitchFamily="18" charset="0"/>
            </a:rPr>
            <a:t>1. Обучение студентов формулированию целей своей деятельности</a:t>
          </a:r>
          <a:endParaRPr lang="ru-RU" sz="1900" kern="1200" dirty="0"/>
        </a:p>
      </dsp:txBody>
      <dsp:txXfrm>
        <a:off x="4914217" y="72009"/>
        <a:ext cx="2666427" cy="1599856"/>
      </dsp:txXfrm>
    </dsp:sp>
    <dsp:sp modelId="{D390522D-93F4-48C6-BA15-AB6E7B8D2D7A}">
      <dsp:nvSpPr>
        <dsp:cNvPr id="0" name=""/>
        <dsp:cNvSpPr/>
      </dsp:nvSpPr>
      <dsp:spPr>
        <a:xfrm rot="5400000">
          <a:off x="5919445" y="1941505"/>
          <a:ext cx="655972" cy="66127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 rot="5400000">
        <a:off x="5919445" y="1941505"/>
        <a:ext cx="655972" cy="661273"/>
      </dsp:txXfrm>
    </dsp:sp>
    <dsp:sp modelId="{D2A1E08B-03B3-428F-BBB0-028D46F507A6}">
      <dsp:nvSpPr>
        <dsp:cNvPr id="0" name=""/>
        <dsp:cNvSpPr/>
      </dsp:nvSpPr>
      <dsp:spPr>
        <a:xfrm>
          <a:off x="4914217" y="2909549"/>
          <a:ext cx="2666427" cy="15998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>
              <a:latin typeface="Times New Roman" pitchFamily="18" charset="0"/>
              <a:ea typeface="Calibri" pitchFamily="34" charset="0"/>
              <a:cs typeface="Times New Roman" pitchFamily="18" charset="0"/>
            </a:rPr>
            <a:t>2. Обучение студентов планированию своих действий по достижению поставленной цели</a:t>
          </a:r>
          <a:endParaRPr lang="ru-RU" sz="1900" kern="1200" dirty="0"/>
        </a:p>
      </dsp:txBody>
      <dsp:txXfrm>
        <a:off x="4914217" y="2909549"/>
        <a:ext cx="2666427" cy="1599856"/>
      </dsp:txXfrm>
    </dsp:sp>
    <dsp:sp modelId="{0B4AAB44-E113-45F2-BEDD-4EA3A6022890}">
      <dsp:nvSpPr>
        <dsp:cNvPr id="0" name=""/>
        <dsp:cNvSpPr/>
      </dsp:nvSpPr>
      <dsp:spPr>
        <a:xfrm rot="10800000">
          <a:off x="4114289" y="3378840"/>
          <a:ext cx="565282" cy="661273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500" kern="1200"/>
        </a:p>
      </dsp:txBody>
      <dsp:txXfrm rot="10800000">
        <a:off x="4114289" y="3378840"/>
        <a:ext cx="565282" cy="661273"/>
      </dsp:txXfrm>
    </dsp:sp>
    <dsp:sp modelId="{BD42DE31-051E-4628-91C9-6A29791F6B94}">
      <dsp:nvSpPr>
        <dsp:cNvPr id="0" name=""/>
        <dsp:cNvSpPr/>
      </dsp:nvSpPr>
      <dsp:spPr>
        <a:xfrm>
          <a:off x="3858" y="2738436"/>
          <a:ext cx="3843788" cy="1942081"/>
        </a:xfrm>
        <a:prstGeom prst="roundRect">
          <a:avLst>
            <a:gd name="adj" fmla="val 10000"/>
          </a:avLst>
        </a:prstGeom>
        <a:solidFill>
          <a:schemeClr val="accent3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i="1" kern="1200" dirty="0" smtClean="0"/>
            <a:t>Методика  организации многократного выполнения студентами деятельности,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i="1" kern="1200" dirty="0" smtClean="0"/>
            <a:t>указанной  в цели по развитию</a:t>
          </a:r>
          <a:endParaRPr lang="ru-RU" sz="1800" i="1" kern="1200" dirty="0"/>
        </a:p>
      </dsp:txBody>
      <dsp:txXfrm>
        <a:off x="3858" y="2738436"/>
        <a:ext cx="3843788" cy="19420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9D86-F048-4057-B739-49471E146D39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98C7A-472E-4F00-BE03-2CA4C658D9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9D86-F048-4057-B739-49471E146D39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98C7A-472E-4F00-BE03-2CA4C658D9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9D86-F048-4057-B739-49471E146D39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98C7A-472E-4F00-BE03-2CA4C658D9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9D86-F048-4057-B739-49471E146D39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98C7A-472E-4F00-BE03-2CA4C658D9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9D86-F048-4057-B739-49471E146D39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98C7A-472E-4F00-BE03-2CA4C658D9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9D86-F048-4057-B739-49471E146D39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98C7A-472E-4F00-BE03-2CA4C658D9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9D86-F048-4057-B739-49471E146D39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98C7A-472E-4F00-BE03-2CA4C658D9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9D86-F048-4057-B739-49471E146D39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98C7A-472E-4F00-BE03-2CA4C658D9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9D86-F048-4057-B739-49471E146D39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98C7A-472E-4F00-BE03-2CA4C658D9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9D86-F048-4057-B739-49471E146D39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98C7A-472E-4F00-BE03-2CA4C658D9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679D86-F048-4057-B739-49471E146D39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A98C7A-472E-4F00-BE03-2CA4C658D9A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679D86-F048-4057-B739-49471E146D39}" type="datetimeFigureOut">
              <a:rPr lang="ru-RU" smtClean="0"/>
              <a:pPr/>
              <a:t>22.10.2014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A98C7A-472E-4F00-BE03-2CA4C658D9A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om.rubtsova@gmail.com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om.rubtsova@gmail.com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971600" y="4725144"/>
            <a:ext cx="716045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ГБОУ СПО МО «Московский областной государственный колледж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технологи</a:t>
            </a:r>
            <a:r>
              <a:rPr lang="ru-RU" sz="1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й</a:t>
            </a:r>
            <a:r>
              <a:rPr kumimoji="0" lang="ru-RU" sz="12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r>
              <a:rPr lang="ru-RU" sz="12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1200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экономики и предпринимательства»  г. Лыткарино</a:t>
            </a:r>
            <a:endParaRPr kumimoji="0" lang="ru-RU" sz="12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196752"/>
            <a:ext cx="78488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400" u="sng" dirty="0" smtClean="0"/>
          </a:p>
          <a:p>
            <a:pPr algn="ctr"/>
            <a:r>
              <a:rPr lang="ru-RU" sz="2400" dirty="0" smtClean="0"/>
              <a:t>«</a:t>
            </a:r>
            <a:r>
              <a:rPr lang="ru-RU" sz="2400" dirty="0"/>
              <a:t>Формирование общих компетенций с использованием методики  организации многократного выполнения студентами деятельности, указанной  в цели по развитию»</a:t>
            </a: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1835696" y="4077072"/>
            <a:ext cx="6048672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Рубцова Ольга Михайловна,</a:t>
            </a:r>
            <a:r>
              <a:rPr lang="ru-RU" sz="16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преподаватель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физики</a:t>
            </a:r>
          </a:p>
          <a:p>
            <a:pPr algn="ctr"/>
            <a:r>
              <a:rPr lang="ru-RU" sz="1600" u="sng" dirty="0" smtClean="0">
                <a:hlinkClick r:id="rId2"/>
              </a:rPr>
              <a:t>om.rubtsova@gmail.com</a:t>
            </a:r>
            <a:endParaRPr lang="en-US" sz="1600" u="sng" dirty="0" smtClean="0"/>
          </a:p>
          <a:p>
            <a:pPr algn="ctr"/>
            <a:endParaRPr lang="ru-RU" sz="1600" dirty="0"/>
          </a:p>
          <a:p>
            <a:r>
              <a:rPr lang="ru-RU" sz="1600" dirty="0"/>
              <a:t>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C:\Users\neonaft\Desktop\IMG_0076.JPG"/>
          <p:cNvPicPr>
            <a:picLocks noChangeAspect="1" noChangeArrowheads="1"/>
          </p:cNvPicPr>
          <p:nvPr/>
        </p:nvPicPr>
        <p:blipFill>
          <a:blip r:embed="rId2" cstate="print"/>
          <a:srcRect l="13221" t="25311" r="29228" b="21657"/>
          <a:stretch>
            <a:fillRect/>
          </a:stretch>
        </p:blipFill>
        <p:spPr bwMode="auto">
          <a:xfrm rot="5400000">
            <a:off x="2583870" y="1816730"/>
            <a:ext cx="4480315" cy="3096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857224" y="1285860"/>
            <a:ext cx="3429024" cy="2571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95536" y="332656"/>
            <a:ext cx="8136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Практическая работа</a:t>
            </a:r>
          </a:p>
          <a:p>
            <a:pPr algn="ctr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«Технические устройства, основанные на использовании фотоэффекта»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285860"/>
            <a:ext cx="3500462" cy="2625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39552" y="4077072"/>
            <a:ext cx="41044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Практическое применение фотоэлементов:</a:t>
            </a:r>
          </a:p>
          <a:p>
            <a:r>
              <a:rPr lang="ru-RU" sz="1600" dirty="0" smtClean="0"/>
              <a:t>1.</a:t>
            </a:r>
            <a:r>
              <a:rPr lang="en-US" sz="1600" dirty="0" smtClean="0"/>
              <a:t> </a:t>
            </a:r>
            <a:r>
              <a:rPr lang="ru-RU" sz="1600" dirty="0" smtClean="0"/>
              <a:t>Автоматические счетчики </a:t>
            </a:r>
          </a:p>
          <a:p>
            <a:r>
              <a:rPr lang="ru-RU" sz="1600" dirty="0" smtClean="0"/>
              <a:t>2.Станки с ЧПУ </a:t>
            </a:r>
          </a:p>
          <a:p>
            <a:r>
              <a:rPr lang="ru-RU" sz="1600" dirty="0" smtClean="0"/>
              <a:t>3.Турникеты в метро</a:t>
            </a:r>
          </a:p>
          <a:p>
            <a:r>
              <a:rPr lang="ru-RU" sz="1600" dirty="0" smtClean="0"/>
              <a:t>4.Солнечные батареи на электромобиле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786314" y="4000505"/>
            <a:ext cx="345809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Проявление фотоэффекта  в природе:</a:t>
            </a:r>
          </a:p>
          <a:p>
            <a:r>
              <a:rPr lang="ru-RU" sz="1600" dirty="0" smtClean="0"/>
              <a:t>1.Выцветание краски </a:t>
            </a:r>
          </a:p>
          <a:p>
            <a:r>
              <a:rPr lang="ru-RU" sz="1600" dirty="0" smtClean="0"/>
              <a:t>2. Фотосинтез</a:t>
            </a:r>
          </a:p>
          <a:p>
            <a:r>
              <a:rPr lang="ru-RU" sz="1600" dirty="0" smtClean="0"/>
              <a:t>3.Загар</a:t>
            </a:r>
          </a:p>
          <a:p>
            <a:r>
              <a:rPr lang="ru-RU" sz="1600" dirty="0" smtClean="0"/>
              <a:t>4.Фотография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rcRect t="29277" b="27766"/>
          <a:stretch>
            <a:fillRect/>
          </a:stretch>
        </p:blipFill>
        <p:spPr bwMode="auto">
          <a:xfrm>
            <a:off x="1043608" y="1916832"/>
            <a:ext cx="7200800" cy="23762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5940152" y="5517232"/>
            <a:ext cx="25465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sng" dirty="0" err="1" smtClean="0">
                <a:hlinkClick r:id="rId3"/>
              </a:rPr>
              <a:t>om.rubtsova@gmail.com</a:t>
            </a:r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11560" y="235387"/>
            <a:ext cx="806489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Формирование ключевых компетенций у учащихся на уроках физики</a:t>
            </a:r>
          </a:p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С.В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   </a:t>
            </a:r>
            <a:r>
              <a:rPr kumimoji="0" lang="ru-RU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Анофрикова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– </a:t>
            </a:r>
          </a:p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М. : Педагогический университет «Первое сентября» - 2012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12160" y="5085184"/>
            <a:ext cx="2385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/>
        </p:nvGraphicFramePr>
        <p:xfrm>
          <a:off x="1835696" y="836712"/>
          <a:ext cx="6264696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827584" y="1124744"/>
          <a:ext cx="7584504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467544" y="692696"/>
            <a:ext cx="8208912" cy="47397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Тема урока: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Фотоэффект. Фотоны и их характеристики.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Вид урока: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комбинированный урок.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Цели урока:</a:t>
            </a: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en-US" b="0" i="0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Образовательная: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получить студентов, знающих о том, что фотоэффект - это физическое явление вырывания электронов из вещества под действием света (излучений);  виды фотоэффекта: внешний и внутренний; фотоны – частицы света; скорость фотона в вакууме – 300000 км/с; фотоны – нейтральные частицы, фотоны в покое не существует.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Развивающая: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получить студентов, умеющих распознавать  фотоэффект.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Воспитательная:</a:t>
            </a:r>
            <a:r>
              <a:rPr kumimoji="0" lang="ru-RU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Получить студентов, убежденных в том, что научные знания о фотоэффекте, видах фотоэффекта  позволяют ориентироваться в окружающем мире и создавать определенные конкретные ситуации.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eonaft\Desktop\IMG_0069.JPG"/>
          <p:cNvPicPr>
            <a:picLocks noChangeAspect="1" noChangeArrowheads="1"/>
          </p:cNvPicPr>
          <p:nvPr/>
        </p:nvPicPr>
        <p:blipFill>
          <a:blip r:embed="rId2" cstate="print"/>
          <a:srcRect l="17696" t="23594" r="24794" b="26269"/>
          <a:stretch>
            <a:fillRect/>
          </a:stretch>
        </p:blipFill>
        <p:spPr bwMode="auto">
          <a:xfrm>
            <a:off x="2339752" y="5013176"/>
            <a:ext cx="1368152" cy="894561"/>
          </a:xfrm>
          <a:prstGeom prst="rect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</a:ln>
        </p:spPr>
      </p:pic>
      <p:pic>
        <p:nvPicPr>
          <p:cNvPr id="1028" name="Picture 4" descr="C:\Users\neonaft\Desktop\IMG_0070.JPG"/>
          <p:cNvPicPr>
            <a:picLocks noChangeAspect="1" noChangeArrowheads="1"/>
          </p:cNvPicPr>
          <p:nvPr/>
        </p:nvPicPr>
        <p:blipFill>
          <a:blip r:embed="rId3" cstate="print"/>
          <a:srcRect l="18567" t="32434" r="30576" b="30804"/>
          <a:stretch>
            <a:fillRect/>
          </a:stretch>
        </p:blipFill>
        <p:spPr bwMode="auto">
          <a:xfrm>
            <a:off x="4283968" y="5013176"/>
            <a:ext cx="1326147" cy="936104"/>
          </a:xfrm>
          <a:prstGeom prst="rect">
            <a:avLst/>
          </a:prstGeom>
          <a:noFill/>
          <a:ln>
            <a:solidFill>
              <a:schemeClr val="accent6">
                <a:lumMod val="40000"/>
                <a:lumOff val="60000"/>
              </a:schemeClr>
            </a:solidFill>
          </a:ln>
        </p:spPr>
      </p:pic>
      <p:pic>
        <p:nvPicPr>
          <p:cNvPr id="1029" name="Picture 5" descr="C:\Users\neonaft\Desktop\IMG_0066.JPG"/>
          <p:cNvPicPr>
            <a:picLocks noChangeAspect="1" noChangeArrowheads="1"/>
          </p:cNvPicPr>
          <p:nvPr/>
        </p:nvPicPr>
        <p:blipFill>
          <a:blip r:embed="rId4" cstate="print"/>
          <a:srcRect l="34380" t="37367" r="31239" b="-955"/>
          <a:stretch>
            <a:fillRect/>
          </a:stretch>
        </p:blipFill>
        <p:spPr bwMode="auto">
          <a:xfrm>
            <a:off x="899592" y="1484784"/>
            <a:ext cx="1880836" cy="2808312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1031" name="Picture 7" descr="C:\Users\neonaft\Desktop\IMG_0067.JPG"/>
          <p:cNvPicPr>
            <a:picLocks noChangeAspect="1" noChangeArrowheads="1"/>
          </p:cNvPicPr>
          <p:nvPr/>
        </p:nvPicPr>
        <p:blipFill>
          <a:blip r:embed="rId5" cstate="print"/>
          <a:srcRect l="16647" t="18500" r="10394" b="22206"/>
          <a:stretch>
            <a:fillRect/>
          </a:stretch>
        </p:blipFill>
        <p:spPr bwMode="auto">
          <a:xfrm>
            <a:off x="3491880" y="1484784"/>
            <a:ext cx="4725525" cy="2880320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2627784" y="836712"/>
            <a:ext cx="393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Этап № 3 Введение нового материала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899592" y="1052736"/>
            <a:ext cx="363589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Этап № 4.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Организация многократного  выполнения студентами деятельности (тренировка распознавания фотоэффекта)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4" name="Picture 6" descr="C:\Users\neonaft\Desktop\IMG_0076.JPG"/>
          <p:cNvPicPr>
            <a:picLocks noChangeAspect="1" noChangeArrowheads="1"/>
          </p:cNvPicPr>
          <p:nvPr/>
        </p:nvPicPr>
        <p:blipFill>
          <a:blip r:embed="rId2" cstate="print"/>
          <a:srcRect l="13221" t="25311" r="47931" b="21657"/>
          <a:stretch>
            <a:fillRect/>
          </a:stretch>
        </p:blipFill>
        <p:spPr bwMode="auto">
          <a:xfrm rot="5400000">
            <a:off x="4097091" y="1585940"/>
            <a:ext cx="4176464" cy="36861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907704" y="908720"/>
            <a:ext cx="489654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Задание:    Распознать ситуации фотоэффекта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67544" y="1484784"/>
          <a:ext cx="8064896" cy="4968552"/>
        </p:xfrm>
        <a:graphic>
          <a:graphicData uri="http://schemas.openxmlformats.org/drawingml/2006/table">
            <a:tbl>
              <a:tblPr/>
              <a:tblGrid>
                <a:gridCol w="3096344"/>
                <a:gridCol w="4968552"/>
              </a:tblGrid>
              <a:tr h="3403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latin typeface="Times New Roman"/>
                          <a:ea typeface="Calibri"/>
                          <a:cs typeface="Times New Roman"/>
                        </a:rPr>
                        <a:t>Мои действия по достижению цели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Результат выполнения действия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71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1.Уточнить цель </a:t>
                      </a: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деятельности: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) выделить в формулировке цели конечный </a:t>
                      </a: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продукт;</a:t>
                      </a:r>
                      <a:endParaRPr lang="ru-RU" sz="11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б</a:t>
                      </a: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) выделить термин, которым описываются свойства конечного </a:t>
                      </a: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продукта;</a:t>
                      </a:r>
                      <a:endParaRPr lang="ru-RU" sz="11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) определить этот </a:t>
                      </a: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термин;</a:t>
                      </a:r>
                      <a:endParaRPr lang="ru-RU" sz="11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г</a:t>
                      </a: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) сформулировать уточнённую цель, заменив в формулировке задания термин его определением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2252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2. Составить систему действий по достижению уточнённой цели</a:t>
                      </a: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: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а) выделить признаки понятия</a:t>
                      </a: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;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б) установить вид связи между признаками (конъюнктивная или дизъюнктивная</a:t>
                      </a: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);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в) установить, обладает ли этими признаками заданная конкретная ситуация</a:t>
                      </a: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;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г) сформулировать вывод.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2051720" y="476672"/>
            <a:ext cx="511256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Планирование действий по достижению целей</a:t>
            </a:r>
            <a:r>
              <a:rPr kumimoji="0" lang="ru-RU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</a:t>
            </a:r>
            <a:endParaRPr kumimoji="0" lang="ru-RU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побуждающих к деятельностям, адекватным знаниям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35896" y="2060848"/>
            <a:ext cx="4608512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sz="1200" dirty="0" smtClean="0">
                <a:latin typeface="Times New Roman" pitchFamily="18" charset="0"/>
                <a:ea typeface="Calibri"/>
                <a:cs typeface="Times New Roman" pitchFamily="18" charset="0"/>
              </a:rPr>
              <a:t>С 1. а) Ситуация.</a:t>
            </a:r>
          </a:p>
          <a:p>
            <a:pPr>
              <a:lnSpc>
                <a:spcPct val="115000"/>
              </a:lnSpc>
            </a:pPr>
            <a:r>
              <a:rPr lang="ru-RU" sz="1200" dirty="0" smtClean="0">
                <a:latin typeface="Times New Roman" pitchFamily="18" charset="0"/>
                <a:ea typeface="Calibri"/>
                <a:cs typeface="Times New Roman" pitchFamily="18" charset="0"/>
              </a:rPr>
              <a:t>С 2.  б) Фотоэффект.</a:t>
            </a:r>
          </a:p>
          <a:p>
            <a:pPr>
              <a:lnSpc>
                <a:spcPct val="115000"/>
              </a:lnSpc>
            </a:pPr>
            <a:r>
              <a:rPr lang="ru-RU" sz="1200" dirty="0" smtClean="0">
                <a:latin typeface="Times New Roman" pitchFamily="18" charset="0"/>
                <a:ea typeface="Calibri"/>
                <a:cs typeface="Times New Roman" pitchFamily="18" charset="0"/>
              </a:rPr>
              <a:t>С 3. в).Фотоэффект - это физическое явление вырывания электронов из вещества под действием света.</a:t>
            </a:r>
          </a:p>
          <a:p>
            <a:pPr>
              <a:lnSpc>
                <a:spcPct val="115000"/>
              </a:lnSpc>
            </a:pPr>
            <a:r>
              <a:rPr lang="ru-RU" sz="1200" dirty="0" smtClean="0">
                <a:latin typeface="Times New Roman" pitchFamily="18" charset="0"/>
                <a:ea typeface="Calibri"/>
                <a:cs typeface="Times New Roman" pitchFamily="18" charset="0"/>
              </a:rPr>
              <a:t>С 4.</a:t>
            </a:r>
            <a:r>
              <a:rPr lang="ru-RU" sz="12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  </a:t>
            </a:r>
            <a:r>
              <a:rPr lang="ru-RU" sz="1200" dirty="0" smtClean="0">
                <a:latin typeface="Times New Roman" pitchFamily="18" charset="0"/>
                <a:ea typeface="Calibri"/>
                <a:cs typeface="Times New Roman" pitchFamily="18" charset="0"/>
              </a:rPr>
              <a:t>г)Распознать ситуации, в которых происходит вырывание электронов из вещества под действием света.</a:t>
            </a:r>
            <a:endParaRPr lang="ru-RU" sz="12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635896" y="3861048"/>
            <a:ext cx="4680520" cy="26407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ru-RU" sz="1200" dirty="0" smtClean="0">
                <a:latin typeface="Times New Roman" pitchFamily="18" charset="0"/>
                <a:ea typeface="Calibri"/>
                <a:cs typeface="Times New Roman" pitchFamily="18" charset="0"/>
              </a:rPr>
              <a:t>а)</a:t>
            </a:r>
            <a:r>
              <a:rPr lang="en-US" sz="12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ea typeface="Calibri"/>
                <a:cs typeface="Times New Roman" pitchFamily="18" charset="0"/>
              </a:rPr>
              <a:t>С 5. Появляется ток.</a:t>
            </a:r>
          </a:p>
          <a:p>
            <a:pPr>
              <a:lnSpc>
                <a:spcPct val="115000"/>
              </a:lnSpc>
            </a:pPr>
            <a:r>
              <a:rPr lang="ru-RU" sz="1200" dirty="0" smtClean="0">
                <a:latin typeface="Times New Roman" pitchFamily="18" charset="0"/>
                <a:ea typeface="Calibri"/>
                <a:cs typeface="Times New Roman" pitchFamily="18" charset="0"/>
              </a:rPr>
              <a:t>С 6. Не всегда появляется ток.</a:t>
            </a:r>
          </a:p>
          <a:p>
            <a:pPr>
              <a:lnSpc>
                <a:spcPct val="115000"/>
              </a:lnSpc>
            </a:pPr>
            <a:r>
              <a:rPr lang="ru-RU" sz="1200" dirty="0" smtClean="0">
                <a:latin typeface="Times New Roman" pitchFamily="18" charset="0"/>
                <a:ea typeface="Calibri"/>
                <a:cs typeface="Times New Roman" pitchFamily="18" charset="0"/>
              </a:rPr>
              <a:t> С 7. Должен присутствовать источник света и вещество.</a:t>
            </a:r>
          </a:p>
          <a:p>
            <a:pPr>
              <a:lnSpc>
                <a:spcPct val="115000"/>
              </a:lnSpc>
            </a:pPr>
            <a:r>
              <a:rPr lang="ru-RU" sz="1200" dirty="0" smtClean="0">
                <a:latin typeface="Times New Roman" pitchFamily="18" charset="0"/>
                <a:ea typeface="Calibri"/>
                <a:cs typeface="Times New Roman" pitchFamily="18" charset="0"/>
              </a:rPr>
              <a:t>С 8. Тело может стать нейтральным.</a:t>
            </a:r>
          </a:p>
          <a:p>
            <a:pPr>
              <a:lnSpc>
                <a:spcPct val="115000"/>
              </a:lnSpc>
            </a:pPr>
            <a:r>
              <a:rPr lang="ru-RU" sz="1200" dirty="0" smtClean="0">
                <a:latin typeface="Times New Roman" pitchFamily="18" charset="0"/>
                <a:ea typeface="Calibri"/>
                <a:cs typeface="Times New Roman" pitchFamily="18" charset="0"/>
              </a:rPr>
              <a:t>б) связь между признаками – дизъюнктивная.</a:t>
            </a:r>
          </a:p>
          <a:p>
            <a:pPr>
              <a:lnSpc>
                <a:spcPct val="115000"/>
              </a:lnSpc>
            </a:pPr>
            <a:r>
              <a:rPr lang="ru-RU" sz="1200" dirty="0" smtClean="0">
                <a:latin typeface="Times New Roman" pitchFamily="18" charset="0"/>
                <a:ea typeface="Calibri"/>
                <a:cs typeface="Times New Roman" pitchFamily="18" charset="0"/>
              </a:rPr>
              <a:t>в) Установить: </a:t>
            </a:r>
            <a:endParaRPr lang="en-US" sz="1200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15000"/>
              </a:lnSpc>
              <a:buFont typeface="Arial" pitchFamily="34" charset="0"/>
              <a:buChar char="•"/>
            </a:pPr>
            <a:r>
              <a:rPr lang="en-US" sz="12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ea typeface="Calibri"/>
                <a:cs typeface="Times New Roman" pitchFamily="18" charset="0"/>
              </a:rPr>
              <a:t>указан ли в ситуации источник света (излучения), вещество;</a:t>
            </a:r>
          </a:p>
          <a:p>
            <a:pPr>
              <a:lnSpc>
                <a:spcPct val="115000"/>
              </a:lnSpc>
            </a:pPr>
            <a:r>
              <a:rPr lang="ru-RU" sz="1200" dirty="0" smtClean="0">
                <a:latin typeface="Times New Roman" pitchFamily="18" charset="0"/>
                <a:ea typeface="Calibri"/>
                <a:cs typeface="Times New Roman" pitchFamily="18" charset="0"/>
              </a:rPr>
              <a:t>• возник ли электрический ток </a:t>
            </a:r>
          </a:p>
          <a:p>
            <a:pPr>
              <a:lnSpc>
                <a:spcPct val="115000"/>
              </a:lnSpc>
            </a:pPr>
            <a:r>
              <a:rPr lang="ru-RU" sz="1200" dirty="0" smtClean="0">
                <a:latin typeface="Times New Roman" pitchFamily="18" charset="0"/>
                <a:ea typeface="Calibri"/>
                <a:cs typeface="Times New Roman" pitchFamily="18" charset="0"/>
              </a:rPr>
              <a:t>г) </a:t>
            </a:r>
            <a:r>
              <a:rPr lang="en-US" sz="1200" dirty="0" smtClean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ea typeface="Calibri"/>
                <a:cs typeface="Times New Roman" pitchFamily="18" charset="0"/>
              </a:rPr>
              <a:t>• Если ситуация обладает этими признаками, говорю: «Да, есть фотоэффект».</a:t>
            </a:r>
          </a:p>
          <a:p>
            <a:pPr>
              <a:lnSpc>
                <a:spcPct val="115000"/>
              </a:lnSpc>
            </a:pPr>
            <a:r>
              <a:rPr lang="ru-RU" sz="1200" dirty="0" smtClean="0">
                <a:latin typeface="Times New Roman" pitchFamily="18" charset="0"/>
                <a:ea typeface="Calibri"/>
                <a:cs typeface="Times New Roman" pitchFamily="18" charset="0"/>
              </a:rPr>
              <a:t>• Если ситуация не обладает этими признаками – говорю: «Нет».</a:t>
            </a:r>
          </a:p>
          <a:p>
            <a:pPr>
              <a:lnSpc>
                <a:spcPct val="115000"/>
              </a:lnSpc>
            </a:pPr>
            <a:r>
              <a:rPr lang="ru-RU" sz="1200" dirty="0" smtClean="0">
                <a:latin typeface="Times New Roman" pitchFamily="18" charset="0"/>
                <a:ea typeface="Calibri"/>
                <a:cs typeface="Times New Roman" pitchFamily="18" charset="0"/>
              </a:rPr>
              <a:t>• Если не ясно, то говорю: «Не могу дать определённый ответ».</a:t>
            </a:r>
            <a:endParaRPr lang="ru-RU" sz="12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Рисунок 1" descr="http://festival.1september.ru/articles/573422/img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6096" y="2564904"/>
            <a:ext cx="1368152" cy="753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36" name="Рисунок 4" descr="http://upload.wikimedia.org/wikipedia/commons/thumb/f/f5/Photoelectric_effect.svg/220px-Photoelectric_effect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124744"/>
            <a:ext cx="1295400" cy="933450"/>
          </a:xfrm>
          <a:prstGeom prst="rect">
            <a:avLst/>
          </a:prstGeom>
          <a:noFill/>
        </p:spPr>
      </p:pic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619672" y="908721"/>
          <a:ext cx="5616624" cy="5519909"/>
        </p:xfrm>
        <a:graphic>
          <a:graphicData uri="http://schemas.openxmlformats.org/drawingml/2006/table">
            <a:tbl>
              <a:tblPr/>
              <a:tblGrid>
                <a:gridCol w="1823093"/>
                <a:gridCol w="1657623"/>
                <a:gridCol w="2135908"/>
              </a:tblGrid>
              <a:tr h="12961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2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3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2288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4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Распад нейтральных атомов или молекул газа на положительные ионы и электроны путем отрыва электронов от атомов  при нагревании</a:t>
                      </a: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.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5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latin typeface="Times New Roman"/>
                          <a:ea typeface="Calibri"/>
                          <a:cs typeface="Times New Roman"/>
                        </a:rPr>
                        <a:t>        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31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6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Разложение света в спектр при преломлении в призме — довольно распространенная тема в изобразительном искусстве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7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Студент  перепрыгнул через световой луч турникета в метро и поторопился к эскалатору. 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8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Устройство, которое превращает энергию световой волны в энергию электрического тока.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9287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9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Свет от лампы концентрируется на звуковой дорожке кинопленки, в том месте, где нанесена оптическая запись. </a:t>
                      </a:r>
                      <a:r>
                        <a:rPr lang="ru-RU" sz="11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Чем больше света проходит через дорожку, тем громче звук в динамике.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10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Оторванные от своих атомов или молекул электроны остаются внутри освещаемого вещества в качестве свободных.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928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11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В рентгеновской трубке электроны испарялись  с поверхности нагретого металла в вакуум.</a:t>
                      </a:r>
                      <a:endParaRPr lang="ru-RU" sz="10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12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Во время движения </a:t>
                      </a:r>
                      <a:r>
                        <a:rPr lang="ru-RU" sz="11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транспортера  детали пересекают луч света, при этом срабатывает реле и замыкается электрическая цепь с электромагнитным счетчиком.</a:t>
                      </a:r>
                      <a:endParaRPr lang="ru-RU" sz="1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3106" marR="6310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8435" name="Рисунок 3" descr="09b-i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1124744"/>
            <a:ext cx="1219200" cy="1009650"/>
          </a:xfrm>
          <a:prstGeom prst="rect">
            <a:avLst/>
          </a:prstGeom>
          <a:noFill/>
        </p:spPr>
      </p:pic>
      <p:pic>
        <p:nvPicPr>
          <p:cNvPr id="18434" name="Рисунок 16" descr="http://go1.imgsmail.ru/imgpreview?key=http%3A//physbook.ru/images/thumb/8/89/Img_T-84-001-1.jpg/500px-Img_T-84-001-1.jpg&amp;mb=imgdb_preview_104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1196752"/>
            <a:ext cx="1247775" cy="885825"/>
          </a:xfrm>
          <a:prstGeom prst="rect">
            <a:avLst/>
          </a:prstGeom>
          <a:noFill/>
        </p:spPr>
      </p:pic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2699792" y="548680"/>
            <a:ext cx="327585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Ситуации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260648"/>
            <a:ext cx="55446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Задание:    Распознать ситуации фотоэффекта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festival.1september.ru/articles/573422/img3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2492896"/>
            <a:ext cx="2953846" cy="1780316"/>
          </a:xfrm>
          <a:prstGeom prst="rect">
            <a:avLst/>
          </a:prstGeom>
          <a:noFill/>
          <a:ln w="9525">
            <a:solidFill>
              <a:srgbClr val="7F7F7F"/>
            </a:solidFill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1061737" y="1484784"/>
            <a:ext cx="658161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Объяснить письменно ситуацию № 5 физическим языком!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</TotalTime>
  <Words>721</Words>
  <Application>Microsoft Office PowerPoint</Application>
  <PresentationFormat>Экран (4:3)</PresentationFormat>
  <Paragraphs>114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neonaft</dc:creator>
  <cp:lastModifiedBy>Ольга Михайловна</cp:lastModifiedBy>
  <cp:revision>38</cp:revision>
  <dcterms:created xsi:type="dcterms:W3CDTF">2014-04-16T16:41:58Z</dcterms:created>
  <dcterms:modified xsi:type="dcterms:W3CDTF">2014-10-22T11:57:26Z</dcterms:modified>
</cp:coreProperties>
</file>