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80" r:id="rId3"/>
    <p:sldMasterId id="2147483792" r:id="rId4"/>
    <p:sldMasterId id="2147483804" r:id="rId5"/>
    <p:sldMasterId id="2147483816" r:id="rId6"/>
  </p:sldMasterIdLst>
  <p:sldIdLst>
    <p:sldId id="256" r:id="rId7"/>
    <p:sldId id="257" r:id="rId8"/>
    <p:sldId id="258" r:id="rId9"/>
    <p:sldId id="259" r:id="rId10"/>
    <p:sldId id="261" r:id="rId11"/>
    <p:sldId id="262" r:id="rId12"/>
    <p:sldId id="264" r:id="rId13"/>
    <p:sldId id="266" r:id="rId14"/>
    <p:sldId id="267" r:id="rId15"/>
    <p:sldId id="268" r:id="rId16"/>
    <p:sldId id="269" r:id="rId17"/>
    <p:sldId id="26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43" d="100"/>
          <a:sy n="43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72C8-7342-4934-B7D2-675D3117914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AE9E-4B07-45BF-A6A8-A1C5B9A2C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CEA0-CAF5-46F4-BE1D-BAB2EA088F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6187-A8B8-4256-8A5A-0603BE788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801D-D40A-4218-AA79-35775CB8A3A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5EEA-7D97-45BE-9E46-9093D6A07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5360-7307-4FA0-8E6C-4FB65989F04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1B0-B53B-4615-AB3C-74C5922DE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FA4A-8153-4829-B969-5C43E1B0D9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1606-B415-4D9F-91D4-CDA97E651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27A0-98B6-4B43-BE1C-DB624E5B101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A53D-6F8F-4812-8C3D-ACDC715B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149E-49AE-45B0-8064-E15B712B43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A833-544D-4E3A-9E5E-AE7E2538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DC6-6850-4C92-A66E-FFC5A2861E7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441-5A11-4CDD-8FE3-3697EB916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60F5-87C0-4F1F-9E3F-AF1E4AA1275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F897-CDB3-43CD-954C-494C0388C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7868-8712-46B9-AC81-E1A0999D463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0413-C581-4671-BF36-A36D1F2A3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D1D4-DB0C-4BF1-B72D-F1C29351E74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16EA-7A6D-478D-88B9-48F976814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045F-7651-4B38-9917-B162D06405D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CF07-6935-4B12-B38D-A237E0B32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157C-6CA4-41EF-B3E8-E78EEB4F169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69AA-07A4-4DFF-AE39-91136B4DE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15D4-2B47-4D10-94E4-0A1CBDB8C15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A279-0BC7-403B-B294-4074E7BF8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FC3BB-DE3A-4A55-9DE2-C186E8273AF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5978-FF99-4F35-A5AA-A83538BA4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5602-9282-4364-8C7E-6884EC2E604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901B-841D-4A09-B287-33C47B5B0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E35E-04D5-4EAB-A416-D33938626CC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A94D-7913-4A95-85B5-04914CE1F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C400-3389-4B38-970A-28A5D8E55B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2A96-1FB8-4974-9272-887C73705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C369-6AE7-4546-B7D1-E1F11EA7674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D997-BF10-48C2-8D60-727D59FAB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DD12-60CC-40E2-A60D-D697611D4F0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53C3-DD97-4DAE-974D-D925492F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E9DF-4CBD-4546-BC1D-6B2F3703EFF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D20A-B1B5-48F6-83E3-F65E252EF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7A8A-CD32-41CA-AAD1-3105BE2D114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CC4A-6F2A-4455-B450-76C61738E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51AC-89CE-4173-85EA-FBE45409877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F257-498D-4F1C-B902-6C4FC3F4D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0C66-29A7-4BE8-9338-221930FBF42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B2B3-B37B-4772-B266-734A6C339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A21B-B461-45CE-A70B-001CA708776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47A4-C8A8-43F1-B4F1-2D0153C57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BAEB-5AF8-4A38-A3B5-8AD8984C7ED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FB7E-7FAF-42E1-8130-49D0EBEFD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09D4-033B-49C7-A3F0-D077AB256B8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016F-139E-48A5-BB4E-C05434114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26F6-19DB-433B-B799-1866CE08C5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C7F0-A9AD-4EC3-8740-CCFDC0DE0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A873-E91D-44C8-9905-A36DA9148D2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66B9-3CE1-434B-9E90-0EDAFBBBC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4DEA-56BE-4474-92C9-E3698270935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BE16-9189-47FB-A2AC-28D8EB386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F9EF-4588-4FAB-A8D5-5AE09A0FC30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6603-7005-48C3-8245-5ADE0692A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4DB4-088F-4CAE-ACC7-D83F6D63FF2C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C669-0C49-4390-B340-2A0DC2DC1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88BB-3992-4194-89A0-EE532DE5361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5C5A-C6EE-4D9E-AE1B-317A90660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6219-7084-400B-965F-AA39212F81F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E812-8976-42BE-8BB8-9C02DE0CD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E74E-9C14-4ABD-A6E0-504814353D8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13FB-562D-4E54-821B-31FBD8097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CE77-4ED4-4FCB-9ECE-EB43FF49355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1718-DC4F-4AFD-B889-618EBAE13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D308-A993-4E00-A044-1C5A2949AB9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DEA6-3584-489B-82B2-BAA600ED0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E834-2C82-4692-9716-332650A630E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8078-E419-4F47-8492-7A897258C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4DA6-D046-4F47-A928-17C2A870108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52D1-55B0-4A40-9BA3-6D86333F0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34C0-C95B-4687-8D62-7025A6DC625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3793-FC55-49F6-AFAC-53314F754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BE28-FA7E-43B2-BEA1-B39CD910340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0367-060A-4770-8536-A4D31A9DF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4D91-3348-49B0-B505-7BE7CE44BD4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DEAC-5C0A-44C3-AB57-0EB052EC0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987C-E585-48C4-A32D-B2679FB5E6F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C70D-3626-40D7-84A1-CD22B3340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4E04-DE31-47E9-BAB0-4E9499CE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DC93-0705-4EE0-B793-0A31729349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399C-CD67-4C5A-9072-4EDB001A117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97C8-9DBC-44FC-B092-DF89B46C1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6125-5BE6-40B6-9B0C-A78B956159F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0E83-3766-419B-9EC2-77E0139B5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CA9A-BBD2-4570-8379-0D920C3952D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ADB3-200B-4A22-8836-6347E60E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9266-D2F2-48BC-AE3B-F8AF0A8D0BC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249E-3F8A-4276-9642-D986EC613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9E89-0324-4E56-A5A3-8847606DB24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BF56-39B2-4084-947F-116A622DC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EAC6-F3C5-433D-A34C-26EA88F90B6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5E3-727B-4371-8800-62BE5A27A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A618-6572-4754-913B-742CC75D6117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5A78-7D18-4541-9289-0790C01B5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05C8-CA5C-4D2C-9EA4-D2EC1FC41B8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C9B0-5E2A-425D-ACE5-2568D935B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262F-4859-493C-AD43-17690F2D473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305E-230E-4BFC-9A29-9A3524F24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14E0-D405-4069-B84F-9C63C9166D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FF10-85B3-4147-8FF6-CDE9113C4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3431-1F4E-48DE-B5F0-112CD35FCF4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FA30-1511-4263-A26F-7BFA8E6A9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5603-BA40-4B96-B234-1AA8E769644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5EBE-166C-4325-8DD1-26E271DD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4576-7AEA-4066-94E6-7286BEE5349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8D29-88FE-41C1-9C1E-0EB4D35EC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CA77-BC51-4274-9BF3-1491D438FD1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CD01-D6DA-4719-958D-A54921DFA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DA7F-6EC4-4FB0-9D1F-F1338A92536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A20B-347D-462C-9603-053536F19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F2BF-5FD5-41CF-914F-88EEE205326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ACBF-B166-482D-AAF3-745D0C885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D139-AF15-4C80-B757-F7C4AA70D0A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A6D6-3718-4C67-B597-030D98D16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1945-3CDD-449F-8C16-18EDE69025F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9962-EF33-4E1F-ABB0-828D141E8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7A1F-882A-47A3-9D86-53825DB4A86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74BC-B276-46AC-9A26-AA30B924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1E70-E30C-4C8E-8987-E1F49BCA412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23A4-B87A-4B40-9768-F116182C8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E03F-C158-4647-ADAF-D469E02233F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155-5F84-4004-A22D-73F83A63C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19DB-7769-4A83-BAAF-8FC2FD3D07A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DDF7-73FD-4905-8B54-32485186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7145E-6CBB-4A58-8A37-5EC5D7AFE4EC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4DFAC2-7C7E-4F02-8C02-B7191AF3F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75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indow3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3367B1-E584-45DD-8958-E20265FBECE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07976-3B83-4536-815E-23F051F43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32" r:id="rId7"/>
    <p:sldLayoutId id="2147483933" r:id="rId8"/>
    <p:sldLayoutId id="2147483982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08F30B-72D2-4762-9CC3-C64A8E2AFFE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1DCCB-73F9-4F92-B5E0-889245B0F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83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D7F2A-94F7-4A3F-919B-9361CBE09FD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09F47-D99F-469F-A5F1-E7033EFB7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84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1A20F-B0CE-4F71-9819-EC8EA392CD9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F96F40-E2CA-4FBC-8ECD-4F2CA413F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56" r:id="rId2"/>
    <p:sldLayoutId id="2147483986" r:id="rId3"/>
    <p:sldLayoutId id="2147483957" r:id="rId4"/>
    <p:sldLayoutId id="214748398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8D42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000000">
              <a:alpha val="32157"/>
            </a:srgb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6013" y="6356350"/>
            <a:ext cx="147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179D1-2B9A-4C0B-8349-08A6CE7BC14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35AF3-C215-43F1-A532-2B653D201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1557338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Готфрид Вильгельм Лейбниц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 </a:t>
            </a:r>
            <a:r>
              <a:rPr lang="ru-RU" sz="3600" dirty="0">
                <a:solidFill>
                  <a:schemeClr val="tx1"/>
                </a:solidFill>
              </a:rPr>
              <a:t>1</a:t>
            </a:r>
            <a:r>
              <a:rPr lang="ru-RU" sz="3600" dirty="0" smtClean="0">
                <a:solidFill>
                  <a:schemeClr val="tx1"/>
                </a:solidFill>
              </a:rPr>
              <a:t> июля </a:t>
            </a:r>
            <a:r>
              <a:rPr lang="ru-RU" sz="3600" dirty="0">
                <a:solidFill>
                  <a:schemeClr val="tx1"/>
                </a:solidFill>
              </a:rPr>
              <a:t>1646 — 14 ноября 1716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25" y="115888"/>
            <a:ext cx="8863013" cy="655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/>
              <a:t>1675: Лейбниц создал дифференциальное и интегральное исчисления и впоследствии издал главные результаты своего открытия, опередив Ньютона, который ещё раньше Лейбница пришёл к сходным результатам, но в то время ещё не публиковал их, хотя Лейбницу некоторые из них были известны в приватном порядке.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/>
              <a:t>1684: Лейбниц опубликовал первую в мире крупную работу по дифференциальному исчислению: «Новый метод максимумов и минимумов», причём имя Ньютона в первой части даже не упоминается, а во второй заслуги Ньютона описаны не вполне ясно. Тогда Ньютон не обратил на это внимания. Его работы по анализу начали издаваться только с 1704 года. Впоследствии на эту тему возник многолетний спор между Ньютоном и Лейбницем о приоритете  открытия дифференциального исчисления.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8578850" cy="6480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В работе Лейбница излагаются основы дифференциального исчисления, правила дифференцирования выражений. Используя геометрическое истолкование отношения dy/dx, он кратко разъясняет признаки возрастания и убывания, максимума и минимума, выпуклости и вогнутости (следовательно, и достаточные условия экстремума для простейшего случая), а также точки перегиба. Попутно без каких-либо пояснений вводятся «разности разностей» (кратные дифференциалы), обозначаемые ddv.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Лейбниц писал: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smtClean="0"/>
              <a:t>То, что человек, сведущий в этом исчислении, может получить прямо в трёх строках, другие учёнейшие мужи принуждены были искать, следуя сложными обходными путями.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" y="34925"/>
            <a:ext cx="8951913" cy="68230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1686: Лейбниц дал подразделение вещественных чисел на алгебраические и трансцендентные; ещё раньше он аналогично классифицировал кривые линии. Впервые в печати ввёл символ \int для интеграла (и указал, что эта операция обратна дифференцированию).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1692: введено общее понятие огибающей однопараметрического семейства кривых, выведено её уравнение. Теорию огибающих семейства кривых Лейбниц разрабатывал одновременно с X. Гюйгенсом в 1692—1694 годах.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1693: Лейбниц рассматривал вопрос о разрешимости линейных систем; его результат фактически ввёл понятие определителя. Но это открытие не вызвало тогда интереса, и линейная алгебра возникла только спустя полвека.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1695: Лейбниц ввёл показательную функцию в самом общем виде: u^v. Позже, в 1697 году, Иоганн Бернулли изучал исчисление показательной функции.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2000" smtClean="0"/>
              <a:t>1702: совместно с Иоганном Бернулли Лейбниц открыл приём разложения рациональных дробей на сумму простейших. Это решило многие вопросы интегрирования рациональных  дробей.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Лейбниц ввёл следующие термины: </a:t>
            </a:r>
            <a:endParaRPr lang="ru-RU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«</a:t>
            </a:r>
            <a:r>
              <a:rPr lang="ru-RU" dirty="0"/>
              <a:t>дифференциал», «дифференциальное исчисление», «дифференциальное уравнение», «функция», «переменная», «постоянная», «координаты», «абсцисса», «алгебраические и трансцендентные кривые», «алгоритм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1" y="0"/>
            <a:ext cx="3981369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Лейбниц также описал двоичную систему счисления с цифрами 0 и 1, на которой основана современная компьютерная </a:t>
            </a:r>
            <a:r>
              <a:rPr lang="ru-RU" dirty="0" smtClean="0"/>
              <a:t>техника.</a:t>
            </a:r>
            <a:endParaRPr lang="ru-RU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338" y="0"/>
            <a:ext cx="5114925" cy="6858000"/>
          </a:xfrm>
          <a:noFill/>
        </p:spPr>
      </p:pic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14288" y="6416675"/>
            <a:ext cx="514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Двоичная система счисления Лейбница.</a:t>
            </a: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875" y="115888"/>
            <a:ext cx="4619625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/>
              <a:t>Последние </a:t>
            </a:r>
            <a:r>
              <a:rPr lang="ru-RU" sz="3200" dirty="0" smtClean="0"/>
              <a:t>годы.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036050" cy="61928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000" smtClean="0"/>
              <a:t>Последние годы жизни Лейбница прошли печально и беспокойно. Лейбниц написал девять десятых всего труда; он очень много работал, и его зрение страдало от архивных занятий, которые были ему не по возрасту. Тем не менее, король утверждал, что Лейбниц ничего не делает и забывает свои обещания: его досадовало, что история не доведена до его собственного благополучного царствования.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smtClean="0"/>
              <a:t>Готфрид Вильгельм Лейбниц был окружён интригами придворных; его раздражали нападки ганноверского духовенства. Последние два года жизни в Ганновере были для Лейбница особенно тяжёлыми, он находился в постоянных физических страданиях; «Ганновер — моя тюрьма», — сказал он однажды. Приставленный к Лейбницу помощник, Георг Экгардт, при случае следил за Лейбницем в качестве шпиона, докладывая королю и его министру Бернсторфу, что Лейбниц по дряхлости недостаточно работает. Когда Лейбниц заболел продолжительной болезнью, Экгардт писал: «Ничто более не поставит его на ноги, вот если царь и ещё дюжина монархов дадут ему надежду на новые пенсии, тогда сразу начнёт ходить».</a:t>
            </a:r>
          </a:p>
          <a:p>
            <a:pPr marL="0" indent="0" eaLnBrk="1" hangingPunct="1">
              <a:buFont typeface="Arial" charset="0"/>
              <a:buNone/>
            </a:pPr>
            <a:endParaRPr lang="ru-RU" sz="1600" smtClean="0"/>
          </a:p>
          <a:p>
            <a:pPr marL="0" indent="0" eaLnBrk="1" hangingPunct="1">
              <a:buFont typeface="Arial" charset="0"/>
              <a:buNone/>
            </a:pPr>
            <a:endParaRPr lang="ru-RU" sz="140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847725"/>
            <a:ext cx="8686800" cy="60102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1716 г  </a:t>
            </a:r>
            <a:r>
              <a:rPr lang="ru-RU" sz="2400" dirty="0"/>
              <a:t>в начале августа </a:t>
            </a:r>
            <a:r>
              <a:rPr lang="ru-RU" sz="2400" dirty="0" smtClean="0"/>
              <a:t>Лейбницу </a:t>
            </a:r>
            <a:r>
              <a:rPr lang="ru-RU" sz="2400" dirty="0"/>
              <a:t>стало лучше, и он решил наконец окончить </a:t>
            </a:r>
            <a:r>
              <a:rPr lang="ru-RU" sz="2400" dirty="0" err="1"/>
              <a:t>брауншвейгскую</a:t>
            </a:r>
            <a:r>
              <a:rPr lang="ru-RU" sz="2400" dirty="0"/>
              <a:t> </a:t>
            </a:r>
            <a:r>
              <a:rPr lang="ru-RU" sz="2400" dirty="0" smtClean="0"/>
              <a:t>историю. </a:t>
            </a:r>
            <a:r>
              <a:rPr lang="ru-RU" sz="2400" dirty="0"/>
              <a:t>Однако он простудился, у него был приступ подагры и ревматические боли в плечах; из всех лекарств Лейбниц доверял лишь одному, которое когда-то подарил ему один приятель, </a:t>
            </a:r>
            <a:r>
              <a:rPr lang="ru-RU" sz="2400" dirty="0" smtClean="0"/>
              <a:t>иезуит. </a:t>
            </a:r>
            <a:r>
              <a:rPr lang="ru-RU" sz="2400" dirty="0"/>
              <a:t>Но на этот раз Лейбниц принял слишком большую дозу и почувствовал себя плохо; прибывший врач счёл положение настолько опасным, что сам отправился в аптеку за лекарством, но во время его отсутствия Готфрид Вильгельм умер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" y="34925"/>
            <a:ext cx="45529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4925"/>
            <a:ext cx="4572000" cy="69977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80975" y="0"/>
            <a:ext cx="5143500" cy="6858000"/>
          </a:xfrm>
          <a:noFill/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0"/>
            <a:ext cx="436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476250"/>
            <a:ext cx="3816350" cy="3652838"/>
          </a:xfrm>
          <a:noFill/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935288"/>
            <a:ext cx="38052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3912096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/>
              <a:t>Немецкий философ, логик</a:t>
            </a:r>
            <a:r>
              <a:rPr lang="ru-RU" sz="3000" dirty="0" smtClean="0"/>
              <a:t>, математик</a:t>
            </a:r>
            <a:r>
              <a:rPr lang="ru-RU" sz="3000" dirty="0"/>
              <a:t>, механик, физик, юрист, историк, дипломат, изобретатель и языковед. Основатель и первый президент Берлинской Академии наук, иностранный член Французской Академии наук.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36513" y="0"/>
            <a:ext cx="5272088" cy="6858000"/>
          </a:xfrm>
          <a:noFill/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7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76600" y="263525"/>
            <a:ext cx="2735263" cy="3090863"/>
          </a:xfrm>
          <a:noFill/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3640138"/>
            <a:ext cx="252571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3838" y="263525"/>
            <a:ext cx="2878137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80138" y="230188"/>
            <a:ext cx="25955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3913188"/>
            <a:ext cx="4291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2113"/>
          </a:xfrm>
        </p:spPr>
        <p:txBody>
          <a:bodyPr/>
          <a:lstStyle/>
          <a:p>
            <a:pPr eaLnBrk="1" hangingPunct="1"/>
            <a:r>
              <a:rPr lang="ru-RU" sz="1800" smtClean="0"/>
              <a:t>В честь Лейбница получили название: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Теоремы: </a:t>
            </a:r>
          </a:p>
          <a:p>
            <a:pPr eaLnBrk="1" hangingPunct="1"/>
            <a:r>
              <a:rPr lang="ru-RU" sz="1800" smtClean="0"/>
              <a:t>Теорема Лейбница (геометрия) — о медианах;</a:t>
            </a:r>
          </a:p>
          <a:p>
            <a:pPr eaLnBrk="1" hangingPunct="1"/>
            <a:r>
              <a:rPr lang="ru-RU" sz="1800" smtClean="0"/>
              <a:t>Теорема Лейбница о сходимости знакочередующихся рядов.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Формулы:</a:t>
            </a:r>
          </a:p>
          <a:p>
            <a:pPr eaLnBrk="1" hangingPunct="1"/>
            <a:r>
              <a:rPr lang="ru-RU" sz="1800" smtClean="0"/>
              <a:t>Формула Ньютона-Лейбница основная формула (теорема) математического анализа;</a:t>
            </a:r>
          </a:p>
          <a:p>
            <a:pPr eaLnBrk="1" hangingPunct="1"/>
            <a:r>
              <a:rPr lang="ru-RU" sz="1800" smtClean="0"/>
              <a:t>Формула Лейбница дифференцирования интеграла с переменными пределами;</a:t>
            </a:r>
          </a:p>
          <a:p>
            <a:pPr eaLnBrk="1" hangingPunct="1"/>
            <a:r>
              <a:rPr lang="ru-RU" sz="1800" smtClean="0"/>
              <a:t>Формула Лейбница кратного дифференцирования произведения двух функций;</a:t>
            </a:r>
          </a:p>
          <a:p>
            <a:pPr eaLnBrk="1" hangingPunct="1"/>
            <a:r>
              <a:rPr lang="ru-RU" sz="1800" smtClean="0"/>
              <a:t>Формула Лейбница для медианы тетраэдра;</a:t>
            </a:r>
          </a:p>
          <a:p>
            <a:pPr eaLnBrk="1" hangingPunct="1"/>
            <a:r>
              <a:rPr lang="ru-RU" sz="1800" smtClean="0"/>
              <a:t>Формула Лейбница для определителей (англ.)русск..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Объекты</a:t>
            </a:r>
          </a:p>
          <a:p>
            <a:pPr eaLnBrk="1" hangingPunct="1"/>
            <a:r>
              <a:rPr lang="ru-RU" sz="1800" smtClean="0"/>
              <a:t>Кратер и самая высокая горная цепь на Луне;</a:t>
            </a:r>
          </a:p>
          <a:p>
            <a:pPr eaLnBrk="1" hangingPunct="1"/>
            <a:r>
              <a:rPr lang="ru-RU" sz="1800" smtClean="0"/>
              <a:t>Малая планета (5149) Leibniz (англ.)русск.;</a:t>
            </a:r>
          </a:p>
          <a:p>
            <a:pPr eaLnBrk="1" hangingPunct="1"/>
            <a:r>
              <a:rPr lang="ru-RU" sz="1800" smtClean="0"/>
              <a:t>Университет Вильгельма Лейбница в Ганновере.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Биография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463" y="765175"/>
            <a:ext cx="8929688" cy="53609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Готфрид Вильгельм родился 1 июля 1646 года в семье профессора философии морали (этики) Лейпцигского университета Фридриха Лейбнюца и Катерины Шмукк, которая была дочерью выдающегося профессора юриспруденции. Отец Лейбница был сербо-лужицкого происхождения. По материнской линии Готфрид Вильгельм Лейбниц, по-видимому, имел чисто немецких предков.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07950" y="260350"/>
            <a:ext cx="8856663" cy="64087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Отец Лейбница очень рано заметил гениальность своего сына и старался развить в нём любознательность, часто рассказывая ему маленькие эпизоды из священной и светской истории; по словам самого Лейбница, эти рассказы глубоко запали ему в душу и были самым сильным впечатлением его раннего детства. Лейбницу не было и семи лет, когда он потерял отца. Его отец умер, оставив после себя большую личную библиотеку.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3563888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Лейбниц учился в знаменитой Лейпцигской школе Святого Фомы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1750"/>
            <a:ext cx="5640388" cy="682625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33375"/>
            <a:ext cx="8928100" cy="6335713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endParaRPr lang="ru-RU" sz="3600" smtClean="0">
              <a:solidFill>
                <a:schemeClr val="bg1"/>
              </a:solidFill>
            </a:endParaRPr>
          </a:p>
          <a:p>
            <a:pPr marL="136525" indent="0" eaLnBrk="1" hangingPunct="1">
              <a:buFont typeface="Wingdings 2" pitchFamily="18" charset="2"/>
              <a:buNone/>
            </a:pPr>
            <a:endParaRPr lang="ru-RU" sz="3600" smtClean="0">
              <a:solidFill>
                <a:schemeClr val="bg1"/>
              </a:solidFill>
            </a:endParaRP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chemeClr val="bg1"/>
                </a:solidFill>
              </a:rPr>
              <a:t>В школе, Лейбниц особенно дружил с двумя братьями Иттигами, которые были значительно старше его и считались в числе лучших учеников, а их отец был учителем физики, и Лейбниц любил его больше других учителей.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50" y="0"/>
            <a:ext cx="9137650" cy="6853238"/>
          </a:xfrm>
          <a:noFill/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331913" y="2276475"/>
            <a:ext cx="71643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Лейбниц изобрёл собственную конструкцию арифмометра, гораздо лучше паскалевской, — он умел выполнять умножение, деление, извлечение квадратных и кубических корней, а также возведение в степень.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88640"/>
            <a:ext cx="8964488" cy="6480720"/>
          </a:xfrm>
          <a:blipFill rotWithShape="1">
            <a:blip r:embed="rId2" cstate="email"/>
            <a:stretch>
              <a:fillRect l="-1360" t="-941" r="-136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5013176"/>
            <a:ext cx="6696744" cy="988412"/>
          </a:xfrm>
          <a:prstGeom prst="rect">
            <a:avLst/>
          </a:prstGeom>
          <a:blipFill rotWithShape="1">
            <a:blip r:embed="rId3" cstate="email"/>
            <a:stretch>
              <a:fillRect t="-613" b="-736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553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В 1675 году Лейбниц завершил свой вариант </a:t>
            </a:r>
            <a:r>
              <a:rPr lang="ru-RU" sz="2400" dirty="0" smtClean="0"/>
              <a:t>мате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err="1" smtClean="0"/>
              <a:t>матического</a:t>
            </a:r>
            <a:r>
              <a:rPr lang="ru-RU" sz="2400" dirty="0" smtClean="0"/>
              <a:t> анализа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В 1676 году вскоре после смерти курфюрста </a:t>
            </a:r>
            <a:r>
              <a:rPr lang="ru-RU" sz="2400" dirty="0" err="1"/>
              <a:t>Майнцского</a:t>
            </a:r>
            <a:r>
              <a:rPr lang="ru-RU" sz="2400" dirty="0"/>
              <a:t> Лейбниц перешёл на службу к герцогу </a:t>
            </a:r>
            <a:r>
              <a:rPr lang="ru-RU" sz="2400" dirty="0" smtClean="0"/>
              <a:t>Эрнесту-Августу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24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 1682 году Лейбниц основал научный журнал «</a:t>
            </a:r>
            <a:r>
              <a:rPr lang="ru-RU" sz="2400" dirty="0" err="1"/>
              <a:t>Acta</a:t>
            </a:r>
            <a:r>
              <a:rPr lang="ru-RU" sz="2400" dirty="0"/>
              <a:t> </a:t>
            </a:r>
            <a:r>
              <a:rPr lang="ru-RU" sz="2400" dirty="0" err="1"/>
              <a:t>Eruditorum</a:t>
            </a:r>
            <a:r>
              <a:rPr lang="ru-RU" sz="2400" dirty="0"/>
              <a:t>», сыгравший значительную роль в распространении научных знаний в Европе. </a:t>
            </a:r>
            <a:endParaRPr lang="ru-RU" sz="24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2400" dirty="0" smtClean="0"/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В 1700 году Лейбниц, действуя главным образом через королеву Софию </a:t>
            </a:r>
            <a:r>
              <a:rPr lang="ru-RU" sz="2400" dirty="0" smtClean="0"/>
              <a:t>Шарлотту, </a:t>
            </a:r>
            <a:r>
              <a:rPr lang="ru-RU" sz="2400" dirty="0"/>
              <a:t>основал Берлинскую Академию наук и стал её первым </a:t>
            </a:r>
            <a:r>
              <a:rPr lang="ru-RU" sz="2400" dirty="0" smtClean="0"/>
              <a:t>президентом. Тогда </a:t>
            </a:r>
            <a:r>
              <a:rPr lang="ru-RU" sz="2400" dirty="0"/>
              <a:t>же его избрали иностранным членом Французской Академии </a:t>
            </a:r>
            <a:r>
              <a:rPr lang="ru-RU" sz="2400" dirty="0" smtClean="0"/>
              <a:t>наук.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242</TotalTime>
  <Words>1121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Book Antiqua</vt:lpstr>
      <vt:lpstr>Arial</vt:lpstr>
      <vt:lpstr>Times New Roman</vt:lpstr>
      <vt:lpstr>Wingdings 2</vt:lpstr>
      <vt:lpstr>Wingdings</vt:lpstr>
      <vt:lpstr>Wingdings 3</vt:lpstr>
      <vt:lpstr>Calibri</vt:lpstr>
      <vt:lpstr>Constantia</vt:lpstr>
      <vt:lpstr>Century Gothic</vt:lpstr>
      <vt:lpstr>Garamond</vt:lpstr>
      <vt:lpstr>Апекс</vt:lpstr>
      <vt:lpstr>Кутюр</vt:lpstr>
      <vt:lpstr>1_Апекс</vt:lpstr>
      <vt:lpstr>2_Апекс</vt:lpstr>
      <vt:lpstr>Бумажная</vt:lpstr>
      <vt:lpstr>Тема1</vt:lpstr>
      <vt:lpstr>Готфрид Вильгельм Лейбниц</vt:lpstr>
      <vt:lpstr>Немецкий философ, логик, математик, механик, физик, юрист, историк, дипломат, изобретатель и языковед. Основатель и первый президент Берлинской Академии наук, иностранный член Французской Академии наук.</vt:lpstr>
      <vt:lpstr>Биография</vt:lpstr>
      <vt:lpstr>Слайд 4</vt:lpstr>
      <vt:lpstr>Лейбниц учился в знаменитой Лейпцигской школе Святого Фомы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Лейбниц также описал двоичную систему счисления с цифрами 0 и 1, на которой основана современная компьютерная техника.</vt:lpstr>
      <vt:lpstr>Последние годы. 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KOSTYA</dc:creator>
  <cp:lastModifiedBy>re</cp:lastModifiedBy>
  <cp:revision>21</cp:revision>
  <dcterms:created xsi:type="dcterms:W3CDTF">2014-05-21T15:42:32Z</dcterms:created>
  <dcterms:modified xsi:type="dcterms:W3CDTF">2014-11-15T16:16:08Z</dcterms:modified>
</cp:coreProperties>
</file>