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60" r:id="rId2"/>
    <p:sldId id="261" r:id="rId3"/>
    <p:sldId id="256" r:id="rId4"/>
    <p:sldId id="262" r:id="rId5"/>
    <p:sldId id="265" r:id="rId6"/>
    <p:sldId id="257" r:id="rId7"/>
    <p:sldId id="258" r:id="rId8"/>
    <p:sldId id="263" r:id="rId9"/>
    <p:sldId id="266" r:id="rId10"/>
    <p:sldId id="259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AAAF"/>
    <a:srgbClr val="D31FAC"/>
    <a:srgbClr val="F2F58B"/>
    <a:srgbClr val="DADF13"/>
    <a:srgbClr val="314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2:40.010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4505 8433,'0'0,"19"20,-19 0,20 20,0-1,-20-19,20 0,0 0,-20-20,0 20,0 0,20-20,-20 0,0 19,0-19,19 20,-19-20,20 40,0-40,-20 20,0-20,20 0,-20 20,20-20,0 20,-20-20,19 19,1 1,20 0,-20 0,0 0,0 0,-20-20,39 0,-39 19,40-19,-20 20,0-20,-1 0,1 20,0-20,0 0,0 20,20-20,-21 20,21-20,-20 0,39 20,-59-20,40 0,-40 0,20 0,-20 0,20 0,0 0,19 0,1 0,20 0,-21 0,-39 0,20 0,0 0,-20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3:55.797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10497 10239,'0'0,"0"0,40 0,0 0,39 0,40 0,-20 0,20 20,0 0,-19 0,-21-20,-19 19,-21 1,-19 0,0-20,0 0,-20 0,20 0,0 20,19 0,1-20,19 0,-39 20,0 0,40-1,-60-19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3:58.581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17939 11668,'0'0,"20"0,39 0,21-20,78 20,61 0,58 0,-19 0,40 0,0 0,-40 0,-40 0,0 0,-79 0,-99 0,-20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4:00.133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18336 12382,'19'0,"21"0,20 0,-1 0,21-20,39 20,-40 0,20 0,20 0,-39 0,-1 0,-39 0,-1 0,-39 0,20 0,0 0,0 0,40 0,19-19,40 19,20 0,-40 0,-39 0,-1 0,-19-20,-40 20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4:09.581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14069 4187,'0'0,"40"0,19 0,1 0,19 0,21 0,-41-20,-39 20,0 0,0 0,-1 0,-19 0,20 0,-20 0,40 0,20 0,19 0,20 0,0-20,40 20,-40 0,21 0,-21 0,40 0,-20 0,-60 0,-39 0,0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4:11.340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20102 3234,'0'0,"0"20,0 0,0 20,20-1,-20 21,39-20,-19 39,-20-20,40 1,-20 39,19-39,1 39,-20-40,0-19,19 59,-19-59,-20 0,20-1,0 1,-20 0,20 0,-20-1,20-19,-1 0,-19 20,20-21,-20 21,20 0,-20-40,20 40,-20-21,20 1,-20 20,0-40,0 20,20 0,-20-1,0-19,0 20,0-20,0 20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4:16.820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12740 2024,'0'0,"0"20,20 0,-1-1,1 21,-20-40,40 40,-40-20,20-20,-20 39,0-39,0 0,39 0,1 20,20 20,-1-40,1 39,-1-19,-39 0,20-20,-20 0,-1 20,41 0,-40-20,0 0,-20 0,20 0,-20 20,0-20,19 0,21 0,-20 0,39 0,1 0,-1 0,-19 0,20 0,-40 0,19-20,-39 20,20 0,-20 0,20 0,-20 0,0 0,40 0,-21 0,1 0,0 0,-20 0,20-20,0 20,-20 0,20 0,-20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7:06.921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23019 2837,'-40'0,"-19"20,19 0,-20 0,21-20,19 40,-20-40,40 0,-40 19,40 1,-19-20,-1 20,0 0,0 0,20 0,-40-20,40 39,-20-39,20 20,-19-20,-1 20,20 0,-20-20,20 20,0-20,-20 20,0-1,0 1,20-20,-39 20,39 0,-40 20,20-20,0-1,1 1,19 0,-40 0,40 20,-20-40,20 19,-20 1,0 20,20-40,0 20,-20-20,1 20,19-1,-20 1,20-20,0 20,-20 0,0-20,20 20,0-20,0 20,-20 0,20-1,0 1,0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7:39.543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17443 8632,'39'0,"-19"0,0 0,0 0,0 0,0 0,-1 0,21 0,0 20,-1-20,21 0,-20 0,-1 19,21-19,19 20,-19-20,-20 0,-1 0,-19 0,59 0,-59 0,-20 0,40 0,19 0,-39 0,0 0,40 0,-1 0,1 0,79 0,0 0,-20 0,39 20,61-20,-21 0,-59 0,-40 0,-59 0,-40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7:42.575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23039 8275,'0'0,"0"0,19 0,-19 0,20 0,-20 0,20 0,20 0,0-20,19 0,1 20,-1-20,20 20,-39 0,20-20,-1 0,60 20,-20 0,1-19,-21 19,40-20,-39 0,-41 20,1 0,19 0,-39-20,0 20,0 0,0 0,20 0,79 0,-60 0,20 0,-19-20,-40 20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7:51.575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22404 7421,'19'0,"-19"0,20 0,0 0,-20 20,0-20,20 0,-20 0,0 20,20-20,-20 0,20 0,-1 0,-19 0,0 20,20-20,-20 0,40 0,-20 0,0 0,19 0,-19 0,0 20,-20 0,20-20,-20 0,20 0,-20 0,39 0,-39 0,20 0,-20 0,0 0,20 0,0 0,20 0,-20-20,19 20,-19 0,-20 0,0 0,20 0,-20 0,20-20,0 20,-20 0,19 0,-19 0,20 0,0-20,-20 20,20-20,-20 20,20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3:14.328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8334 9763,'0'0,"40"0,-40 20,20-20,-20 0,20 0,-20 20,20-20,-1 0,-19 0,40 19,-40-19,40 20,-1-20,21 20,-40-20,0 0,0 20,-1-20,-19 20,20-20,-20 0,0 0,40 20,-20-1,19-19,21 60,-60-60,20 20,20 0,-40-20,19 0,-19 20,20-20,-20 19,20-19,-20 40,20-20,0 0,-20-20,20 39,-1-39,-19 20,0-20,0 20,0 0,0 0,40 0,-40-1,0-19,0 20,0 0,20-20,-20 20,0-20,0 20,0 0,0 0,0-1,0 1,0-20,0 20,0-20,0 20,20-20,-20 0,0 20,0 0,0-20,0 19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7:56.743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19110 10180,'0'0,"19"0,-19 0,20 0,-20 0,0 0,20-20,0 20,0 0,-20 0,20-40,-1 40,1-20,-20 20,20 0,0 0,0 0,0-20,19 1,1-1,-20 20,20-20,-1 0,1 0,-20 20,-20 0,20-20,-20 20,19 0,1 0,-20 0,20 0,0 0,0 0,-20-20,20 20,19-19,-39 19,40 0,-40 0,20 0,-20 0,20 0,0 0,-20 0,19 0,21 0,-40 0,40 0,-20 0,19 19,-19-19,0 0,0 0,-20 20,20-20,-20 0,20 0,-20 0,19 0,1 0,0 0,-20 20,20-20,0 0,-20 0,20 0,-20 0,0 20,19-20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8:04.958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15002 16192,'0'0,"20"0,-20 0,20 0,-1 0,21 0,20 0,19-20,-39 1,39 19,0 0,-39-20,20 20,-21 0,1 0,0 0,-1 0,-19 0,-20 0,40 0,-20 0,0 0,-1 0,1 0,0-20,20 20,-20 0,0 0,-20 0,19 0,41 0,-1 0,-19-20,0 20,-20 0,19 0,1 0,-20 0,-20 0,40 0,-21 0,21 0,-40 0,40 0,-40 0,20 0,-20 0,19 0,-19 0,40 0,-40 0,20 0,-20 0,20 0,0 0,-20 0,20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8:07.062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20975 16807,'-20'0,"-40"0,21 0,19 0,-59 20,-21 20,21-20,19 0,1-1,-40 1,39 0,-19 0,-20 20,19-1,-19-39,0 60,39-40,1 19,-1-19,1-20,-1 20,20 0,1 0,-1-20,0 0,-19 40,39-21,-40 1,-19 0,59 0,-39 0,-1 0,20-1,1 1,19-20,0 20,-20-20,40 20,-39-20,19 20,0-20,0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8:12.950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11549 16907,'0'0,"0"0,20 0,0 0,-20 0,0 19,20-19,19 20,-19-20,0 0,0 0,0 0,0 20,-20-20,19 0,21 20,-20 20,79-20,-39 19,19 1,-39-20,-1 19,1-19,0 0,-1 0,-39-20,0 0,20 0,-20 20,0-20,20 0,-20 20,20-20,-20 20,20-20,-20 0,0 0,20 19,-20-19,0 20,19-20,1 0,-20 20,0-20,20 20,-20-20,0 20,0-20,0 0,20 20,-20-1,0-19,0 0,20 20,-20-20,0 20,20-20,-20 20,0 0,20-20,-20 20,0-20,0 19,0 1,19-20,-19 0,0 20,20-20,-20 40,20-40,-20 20,0 19,0-39,20 20,0 0,-20-20,0 20,0-20,0 40,20-21,-20 1,0-20,0 20,19-20,-19 0,0 20,20-20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8:18.757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18832 15279,'20'20,"-1"0,21 20,-20-20,-20-1,20 1,-20 0,39 0,-19 20,-20-20,20 19,0-19,0 0,0 20,-20-40,0 0,0 19,0-19,20 0,-20 20,0-20,0 20,0-20,19 20,-19-20,0 20,20 0,-20 19,0-39,0 20,20-20,-20 20,0 0,0-20,0 20,0-20,0 39,20-39,-20 20,0-20,0 20,0-20,0 20,0 0,0-20,0 20,0 19,0-39,0 20,0 0,0 0,0 20,0-40,0 19,0 1,0 0,0 0,0 0,0-20,0 20,0-1,0 1,-20-20,20 20,0-20,0 40,-20-40,20 20,-20-20,20 20,0-1,0-19,0 0,0 20,0-20,-19 0,19 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3:19.080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8930 14406,'-20'0,"0"0,0-20,-39 1,39 19,0 0,0 0,20-20,-20 20,0 0,20 0,-19 0,-1 0,0 0,-20 0,40 20,-20-20,0 19,1-19,19 20,-20-20,0 20,20-20,0 20,-20-20,0 0,0 40,1-20,-21-1,20-19,0 20,0 0,1 0,-1 0,0-20,-20 39,40-39,-40 40,1-40,39 20,-20 0,0 0,20 0,-20-1,20-19,-20 0,1 40,-1-20,0 20,20-21,-40 1,40 20,-20-20,20 0,0-1,-19 1,19 0,-20 0,20 0,0 0,0 0,0-1,-20-19,20 40,0-40,0 40,0-40,-20 20,20 19,0-19,-20 0,20 20,0-40,0 19,0 1,0-20,0 20,0-20,0 20,0-20,0 20,0 0,0 0,0-20,0 19,0 1,-20-20,0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3:27.750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6846 16589,'-20'0,"0"0,-19 0,19 0,0 0,0 0,0 0,1 0,19 0,-60 20,40-20,0 0,0 0,1 20,-1-20,20 20,-20-20,0 0,0 19,20-19,-39 20,19 0,0 0,0-20,0 20,0 0,-19-20,39 39,-20-39,20 20,-40 0,40-20,-20 20,0 0,20-20,-19 20,19-20,0 19,-20 1,0 20,0-40,0 20,20 0,-40 19,40-39,0 20,-19-20,19 20,-20 0,20 0,-20-20,20 20,0-1,0 1,0-20,-40 20,40 0,0-20,0 20,0 0,0 0,0-20,0 19,0-19,0 20,0 0,-20-20,20 20,0-20,0 20,0-20,0 20,0-1,0-19,0 20,0-20,0 20,0-20,0 20,0 0,0-20,0 20,0-20,0 19,0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3:33.934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1012 16212,'0'0,"0"0,0 0,20 0,-20 0,20 0,0 0,-1 0,21 20,79 20,40-1,-20 21,20-20,-1-1,-58 1,19 0,0-1,-60-19,-19 0,-40-20,20 0,0 0,-20 0,19 0,-19 0,40 20,0 0,-20-20,-1 0,1 0,-20 19,20-19,-20 20,20-20,40 0,-41 0,21 20,-20 0,20 0,-1-20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3:38.846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6370 14803,'0'0,"0"20,20 0,0 20,-20 19,19-39,-19 0,20 0,20-1,-40 21,20-20,0 20,-20-1,19-19,1 20,0-40,-20 40,40-1,-20-19,0 20,-1-1,1-19,0 20,0-20,0 20,0-21,19 21,-39 0,40-1,-20 1,0-20,-1 0,-19-20,0 20,20-20,-20 20,0-1,20-19,0 0,-20 20,0 20,20-40,0 40,-20-40,20 39,-20-19,39 20,-19 0,0-40,-20 19,20 21,-20-40,39 40,-39-40,0 20,20-1,0 21,0-40,0 20,-20-20,0 20,20 0,-20-20,0 19,0-19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3:46.486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9585 13097,'0'0,"19"0,61 0,19 0,40 0,0-20,-20 20,59-20,-39 20,-39 0,38-20,-38 20,-21 0,-39 0,-20-20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3:50.557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15716 9068,'0'0,"0"0,0 0,0 40,0 0,20 19,-20 1,40 39,-1-39,-39-1,40 20,-20-19,0 0,20-1,-21 20,21 40,0-59,-1 0,-19 19,0-20,0-19,0 0,0 39,-1-39,1 19,0-19,-20 20,40-41,-40 21,20 0,-20-20,20 19,-1 1,-19-40,0 20,0-20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4-16T08:03:54.269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11033 9783,'40'0,"-1"0,21 0,39 0,20 0,-19 0,19 0,-40 0,0 0,1 0,-21 0,21 0,-41 0,-39 0,20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mages.yandex.ru/yandsearch?text=%D1%86%D0%B8%D1%80%D0%BA%D1%83%D0%BB%D1%8C%20%D0%BA%D0%B0%D1%80%D1%82%D0%B8%D0%BD%D0%BA%D0%B8&amp;fp=0&amp;pos=22&amp;rpt=simage&amp;family=yes&amp;uinfo=ww-1263-wh-926-fw-1038-fh-598-pd-1&amp;img_url=http://www.megakot.ru/pictures/tsirkul_plastmassovyy__v_displee_00020278_large.jpg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emf"/><Relationship Id="rId3" Type="http://schemas.openxmlformats.org/officeDocument/2006/relationships/image" Target="../media/image1.emf"/><Relationship Id="rId21" Type="http://schemas.openxmlformats.org/officeDocument/2006/relationships/image" Target="../media/image10.emf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emf"/><Relationship Id="rId41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emf"/><Relationship Id="rId40" Type="http://schemas.openxmlformats.org/officeDocument/2006/relationships/customXml" Target="../ink/ink20.xml"/><Relationship Id="rId45" Type="http://schemas.openxmlformats.org/officeDocument/2006/relationships/image" Target="../media/image22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emf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emf"/><Relationship Id="rId30" Type="http://schemas.openxmlformats.org/officeDocument/2006/relationships/customXml" Target="../ink/ink15.xml"/><Relationship Id="rId35" Type="http://schemas.openxmlformats.org/officeDocument/2006/relationships/image" Target="../media/image17.emf"/><Relationship Id="rId43" Type="http://schemas.openxmlformats.org/officeDocument/2006/relationships/image" Target="../media/image21.emf"/><Relationship Id="rId48" Type="http://schemas.openxmlformats.org/officeDocument/2006/relationships/customXml" Target="../ink/ink24.xml"/><Relationship Id="rId8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161" y="1268760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FF00"/>
                </a:solidFill>
              </a:rPr>
              <a:t>ПРИЗНАКИ РАВЕНСТВА </a:t>
            </a:r>
            <a:br>
              <a:rPr lang="ru-RU" sz="4000" b="1" i="1" dirty="0" smtClean="0">
                <a:solidFill>
                  <a:srgbClr val="FFFF00"/>
                </a:solidFill>
              </a:rPr>
            </a:br>
            <a:r>
              <a:rPr lang="ru-RU" sz="4000" b="1" i="1" dirty="0" smtClean="0">
                <a:solidFill>
                  <a:srgbClr val="FFFF00"/>
                </a:solidFill>
              </a:rPr>
              <a:t/>
            </a:r>
            <a:br>
              <a:rPr lang="ru-RU" sz="4000" b="1" i="1" dirty="0" smtClean="0">
                <a:solidFill>
                  <a:srgbClr val="FFFF00"/>
                </a:solidFill>
              </a:rPr>
            </a:br>
            <a:r>
              <a:rPr lang="ru-RU" sz="4000" b="1" i="1" dirty="0" smtClean="0">
                <a:solidFill>
                  <a:srgbClr val="FFFF00"/>
                </a:solidFill>
              </a:rPr>
              <a:t>ПРЯМОУГОЛЬНЫХ ТРЕУГОЛЬНИКОВ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2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4" y="1686292"/>
            <a:ext cx="9036496" cy="457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16632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  Используя угольник, выполните дополнительные построения на чертежах так</a:t>
            </a:r>
            <a:r>
              <a:rPr lang="ru-RU" sz="2400" b="1" smtClean="0">
                <a:solidFill>
                  <a:srgbClr val="FFFF00"/>
                </a:solidFill>
              </a:rPr>
              <a:t>, чтобы получить </a:t>
            </a:r>
            <a:br>
              <a:rPr lang="ru-RU" sz="2400" b="1" smtClean="0">
                <a:solidFill>
                  <a:srgbClr val="FFFF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равные </a:t>
            </a:r>
            <a:r>
              <a:rPr lang="ru-RU" sz="2400" b="1" dirty="0" smtClean="0">
                <a:solidFill>
                  <a:srgbClr val="FFFF00"/>
                </a:solidFill>
              </a:rPr>
              <a:t>прямоугольные треугольники</a:t>
            </a:r>
            <a:r>
              <a:rPr lang="ru-RU" sz="2400" b="1" smtClean="0">
                <a:solidFill>
                  <a:srgbClr val="FFFF00"/>
                </a:solidFill>
              </a:rPr>
              <a:t>. </a:t>
            </a:r>
            <a:br>
              <a:rPr lang="ru-RU" sz="2400" b="1" smtClean="0">
                <a:solidFill>
                  <a:srgbClr val="FFFF00"/>
                </a:solidFill>
              </a:rPr>
            </a:br>
            <a:r>
              <a:rPr lang="ru-RU" sz="2400" b="1" smtClean="0">
                <a:solidFill>
                  <a:srgbClr val="FFFF00"/>
                </a:solidFill>
              </a:rPr>
              <a:t>Докажите </a:t>
            </a:r>
            <a:r>
              <a:rPr lang="ru-RU" sz="2400" b="1" dirty="0" smtClean="0">
                <a:solidFill>
                  <a:srgbClr val="FFFF00"/>
                </a:solidFill>
              </a:rPr>
              <a:t>их равенство.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8" y="836712"/>
            <a:ext cx="9089038" cy="4524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26064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Проверка решения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8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28800"/>
            <a:ext cx="5867400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6424" y="332656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Можно ли утверждать, что данные треугольники равны?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72440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1. По катету и гипотенузе</a:t>
            </a:r>
            <a:endParaRPr lang="ru-RU" sz="3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2. По двум катетам</a:t>
            </a:r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132856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3. По гипотенузе и острому углу</a:t>
            </a:r>
            <a:endParaRPr lang="ru-RU" sz="3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96210" y="3501008"/>
            <a:ext cx="62360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4. По катету и острому углу (гипотеза)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63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20419529">
            <a:off x="3784806" y="3900336"/>
            <a:ext cx="2495150" cy="91480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331638" y="116632"/>
            <a:ext cx="2376264" cy="425177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www.megakot.ru/pictures/tsirkul_plastmassovyy__v_displee_00020278_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00" b="98400" l="3800" r="9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61156">
            <a:off x="4028105" y="4513249"/>
            <a:ext cx="2834200" cy="248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ловина рамки 6"/>
          <p:cNvSpPr/>
          <p:nvPr/>
        </p:nvSpPr>
        <p:spPr>
          <a:xfrm rot="5400000">
            <a:off x="1331638" y="3720334"/>
            <a:ext cx="648072" cy="648072"/>
          </a:xfrm>
          <a:prstGeom prst="halfFrame">
            <a:avLst>
              <a:gd name="adj1" fmla="val 10297"/>
              <a:gd name="adj2" fmla="val 117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4289182">
            <a:off x="3900096" y="4824383"/>
            <a:ext cx="343828" cy="335573"/>
          </a:xfrm>
          <a:prstGeom prst="halfFrame">
            <a:avLst>
              <a:gd name="adj1" fmla="val 10297"/>
              <a:gd name="adj2" fmla="val 1173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 rot="18970137">
            <a:off x="3136142" y="4013279"/>
            <a:ext cx="513825" cy="361727"/>
          </a:xfrm>
          <a:prstGeom prst="blockArc">
            <a:avLst>
              <a:gd name="adj1" fmla="val 10800000"/>
              <a:gd name="adj2" fmla="val 0"/>
              <a:gd name="adj3" fmla="val 7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 rot="17654311" flipV="1">
            <a:off x="3687261" y="4301358"/>
            <a:ext cx="310475" cy="329748"/>
          </a:xfrm>
          <a:prstGeom prst="blockArc">
            <a:avLst>
              <a:gd name="adj1" fmla="val 10800000"/>
              <a:gd name="adj2" fmla="val 0"/>
              <a:gd name="adj3" fmla="val 7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3" name="Picture 2" descr="http://www.megakot.ru/pictures/tsirkul_plastmassovyy__v_displee_00020278_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00" b="98400" l="3800" r="9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10472">
            <a:off x="1096473" y="4103668"/>
            <a:ext cx="2834200" cy="248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6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открытый урок  конкурс\контрприм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811530"/>
            <a:ext cx="8107680" cy="523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7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4. По </a:t>
            </a:r>
            <a:r>
              <a:rPr lang="ru-RU" sz="2800" b="1" i="1" dirty="0"/>
              <a:t>катету и прилежащему острому </a:t>
            </a:r>
            <a:r>
              <a:rPr lang="ru-RU" sz="2800" b="1" i="1" dirty="0" smtClean="0"/>
              <a:t>углу.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420888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5. По </a:t>
            </a:r>
            <a:r>
              <a:rPr lang="ru-RU" sz="2800" b="1" i="1" dirty="0"/>
              <a:t>катету </a:t>
            </a:r>
            <a:r>
              <a:rPr lang="ru-RU" sz="2800" b="1" i="1" dirty="0" smtClean="0"/>
              <a:t>и </a:t>
            </a:r>
            <a:r>
              <a:rPr lang="ru-RU" sz="2800" b="1" i="1" dirty="0"/>
              <a:t>противолежащему  острому углу.</a:t>
            </a:r>
            <a:br>
              <a:rPr lang="ru-RU" sz="2800" b="1" i="1" dirty="0"/>
            </a:b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6348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396091" y="332655"/>
            <a:ext cx="1728192" cy="21602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3578992">
            <a:off x="2268298" y="471968"/>
            <a:ext cx="1728192" cy="21602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3578992">
            <a:off x="886865" y="2800289"/>
            <a:ext cx="1728192" cy="2160240"/>
          </a:xfrm>
          <a:prstGeom prst="rtTriangle">
            <a:avLst/>
          </a:prstGeom>
          <a:solidFill>
            <a:srgbClr val="314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7155518">
            <a:off x="752074" y="5384525"/>
            <a:ext cx="1728192" cy="216024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8040129">
            <a:off x="6564828" y="274665"/>
            <a:ext cx="1728192" cy="216024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138307">
            <a:off x="4393483" y="332655"/>
            <a:ext cx="1728192" cy="216024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3578992">
            <a:off x="6695745" y="1730968"/>
            <a:ext cx="1728192" cy="2160240"/>
          </a:xfrm>
          <a:prstGeom prst="rtTriangle">
            <a:avLst/>
          </a:prstGeom>
          <a:solidFill>
            <a:srgbClr val="F616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4055602">
            <a:off x="6893088" y="2601033"/>
            <a:ext cx="1728192" cy="2160240"/>
          </a:xfrm>
          <a:prstGeom prst="rtTriangle">
            <a:avLst/>
          </a:prstGeom>
          <a:solidFill>
            <a:srgbClr val="F616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277199">
            <a:off x="1991896" y="3495090"/>
            <a:ext cx="1728192" cy="216024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4055602">
            <a:off x="2255572" y="1863240"/>
            <a:ext cx="1728192" cy="2160240"/>
          </a:xfrm>
          <a:prstGeom prst="rtTriangle">
            <a:avLst/>
          </a:prstGeom>
          <a:solidFill>
            <a:srgbClr val="314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rot="17724477">
            <a:off x="6515905" y="4219282"/>
            <a:ext cx="1728192" cy="2160240"/>
          </a:xfrm>
          <a:prstGeom prst="rtTriangle">
            <a:avLst/>
          </a:prstGeom>
          <a:solidFill>
            <a:srgbClr val="FA86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9604936">
            <a:off x="5104302" y="3495364"/>
            <a:ext cx="1728192" cy="2160240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rot="3237831">
            <a:off x="3805830" y="3097588"/>
            <a:ext cx="1728192" cy="2160240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rot="7923543">
            <a:off x="4320980" y="5443071"/>
            <a:ext cx="1728192" cy="2160240"/>
          </a:xfrm>
          <a:prstGeom prst="rtTriangle">
            <a:avLst/>
          </a:prstGeom>
          <a:solidFill>
            <a:srgbClr val="FA86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719849" y="1052736"/>
            <a:ext cx="540338" cy="36004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832800" y="1412776"/>
            <a:ext cx="816079" cy="57991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90018" y="2135810"/>
            <a:ext cx="0" cy="71417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45751" y="2135810"/>
            <a:ext cx="0" cy="71417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1883417" y="1705644"/>
            <a:ext cx="456335" cy="262599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2083217" y="1885259"/>
            <a:ext cx="432049" cy="21307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70740" y="4168064"/>
            <a:ext cx="816079" cy="57991"/>
          </a:xfrm>
          <a:prstGeom prst="line">
            <a:avLst/>
          </a:prstGeom>
          <a:ln w="698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828804" y="2492895"/>
            <a:ext cx="816079" cy="57991"/>
          </a:xfrm>
          <a:prstGeom prst="line">
            <a:avLst/>
          </a:prstGeom>
          <a:ln w="698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9" name="Рукописные данные 38"/>
              <p14:cNvContentPartPr/>
              <p14:nvPr/>
            </p14:nvContentPartPr>
            <p14:xfrm>
              <a:off x="1621800" y="3035880"/>
              <a:ext cx="393120" cy="214920"/>
            </p14:xfrm>
          </p:contentPart>
        </mc:Choice>
        <mc:Fallback xmlns="">
          <p:pic>
            <p:nvPicPr>
              <p:cNvPr id="39" name="Рукописные данные 3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5600" y="2972520"/>
                <a:ext cx="425160" cy="34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0" name="Рукописные данные 39"/>
              <p14:cNvContentPartPr/>
              <p14:nvPr/>
            </p14:nvContentPartPr>
            <p14:xfrm>
              <a:off x="3000240" y="3514680"/>
              <a:ext cx="300600" cy="293040"/>
            </p14:xfrm>
          </p:contentPart>
        </mc:Choice>
        <mc:Fallback xmlns="">
          <p:pic>
            <p:nvPicPr>
              <p:cNvPr id="40" name="Рукописные данные 3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84400" y="3450960"/>
                <a:ext cx="332280" cy="42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" name="Рукописные данные 40"/>
              <p14:cNvContentPartPr/>
              <p14:nvPr/>
            </p14:nvContentPartPr>
            <p14:xfrm>
              <a:off x="2814480" y="5164920"/>
              <a:ext cx="400680" cy="435960"/>
            </p14:xfrm>
          </p:contentPart>
        </mc:Choice>
        <mc:Fallback xmlns="">
          <p:pic>
            <p:nvPicPr>
              <p:cNvPr id="41" name="Рукописные данные 4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98640" y="5101200"/>
                <a:ext cx="432360" cy="56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2" name="Рукописные данные 41"/>
              <p14:cNvContentPartPr/>
              <p14:nvPr/>
            </p14:nvContentPartPr>
            <p14:xfrm>
              <a:off x="2128680" y="5972040"/>
              <a:ext cx="336240" cy="357480"/>
            </p14:xfrm>
          </p:contentPart>
        </mc:Choice>
        <mc:Fallback xmlns="">
          <p:pic>
            <p:nvPicPr>
              <p:cNvPr id="42" name="Рукописные данные 4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12840" y="5908680"/>
                <a:ext cx="367920" cy="48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3" name="Рукописные данные 42"/>
              <p14:cNvContentPartPr/>
              <p14:nvPr/>
            </p14:nvContentPartPr>
            <p14:xfrm>
              <a:off x="364320" y="5836320"/>
              <a:ext cx="628920" cy="193320"/>
            </p14:xfrm>
          </p:contentPart>
        </mc:Choice>
        <mc:Fallback xmlns="">
          <p:pic>
            <p:nvPicPr>
              <p:cNvPr id="43" name="Рукописные данные 4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8480" y="5772960"/>
                <a:ext cx="660600" cy="32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4" name="Рукописные данные 43"/>
              <p14:cNvContentPartPr/>
              <p14:nvPr/>
            </p14:nvContentPartPr>
            <p14:xfrm>
              <a:off x="2293200" y="5329080"/>
              <a:ext cx="329040" cy="536040"/>
            </p14:xfrm>
          </p:contentPart>
        </mc:Choice>
        <mc:Fallback xmlns="">
          <p:pic>
            <p:nvPicPr>
              <p:cNvPr id="44" name="Рукописные данные 4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77360" y="5265720"/>
                <a:ext cx="360720" cy="66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5" name="Рукописные данные 44"/>
              <p14:cNvContentPartPr/>
              <p14:nvPr/>
            </p14:nvContentPartPr>
            <p14:xfrm>
              <a:off x="3450600" y="4686120"/>
              <a:ext cx="500400" cy="29160"/>
            </p14:xfrm>
          </p:contentPart>
        </mc:Choice>
        <mc:Fallback xmlns="">
          <p:pic>
            <p:nvPicPr>
              <p:cNvPr id="45" name="Рукописные данные 4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434400" y="4622760"/>
                <a:ext cx="53244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6" name="Рукописные данные 45"/>
              <p14:cNvContentPartPr/>
              <p14:nvPr/>
            </p14:nvContentPartPr>
            <p14:xfrm>
              <a:off x="5657760" y="3264480"/>
              <a:ext cx="221760" cy="614880"/>
            </p14:xfrm>
          </p:contentPart>
        </mc:Choice>
        <mc:Fallback xmlns="">
          <p:pic>
            <p:nvPicPr>
              <p:cNvPr id="46" name="Рукописные данные 4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641920" y="3201120"/>
                <a:ext cx="253800" cy="74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7" name="Рукописные данные 46"/>
              <p14:cNvContentPartPr/>
              <p14:nvPr/>
            </p14:nvContentPartPr>
            <p14:xfrm>
              <a:off x="3971880" y="3521880"/>
              <a:ext cx="364680" cy="360"/>
            </p14:xfrm>
          </p:contentPart>
        </mc:Choice>
        <mc:Fallback xmlns="">
          <p:pic>
            <p:nvPicPr>
              <p:cNvPr id="47" name="Рукописные данные 4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956040" y="3458160"/>
                <a:ext cx="39636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8" name="Рукописные данные 47"/>
              <p14:cNvContentPartPr/>
              <p14:nvPr/>
            </p14:nvContentPartPr>
            <p14:xfrm>
              <a:off x="3778920" y="3686040"/>
              <a:ext cx="443520" cy="78840"/>
            </p14:xfrm>
          </p:contentPart>
        </mc:Choice>
        <mc:Fallback xmlns="">
          <p:pic>
            <p:nvPicPr>
              <p:cNvPr id="48" name="Рукописные данные 4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763080" y="3622680"/>
                <a:ext cx="47520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9" name="Рукописные данные 48"/>
              <p14:cNvContentPartPr/>
              <p14:nvPr/>
            </p14:nvContentPartPr>
            <p14:xfrm>
              <a:off x="6458040" y="4193280"/>
              <a:ext cx="921960" cy="7560"/>
            </p14:xfrm>
          </p:contentPart>
        </mc:Choice>
        <mc:Fallback xmlns="">
          <p:pic>
            <p:nvPicPr>
              <p:cNvPr id="49" name="Рукописные данные 4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442200" y="4129920"/>
                <a:ext cx="95364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0" name="Рукописные данные 49"/>
              <p14:cNvContentPartPr/>
              <p14:nvPr/>
            </p14:nvContentPartPr>
            <p14:xfrm>
              <a:off x="6600960" y="4436280"/>
              <a:ext cx="586080" cy="21600"/>
            </p14:xfrm>
          </p:contentPart>
        </mc:Choice>
        <mc:Fallback xmlns="">
          <p:pic>
            <p:nvPicPr>
              <p:cNvPr id="50" name="Рукописные данные 49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585120" y="4372560"/>
                <a:ext cx="61776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1" name="Рукописные данные 50"/>
              <p14:cNvContentPartPr/>
              <p14:nvPr/>
            </p14:nvContentPartPr>
            <p14:xfrm>
              <a:off x="5064840" y="1492920"/>
              <a:ext cx="607680" cy="14760"/>
            </p14:xfrm>
          </p:contentPart>
        </mc:Choice>
        <mc:Fallback xmlns="">
          <p:pic>
            <p:nvPicPr>
              <p:cNvPr id="51" name="Рукописные данные 5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049000" y="1429560"/>
                <a:ext cx="63936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2" name="Рукописные данные 51"/>
              <p14:cNvContentPartPr/>
              <p14:nvPr/>
            </p14:nvContentPartPr>
            <p14:xfrm>
              <a:off x="7236720" y="1164240"/>
              <a:ext cx="186120" cy="557640"/>
            </p14:xfrm>
          </p:contentPart>
        </mc:Choice>
        <mc:Fallback xmlns="">
          <p:pic>
            <p:nvPicPr>
              <p:cNvPr id="52" name="Рукописные данные 51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220880" y="1100880"/>
                <a:ext cx="217800" cy="68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3" name="Рукописные данные 52"/>
              <p14:cNvContentPartPr/>
              <p14:nvPr/>
            </p14:nvContentPartPr>
            <p14:xfrm>
              <a:off x="4586400" y="728640"/>
              <a:ext cx="457560" cy="143280"/>
            </p14:xfrm>
          </p:contentPart>
        </mc:Choice>
        <mc:Fallback xmlns="">
          <p:pic>
            <p:nvPicPr>
              <p:cNvPr id="53" name="Рукописные данные 52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70560" y="664920"/>
                <a:ext cx="48924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4" name="Рукописные данные 53"/>
              <p14:cNvContentPartPr/>
              <p14:nvPr/>
            </p14:nvContentPartPr>
            <p14:xfrm>
              <a:off x="7943760" y="1021320"/>
              <a:ext cx="343440" cy="336240"/>
            </p14:xfrm>
          </p:contentPart>
        </mc:Choice>
        <mc:Fallback xmlns="">
          <p:pic>
            <p:nvPicPr>
              <p:cNvPr id="54" name="Рукописные данные 53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927920" y="957960"/>
                <a:ext cx="375120" cy="46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5" name="Рукописные данные 54"/>
              <p14:cNvContentPartPr/>
              <p14:nvPr/>
            </p14:nvContentPartPr>
            <p14:xfrm>
              <a:off x="6279480" y="3107520"/>
              <a:ext cx="857520" cy="28800"/>
            </p14:xfrm>
          </p:contentPart>
        </mc:Choice>
        <mc:Fallback xmlns="">
          <p:pic>
            <p:nvPicPr>
              <p:cNvPr id="55" name="Рукописные данные 54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263640" y="3043800"/>
                <a:ext cx="88920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6" name="Рукописные данные 55"/>
              <p14:cNvContentPartPr/>
              <p14:nvPr/>
            </p14:nvContentPartPr>
            <p14:xfrm>
              <a:off x="8294040" y="2907360"/>
              <a:ext cx="628920" cy="72000"/>
            </p14:xfrm>
          </p:contentPart>
        </mc:Choice>
        <mc:Fallback xmlns="">
          <p:pic>
            <p:nvPicPr>
              <p:cNvPr id="56" name="Рукописные данные 55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277840" y="2844000"/>
                <a:ext cx="66096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7" name="Рукописные данные 56"/>
              <p14:cNvContentPartPr/>
              <p14:nvPr/>
            </p14:nvContentPartPr>
            <p14:xfrm>
              <a:off x="8065440" y="2671560"/>
              <a:ext cx="264600" cy="36360"/>
            </p14:xfrm>
          </p:contentPart>
        </mc:Choice>
        <mc:Fallback xmlns="">
          <p:pic>
            <p:nvPicPr>
              <p:cNvPr id="57" name="Рукописные данные 56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049240" y="2608200"/>
                <a:ext cx="29664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8" name="Рукописные данные 57"/>
              <p14:cNvContentPartPr/>
              <p14:nvPr/>
            </p14:nvContentPartPr>
            <p14:xfrm>
              <a:off x="6879600" y="3571920"/>
              <a:ext cx="414360" cy="93240"/>
            </p14:xfrm>
          </p:contentPart>
        </mc:Choice>
        <mc:Fallback xmlns="">
          <p:pic>
            <p:nvPicPr>
              <p:cNvPr id="58" name="Рукописные данные 57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863400" y="3508200"/>
                <a:ext cx="44676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9" name="Рукописные данные 58"/>
              <p14:cNvContentPartPr/>
              <p14:nvPr/>
            </p14:nvContentPartPr>
            <p14:xfrm>
              <a:off x="5400720" y="5793480"/>
              <a:ext cx="564840" cy="36000"/>
            </p14:xfrm>
          </p:contentPart>
        </mc:Choice>
        <mc:Fallback xmlns="">
          <p:pic>
            <p:nvPicPr>
              <p:cNvPr id="59" name="Рукописные данные 58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384880" y="5730120"/>
                <a:ext cx="59652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60" name="Рукописные данные 59"/>
              <p14:cNvContentPartPr/>
              <p14:nvPr/>
            </p14:nvContentPartPr>
            <p14:xfrm>
              <a:off x="6757920" y="6050520"/>
              <a:ext cx="793440" cy="257760"/>
            </p14:xfrm>
          </p:contentPart>
        </mc:Choice>
        <mc:Fallback xmlns="">
          <p:pic>
            <p:nvPicPr>
              <p:cNvPr id="60" name="Рукописные данные 59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742080" y="5987160"/>
                <a:ext cx="825120" cy="38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61" name="Рукописные данные 60"/>
              <p14:cNvContentPartPr/>
              <p14:nvPr/>
            </p14:nvContentPartPr>
            <p14:xfrm>
              <a:off x="4157640" y="6086520"/>
              <a:ext cx="400320" cy="350280"/>
            </p14:xfrm>
          </p:contentPart>
        </mc:Choice>
        <mc:Fallback xmlns="">
          <p:pic>
            <p:nvPicPr>
              <p:cNvPr id="61" name="Рукописные данные 60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141800" y="6022800"/>
                <a:ext cx="432000" cy="47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2" name="Рукописные данные 61"/>
              <p14:cNvContentPartPr/>
              <p14:nvPr/>
            </p14:nvContentPartPr>
            <p14:xfrm>
              <a:off x="6779520" y="5500440"/>
              <a:ext cx="128880" cy="429120"/>
            </p14:xfrm>
          </p:contentPart>
        </mc:Choice>
        <mc:Fallback xmlns="">
          <p:pic>
            <p:nvPicPr>
              <p:cNvPr id="62" name="Рукописные данные 61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763680" y="5437080"/>
                <a:ext cx="160560" cy="55584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Прямоугольник 1"/>
          <p:cNvSpPr/>
          <p:nvPr/>
        </p:nvSpPr>
        <p:spPr>
          <a:xfrm>
            <a:off x="396091" y="2135810"/>
            <a:ext cx="323758" cy="357085"/>
          </a:xfrm>
          <a:prstGeom prst="rect">
            <a:avLst/>
          </a:prstGeom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 rot="3609282">
            <a:off x="1837233" y="1240160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 rot="1220527">
            <a:off x="4141242" y="1882082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 rot="2926815">
            <a:off x="7074841" y="75816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 rot="3087742">
            <a:off x="3384117" y="3938675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1910778" y="5226571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 rot="3882891">
            <a:off x="6092466" y="3319556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 rot="3193350">
            <a:off x="4087196" y="2809975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 rot="3554418">
            <a:off x="6296160" y="2485316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 rot="3555755">
            <a:off x="474096" y="3566530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 rot="1658313">
            <a:off x="976331" y="5226572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 rot="19701641">
            <a:off x="8733417" y="3525021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 rot="2498133">
            <a:off x="4783589" y="5243609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 rot="1734651">
            <a:off x="7725580" y="6130262"/>
            <a:ext cx="323758" cy="357085"/>
          </a:xfrm>
          <a:prstGeom prst="rect">
            <a:avLst/>
          </a:prstGeom>
          <a:noFill/>
          <a:ln w="3175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8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hule\AppData\Local\Microsoft\Windows\Temporary Internet Files\Content.IE5\5DQAJJ7M\MC9003113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1757"/>
            <a:ext cx="1818742" cy="137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Shule\AppData\Local\Microsoft\Windows\Temporary Internet Files\Content.IE5\5DQAJJ7M\MC9003113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563" y="611757"/>
            <a:ext cx="1818742" cy="137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hule\AppData\Local\Microsoft\Windows\Temporary Internet Files\Content.IE5\JBIIC3GS\MC90004515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2924944"/>
            <a:ext cx="13105456" cy="32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393274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Дома находятся на </a:t>
            </a:r>
            <a:r>
              <a:rPr lang="ru-RU" sz="2800" b="1" dirty="0" smtClean="0">
                <a:solidFill>
                  <a:srgbClr val="FF0000"/>
                </a:solidFill>
              </a:rPr>
              <a:t>равном</a:t>
            </a:r>
            <a:r>
              <a:rPr lang="ru-RU" sz="2800" b="1" dirty="0" smtClean="0"/>
              <a:t> расстоянии от реки. </a:t>
            </a:r>
            <a:br>
              <a:rPr lang="ru-RU" sz="2800" b="1" dirty="0" smtClean="0"/>
            </a:br>
            <a:r>
              <a:rPr lang="ru-RU" sz="2800" b="1" dirty="0" smtClean="0"/>
              <a:t>Где построить причал?</a:t>
            </a:r>
            <a:endParaRPr lang="ru-RU" sz="28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884368" y="1844824"/>
            <a:ext cx="0" cy="2727735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27584" y="1844824"/>
            <a:ext cx="0" cy="2727733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827584" y="3717030"/>
            <a:ext cx="936104" cy="85552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90</a:t>
            </a:r>
            <a:r>
              <a:rPr lang="ru-RU" sz="4000" baseline="30000" dirty="0" smtClean="0"/>
              <a:t>0</a:t>
            </a:r>
            <a:endParaRPr lang="ru-RU" sz="4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948264" y="3729017"/>
            <a:ext cx="936104" cy="85552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90</a:t>
            </a:r>
            <a:r>
              <a:rPr lang="ru-RU" sz="4000" baseline="30000" dirty="0" smtClean="0"/>
              <a:t>0</a:t>
            </a:r>
            <a:endParaRPr lang="ru-RU" sz="4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27584" y="4572557"/>
            <a:ext cx="7056784" cy="11987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249282" y="4470538"/>
            <a:ext cx="216024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2771800" y="4293096"/>
            <a:ext cx="360040" cy="504056"/>
          </a:xfrm>
          <a:prstGeom prst="line">
            <a:avLst/>
          </a:prstGeom>
          <a:ln w="539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818347" y="4332516"/>
            <a:ext cx="360040" cy="504056"/>
          </a:xfrm>
          <a:prstGeom prst="line">
            <a:avLst/>
          </a:prstGeom>
          <a:ln w="539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47564" y="2825958"/>
            <a:ext cx="360040" cy="504056"/>
          </a:xfrm>
          <a:prstGeom prst="line">
            <a:avLst/>
          </a:prstGeom>
          <a:ln w="539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951820" y="4332516"/>
            <a:ext cx="360040" cy="504056"/>
          </a:xfrm>
          <a:prstGeom prst="line">
            <a:avLst/>
          </a:prstGeom>
          <a:ln w="539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7704348" y="2924944"/>
            <a:ext cx="360040" cy="504056"/>
          </a:xfrm>
          <a:prstGeom prst="line">
            <a:avLst/>
          </a:prstGeom>
          <a:ln w="539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940811" y="4344295"/>
            <a:ext cx="360040" cy="504056"/>
          </a:xfrm>
          <a:prstGeom prst="line">
            <a:avLst/>
          </a:prstGeom>
          <a:ln w="539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5" idx="0"/>
          </p:cNvCxnSpPr>
          <p:nvPr/>
        </p:nvCxnSpPr>
        <p:spPr>
          <a:xfrm flipH="1">
            <a:off x="4357294" y="1956392"/>
            <a:ext cx="3527075" cy="2514146"/>
          </a:xfrm>
          <a:prstGeom prst="line">
            <a:avLst/>
          </a:prstGeom>
          <a:ln w="1047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54501" y="1956392"/>
            <a:ext cx="3502793" cy="2479866"/>
          </a:xfrm>
          <a:prstGeom prst="line">
            <a:avLst/>
          </a:prstGeom>
          <a:ln w="1047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6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4482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9552" y="1772816"/>
                <a:ext cx="7632848" cy="1866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chemeClr val="tx1"/>
                    </a:solidFill>
                  </a:rPr>
                  <a:t>Точки В и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r>
                  <a:rPr lang="ru-RU" sz="2800" b="1" dirty="0" smtClean="0">
                    <a:solidFill>
                      <a:schemeClr val="tx1"/>
                    </a:solidFill>
                  </a:rPr>
                  <a:t> лежат в разных полуплоскостях относительно прямой АС.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2800" b="1" dirty="0" smtClean="0">
                    <a:solidFill>
                      <a:schemeClr val="tx1"/>
                    </a:solidFill>
                  </a:rPr>
                </a:br>
                <a:r>
                  <a:rPr lang="en-US" sz="2800" b="1" dirty="0" smtClean="0">
                    <a:solidFill>
                      <a:schemeClr val="tx1"/>
                    </a:solidFill>
                  </a:rPr>
                  <a:t> AB = CD,  AB || CD, BM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> AC, DK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> AC.</a:t>
                </a:r>
                <a:r>
                  <a:rPr lang="ru-RU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2800" b="1" dirty="0" smtClean="0">
                    <a:solidFill>
                      <a:schemeClr val="tx1"/>
                    </a:solidFill>
                  </a:rPr>
                </a:br>
                <a:r>
                  <a:rPr lang="ru-RU" sz="2800" b="1" dirty="0" smtClean="0">
                    <a:solidFill>
                      <a:schemeClr val="tx1"/>
                    </a:solidFill>
                  </a:rPr>
                  <a:t>Докажите, что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BM = DK.</a:t>
                </a:r>
                <a:endParaRPr lang="ru-RU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72816"/>
                <a:ext cx="7632848" cy="1866088"/>
              </a:xfrm>
              <a:prstGeom prst="rect">
                <a:avLst/>
              </a:prstGeom>
              <a:blipFill rotWithShape="1">
                <a:blip r:embed="rId2"/>
                <a:stretch>
                  <a:fillRect l="-1677" t="-3595" b="-84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2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23528" y="404664"/>
            <a:ext cx="8424936" cy="5040560"/>
          </a:xfrm>
          <a:prstGeom prst="rect">
            <a:avLst/>
          </a:prstGeom>
          <a:solidFill>
            <a:srgbClr val="F2F5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>
            <a:off x="323528" y="2924944"/>
            <a:ext cx="4212468" cy="25202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 rot="10800000">
            <a:off x="4427984" y="404664"/>
            <a:ext cx="4320480" cy="25202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 rot="10800000">
            <a:off x="302954" y="404663"/>
            <a:ext cx="4274184" cy="2537986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4577138" y="2942650"/>
            <a:ext cx="4171325" cy="2520279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>
            <a:off x="323528" y="404665"/>
            <a:ext cx="4253611" cy="252028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/>
        </p:nvSpPr>
        <p:spPr>
          <a:xfrm rot="10800000">
            <a:off x="4577139" y="2924945"/>
            <a:ext cx="4171325" cy="2520279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10800000">
            <a:off x="323527" y="2924944"/>
            <a:ext cx="4253611" cy="2520280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>
            <a:off x="4577139" y="404664"/>
            <a:ext cx="4171325" cy="2520282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>
            <a:off x="323528" y="1772816"/>
            <a:ext cx="2126805" cy="1152128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>
            <a:off x="323529" y="404663"/>
            <a:ext cx="2196264" cy="1327425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/>
          <p:cNvSpPr/>
          <p:nvPr/>
        </p:nvSpPr>
        <p:spPr>
          <a:xfrm rot="10800000">
            <a:off x="254067" y="1732088"/>
            <a:ext cx="2265726" cy="1210562"/>
          </a:xfrm>
          <a:prstGeom prst="rtTriangle">
            <a:avLst/>
          </a:prstGeom>
          <a:solidFill>
            <a:srgbClr val="D31F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/>
          <p:cNvSpPr/>
          <p:nvPr/>
        </p:nvSpPr>
        <p:spPr>
          <a:xfrm>
            <a:off x="2517246" y="1732088"/>
            <a:ext cx="2059892" cy="1192859"/>
          </a:xfrm>
          <a:prstGeom prst="rtTriangle">
            <a:avLst/>
          </a:prstGeom>
          <a:solidFill>
            <a:srgbClr val="43AA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419872" y="6040128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Гимнастика для глаз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5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0"/>
                            </p:stCondLst>
                            <p:childTnLst>
                              <p:par>
                                <p:cTn id="2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0"/>
                            </p:stCondLst>
                            <p:childTnLst>
                              <p:par>
                                <p:cTn id="3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0"/>
                            </p:stCondLst>
                            <p:childTnLst>
                              <p:par>
                                <p:cTn id="3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0"/>
                            </p:stCondLst>
                            <p:childTnLst>
                              <p:par>
                                <p:cTn id="4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0"/>
                            </p:stCondLst>
                            <p:childTnLst>
                              <p:par>
                                <p:cTn id="6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Поп-музыка</Template>
  <TotalTime>196</TotalTime>
  <Words>97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Urban Pop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Литенков</dc:creator>
  <cp:lastModifiedBy>User</cp:lastModifiedBy>
  <cp:revision>29</cp:revision>
  <dcterms:created xsi:type="dcterms:W3CDTF">2014-08-09T05:48:30Z</dcterms:created>
  <dcterms:modified xsi:type="dcterms:W3CDTF">2014-08-18T16:28:25Z</dcterms:modified>
</cp:coreProperties>
</file>