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9"/>
  </p:notesMasterIdLst>
  <p:sldIdLst>
    <p:sldId id="256" r:id="rId2"/>
    <p:sldId id="263" r:id="rId3"/>
    <p:sldId id="281" r:id="rId4"/>
    <p:sldId id="283" r:id="rId5"/>
    <p:sldId id="285" r:id="rId6"/>
    <p:sldId id="284" r:id="rId7"/>
    <p:sldId id="286" r:id="rId8"/>
    <p:sldId id="291" r:id="rId9"/>
    <p:sldId id="258" r:id="rId10"/>
    <p:sldId id="280" r:id="rId11"/>
    <p:sldId id="260" r:id="rId12"/>
    <p:sldId id="302" r:id="rId13"/>
    <p:sldId id="259" r:id="rId14"/>
    <p:sldId id="257" r:id="rId15"/>
    <p:sldId id="288" r:id="rId16"/>
    <p:sldId id="264" r:id="rId17"/>
    <p:sldId id="276" r:id="rId18"/>
    <p:sldId id="265" r:id="rId19"/>
    <p:sldId id="282" r:id="rId20"/>
    <p:sldId id="266" r:id="rId21"/>
    <p:sldId id="292" r:id="rId22"/>
    <p:sldId id="289" r:id="rId23"/>
    <p:sldId id="268" r:id="rId24"/>
    <p:sldId id="293" r:id="rId25"/>
    <p:sldId id="270" r:id="rId26"/>
    <p:sldId id="269" r:id="rId27"/>
    <p:sldId id="294" r:id="rId28"/>
    <p:sldId id="271" r:id="rId29"/>
    <p:sldId id="272" r:id="rId30"/>
    <p:sldId id="299" r:id="rId31"/>
    <p:sldId id="300" r:id="rId32"/>
    <p:sldId id="290" r:id="rId33"/>
    <p:sldId id="275" r:id="rId34"/>
    <p:sldId id="273" r:id="rId35"/>
    <p:sldId id="296" r:id="rId36"/>
    <p:sldId id="295" r:id="rId37"/>
    <p:sldId id="274" r:id="rId38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512" autoAdjust="0"/>
  </p:normalViewPr>
  <p:slideViewPr>
    <p:cSldViewPr>
      <p:cViewPr varScale="1">
        <p:scale>
          <a:sx n="104" d="100"/>
          <a:sy n="104" d="100"/>
        </p:scale>
        <p:origin x="-1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семье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  <c:pt idx="4">
                  <c:v>9 класс</c:v>
                </c:pt>
                <c:pt idx="5">
                  <c:v>10 класс</c:v>
                </c:pt>
                <c:pt idx="6">
                  <c:v>11 класс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6</c:v>
                </c:pt>
                <c:pt idx="4">
                  <c:v>10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школе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  <c:pt idx="4">
                  <c:v>9 класс</c:v>
                </c:pt>
                <c:pt idx="5">
                  <c:v>10 класс</c:v>
                </c:pt>
                <c:pt idx="6">
                  <c:v>11 класс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96</c:v>
                </c:pt>
                <c:pt idx="1">
                  <c:v>95</c:v>
                </c:pt>
                <c:pt idx="2">
                  <c:v>97</c:v>
                </c:pt>
                <c:pt idx="3">
                  <c:v>48</c:v>
                </c:pt>
                <c:pt idx="4">
                  <c:v>60</c:v>
                </c:pt>
                <c:pt idx="5">
                  <c:v>66</c:v>
                </c:pt>
                <c:pt idx="6">
                  <c:v>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из СМИ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  <c:pt idx="4">
                  <c:v>9 класс</c:v>
                </c:pt>
                <c:pt idx="5">
                  <c:v>10 класс</c:v>
                </c:pt>
                <c:pt idx="6">
                  <c:v>11 класс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46</c:v>
                </c:pt>
                <c:pt idx="4">
                  <c:v>30</c:v>
                </c:pt>
                <c:pt idx="5">
                  <c:v>34</c:v>
                </c:pt>
                <c:pt idx="6">
                  <c:v>40</c:v>
                </c:pt>
              </c:numCache>
            </c:numRef>
          </c:val>
        </c:ser>
        <c:dLbls/>
        <c:axId val="84664320"/>
        <c:axId val="84665856"/>
      </c:barChart>
      <c:catAx>
        <c:axId val="84664320"/>
        <c:scaling>
          <c:orientation val="minMax"/>
        </c:scaling>
        <c:delete val="1"/>
        <c:axPos val="b"/>
        <c:majorTickMark val="cross"/>
        <c:minorTickMark val="cross"/>
        <c:tickLblPos val="nextTo"/>
        <c:crossAx val="84665856"/>
        <c:crosses val="autoZero"/>
        <c:auto val="1"/>
        <c:lblAlgn val="ctr"/>
        <c:lblOffset val="100"/>
        <c:noMultiLvlLbl val="1"/>
      </c:catAx>
      <c:valAx>
        <c:axId val="84665856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846643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8912980257095633"/>
          <c:y val="7.3022391732283476E-2"/>
          <c:w val="0.19012086892306085"/>
          <c:h val="0.26020497047244101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A8165-63A2-4396-89DF-ECB008EF3FC4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0A870-B38B-4BBE-B0DE-2FB65B0B0C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901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2;&#1086;&#1080;%20&#1076;&#1086;&#1082;&#1091;&#1084;&#1077;&#1085;&#1090;&#1099;\2011-2012%20&#1091;&#1095;&#1077;&#1073;&#1085;&#1099;&#1081;%20&#1075;&#1086;&#1076;\&#1048;&#1089;&#1089;&#1083;&#1077;&#1076;&#1086;&#1074;&#1072;&#1090;&#1077;&#1083;&#1100;&#1089;&#1082;&#1072;&#1103;%20&#1088;&#1072;&#1073;&#1086;&#1090;&#1072;\04)(www.muzico.ru).mp3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4)(www.muzico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071538" y="6143644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736"/>
            <a:ext cx="7772400" cy="1857388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latin typeface="Monotype Corsiva" pitchFamily="66" charset="0"/>
              </a:rPr>
              <a:t>Экологическая обстановка села Садовое</a:t>
            </a:r>
            <a:endParaRPr lang="ru-RU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71472" y="4357694"/>
            <a:ext cx="1547813" cy="1439863"/>
            <a:chOff x="0" y="2432"/>
            <a:chExt cx="1355" cy="1253"/>
          </a:xfrm>
        </p:grpSpPr>
        <p:pic>
          <p:nvPicPr>
            <p:cNvPr id="6" name="Picture 11" descr="мульт ромашки букет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432"/>
              <a:ext cx="743" cy="981"/>
            </a:xfrm>
            <a:prstGeom prst="rect">
              <a:avLst/>
            </a:prstGeom>
            <a:noFill/>
          </p:spPr>
        </p:pic>
        <p:pic>
          <p:nvPicPr>
            <p:cNvPr id="7" name="Picture 13" descr="мульт ромашки букет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2" y="2704"/>
              <a:ext cx="743" cy="981"/>
            </a:xfrm>
            <a:prstGeom prst="rect">
              <a:avLst/>
            </a:prstGeom>
            <a:noFill/>
          </p:spPr>
        </p:pic>
      </p:grpSp>
      <p:pic>
        <p:nvPicPr>
          <p:cNvPr id="8" name="Picture 8" descr="мульт голубь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714752"/>
            <a:ext cx="1285884" cy="928694"/>
          </a:xfrm>
          <a:prstGeom prst="rect">
            <a:avLst/>
          </a:prstGeom>
          <a:noFill/>
        </p:spPr>
      </p:pic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7072330" y="4714884"/>
            <a:ext cx="1547813" cy="1439863"/>
            <a:chOff x="0" y="2432"/>
            <a:chExt cx="1355" cy="1253"/>
          </a:xfrm>
        </p:grpSpPr>
        <p:pic>
          <p:nvPicPr>
            <p:cNvPr id="12" name="Picture 11" descr="мульт ромашки букет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432"/>
              <a:ext cx="743" cy="981"/>
            </a:xfrm>
            <a:prstGeom prst="rect">
              <a:avLst/>
            </a:prstGeom>
            <a:noFill/>
          </p:spPr>
        </p:pic>
        <p:pic>
          <p:nvPicPr>
            <p:cNvPr id="13" name="Picture 13" descr="мульт ромашки букет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2" y="2704"/>
              <a:ext cx="743" cy="981"/>
            </a:xfrm>
            <a:prstGeom prst="rect">
              <a:avLst/>
            </a:prstGeom>
            <a:noFill/>
          </p:spPr>
        </p:pic>
      </p:grpSp>
      <p:pic>
        <p:nvPicPr>
          <p:cNvPr id="4" name="Picture 14" descr="мульт ромашки букет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5143512"/>
            <a:ext cx="1036638" cy="13684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285720" y="1285860"/>
            <a:ext cx="8515352" cy="4286280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  <a:buSzPct val="100000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Изучить  экологическую  обстановку  в  селе.</a:t>
            </a:r>
            <a:endParaRPr lang="en-US" sz="1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>
              <a:buClr>
                <a:srgbClr val="FF0000"/>
              </a:buClr>
              <a:buSzPct val="100000"/>
              <a:buNone/>
            </a:pPr>
            <a:endParaRPr lang="ru-RU" sz="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>
              <a:buClr>
                <a:srgbClr val="FF0000"/>
              </a:buClr>
              <a:buSzPct val="100000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Развивать информационную культуру. Поиск и представление информации с помощью Интернета и программы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Power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Point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>
              <a:buClr>
                <a:srgbClr val="FF0000"/>
              </a:buClr>
              <a:buSzPct val="100000"/>
              <a:buNone/>
            </a:pPr>
            <a:endParaRPr lang="ru-RU" sz="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>
              <a:buClr>
                <a:srgbClr val="FF0000"/>
              </a:buClr>
              <a:buSzPct val="100000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Воспитывать  экологическую  культуру  населения.</a:t>
            </a:r>
            <a:endParaRPr lang="en-US" sz="2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>
              <a:buClr>
                <a:srgbClr val="FF0000"/>
              </a:buClr>
              <a:buSzPct val="100000"/>
              <a:buNone/>
            </a:pPr>
            <a:endParaRPr lang="ru-RU" sz="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>
              <a:buClr>
                <a:srgbClr val="FF0000"/>
              </a:buClr>
              <a:buSzPct val="100000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Прививать любовь к родному краю</a:t>
            </a:r>
            <a:r>
              <a:rPr lang="en-US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algn="just">
              <a:buClr>
                <a:srgbClr val="FF0000"/>
              </a:buClr>
              <a:buSzPct val="100000"/>
              <a:buNone/>
            </a:pPr>
            <a:endParaRPr lang="en-US" sz="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>
              <a:buClr>
                <a:srgbClr val="FF0000"/>
              </a:buClr>
              <a:buSzPct val="100000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Принять конкретные решения в экологическом проекте по улучшению среды жизни людей своего села.</a:t>
            </a:r>
          </a:p>
          <a:p>
            <a:pPr>
              <a:buNone/>
            </a:pPr>
            <a:endParaRPr lang="ru-RU" sz="2800" dirty="0"/>
          </a:p>
        </p:txBody>
      </p:sp>
      <p:sp>
        <p:nvSpPr>
          <p:cNvPr id="5" name="Заголовок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Задачи</a:t>
            </a:r>
            <a:r>
              <a:rPr kumimoji="0" lang="ru-RU" sz="80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: </a:t>
            </a:r>
            <a:endParaRPr kumimoji="0" lang="ru-RU" sz="80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928802"/>
            <a:ext cx="8929718" cy="4071966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ClrTx/>
              <a:buSzPct val="91000"/>
              <a:buNone/>
            </a:pPr>
            <a:endParaRPr lang="ru-RU" sz="39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514350" indent="-514350" algn="just">
              <a:buClrTx/>
              <a:buSzPct val="91000"/>
              <a:buBlip>
                <a:blip r:embed="rId2"/>
              </a:buBlip>
            </a:pPr>
            <a:r>
              <a:rPr lang="ru-RU" sz="9800" b="1" dirty="0" smtClean="0">
                <a:solidFill>
                  <a:schemeClr val="bg1"/>
                </a:solidFill>
                <a:latin typeface="Monotype Corsiva" pitchFamily="66" charset="0"/>
              </a:rPr>
              <a:t>Какова  экологическая  обстановка  в  селе  Садовое?</a:t>
            </a:r>
          </a:p>
          <a:p>
            <a:pPr marL="514350" indent="-514350" algn="just">
              <a:buClrTx/>
              <a:buSzPct val="91000"/>
              <a:buNone/>
            </a:pPr>
            <a:endParaRPr lang="ru-RU" sz="9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514350" indent="-514350" algn="just">
              <a:buClrTx/>
              <a:buSzPct val="91000"/>
              <a:buBlip>
                <a:blip r:embed="rId2"/>
              </a:buBlip>
            </a:pPr>
            <a:r>
              <a:rPr lang="ru-RU" sz="9800" b="1" dirty="0" smtClean="0">
                <a:solidFill>
                  <a:schemeClr val="bg1"/>
                </a:solidFill>
                <a:latin typeface="Monotype Corsiva" pitchFamily="66" charset="0"/>
              </a:rPr>
              <a:t>Каково отношение общественности и школьников к экологическим проблемам  села?</a:t>
            </a:r>
          </a:p>
          <a:p>
            <a:pPr marL="514350" indent="-514350" algn="just">
              <a:buClrTx/>
              <a:buSzPct val="91000"/>
              <a:buNone/>
            </a:pPr>
            <a:endParaRPr lang="ru-RU" sz="9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514350" indent="-514350" algn="just">
              <a:buClrTx/>
              <a:buSzPct val="91000"/>
              <a:buBlip>
                <a:blip r:embed="rId2"/>
              </a:buBlip>
            </a:pPr>
            <a:r>
              <a:rPr lang="ru-RU" sz="9800" b="1" dirty="0" smtClean="0">
                <a:solidFill>
                  <a:schemeClr val="bg1"/>
                </a:solidFill>
                <a:latin typeface="Monotype Corsiva" pitchFamily="66" charset="0"/>
              </a:rPr>
              <a:t>Какие методы были использованы для пропаганды экологической культуры  среди  населения  и  учащихся?</a:t>
            </a:r>
          </a:p>
          <a:p>
            <a:pPr marL="514350" indent="-514350" algn="just">
              <a:buClrTx/>
              <a:buSzPct val="91000"/>
              <a:buNone/>
            </a:pPr>
            <a:endParaRPr lang="ru-RU" sz="9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514350" indent="-514350">
              <a:buClrTx/>
              <a:buSzPct val="90000"/>
              <a:buBlip>
                <a:blip r:embed="rId2"/>
              </a:buBlip>
            </a:pPr>
            <a:r>
              <a:rPr lang="ru-RU" sz="9800" b="1" dirty="0" smtClean="0">
                <a:solidFill>
                  <a:schemeClr val="bg1"/>
                </a:solidFill>
                <a:latin typeface="Monotype Corsiva" pitchFamily="66" charset="0"/>
              </a:rPr>
              <a:t>Каким  образом  можно  отразить  полученные  результаты,  где  и как   их   можно  использовать?</a:t>
            </a:r>
            <a:br>
              <a:rPr lang="ru-RU" sz="9800" b="1" dirty="0" smtClean="0">
                <a:solidFill>
                  <a:schemeClr val="bg1"/>
                </a:solidFill>
                <a:latin typeface="Monotype Corsiva" pitchFamily="66" charset="0"/>
              </a:rPr>
            </a:br>
            <a:endParaRPr lang="ru-RU" sz="9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ru-RU" u="sng" dirty="0" smtClean="0"/>
              <a:t/>
            </a:r>
            <a:br>
              <a:rPr lang="ru-RU" u="sng" dirty="0" smtClean="0"/>
            </a:b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sz="6600" b="1" u="sng" dirty="0" smtClean="0">
                <a:solidFill>
                  <a:srgbClr val="C00000"/>
                </a:solidFill>
                <a:latin typeface="Monotype Corsiva" pitchFamily="66" charset="0"/>
              </a:rPr>
              <a:t>Вопросы проекта:</a:t>
            </a:r>
            <a:endParaRPr lang="ru-RU" sz="6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8" descr="мульт голубь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1327154" cy="107157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Защита работы, выступления на конференции;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привлечение администрации и общественности к решению экологических проблем;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проводить регулярно акции, внеклассных мероприятий;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проведение субботников сельчанами, очистка своего участка, парковой зоны, улиц села;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выпустить  брошюры,  листовки.</a:t>
            </a:r>
          </a:p>
          <a:p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u="sng" dirty="0" smtClean="0">
                <a:solidFill>
                  <a:srgbClr val="C00000"/>
                </a:solidFill>
                <a:latin typeface="Monotype Corsiva" pitchFamily="66" charset="0"/>
              </a:rPr>
              <a:t>Ожидаемые результаты</a:t>
            </a:r>
            <a:endParaRPr lang="ru-RU" sz="6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2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24322"/>
          </a:xfrm>
        </p:spPr>
        <p:txBody>
          <a:bodyPr/>
          <a:lstStyle/>
          <a:p>
            <a:pPr lvl="0">
              <a:buClr>
                <a:srgbClr val="FF0000"/>
              </a:buClr>
            </a:pP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Исследование  территории. </a:t>
            </a:r>
          </a:p>
          <a:p>
            <a:pPr lvl="0">
              <a:buClr>
                <a:srgbClr val="FF0000"/>
              </a:buClr>
            </a:pP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Сбор  информации. </a:t>
            </a:r>
          </a:p>
          <a:p>
            <a:pPr lvl="0">
              <a:buClr>
                <a:srgbClr val="FF0000"/>
              </a:buClr>
            </a:pP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Обработка  данных. </a:t>
            </a:r>
          </a:p>
          <a:p>
            <a:pPr lvl="0">
              <a:buClr>
                <a:srgbClr val="FF0000"/>
              </a:buClr>
            </a:pP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Планирование  деятельности  по  решению проблемы. </a:t>
            </a:r>
          </a:p>
          <a:p>
            <a:pPr lvl="0">
              <a:buClr>
                <a:srgbClr val="FF0000"/>
              </a:buClr>
            </a:pP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Сотрудничество  с  общественностью   и администрацией  села.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4784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</a:rPr>
              <a:t/>
            </a:r>
            <a:br>
              <a:rPr lang="ru-RU" sz="5400" b="1" dirty="0" smtClean="0">
                <a:latin typeface="Monotype Corsiva" pitchFamily="66" charset="0"/>
              </a:rPr>
            </a:br>
            <a:r>
              <a:rPr lang="ru-RU" sz="5400" b="1" dirty="0" smtClean="0">
                <a:latin typeface="Monotype Corsiva" pitchFamily="66" charset="0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Все работы выполнялись </a:t>
            </a:r>
            <a:b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в несколько этапов: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857232"/>
            <a:ext cx="1327154" cy="142876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1472" y="2285992"/>
            <a:ext cx="807249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        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Село - это искусственно созданная и поддерживаемая человеком среда, в которой только человек  может поддерживать чистоту и порядок.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  Любое село, как и город, является крайне неустойчивой системой, зачастую полностью утратившей способность к самовосстановлению под воздействием негативных экологических факторов среды.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</a:rPr>
              <a:t>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</a:rPr>
              <a:t>Экологическая обстановка в селе в целом удовлетворительная. Однако ряд факторов оказывает на нее негативное воздействие. Люди в процессе своего проживания и хозяйственной деятельности постоянно взаимосвязаны с природой. В хозяйственный оборот вовлечены природные ресурсы: земельные, растительные, водные, животного мира. Постоянно нарастающее использование природных ресурсов приводит к их истощению. 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00034" y="357166"/>
            <a:ext cx="8229600" cy="18478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Экологическая  обстановка в селе  Садовое </a:t>
            </a:r>
            <a:endParaRPr kumimoji="0" lang="ru-RU" sz="54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1041402" cy="785818"/>
          </a:xfrm>
          <a:prstGeom prst="rect">
            <a:avLst/>
          </a:prstGeom>
          <a:noFill/>
        </p:spPr>
      </p:pic>
      <p:pic>
        <p:nvPicPr>
          <p:cNvPr id="6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1357298"/>
            <a:ext cx="1112840" cy="7143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358246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</a:rPr>
              <a:t>Земли, используемые под пашни</a:t>
            </a:r>
          </a:p>
          <a:p>
            <a:pPr marL="342900" indent="-342900"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</a:rPr>
              <a:t>«Какой уход – такой и урожай»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14876" y="1214422"/>
            <a:ext cx="4000528" cy="40719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14422"/>
            <a:ext cx="4286280" cy="40719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357298"/>
            <a:ext cx="385765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</a:rPr>
              <a:t>Земли, используемые под пастбища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400052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00166" y="578645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август 2007 год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322" y="571501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август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2011 год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642918"/>
            <a:ext cx="8215370" cy="4572032"/>
          </a:xfrm>
          <a:prstGeom prst="rect">
            <a:avLst/>
          </a:prstGeom>
          <a:solidFill>
            <a:schemeClr val="tx1"/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5" descr="DSC024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472" y="714356"/>
            <a:ext cx="8072494" cy="4429156"/>
          </a:xfrm>
          <a:prstGeom prst="rect">
            <a:avLst/>
          </a:prstGeom>
          <a:noFill/>
          <a:ln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58" y="5357826"/>
            <a:ext cx="8501122" cy="11430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       Не забывайте, что </a:t>
            </a:r>
            <a:r>
              <a:rPr kumimoji="0" lang="ru-RU" sz="24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НАВОЗ   -   ЭТО    УДОБРЕНИЕ!</a:t>
            </a:r>
            <a:endParaRPr kumimoji="0" lang="ru-RU" sz="24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357166"/>
            <a:ext cx="3857652" cy="49292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357166"/>
            <a:ext cx="4643470" cy="49292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14414" y="5429264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И здесь мы равнодушны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428604"/>
            <a:ext cx="4500594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371477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6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571480"/>
            <a:ext cx="7786742" cy="4714908"/>
          </a:xfrm>
          <a:prstGeom prst="rect">
            <a:avLst/>
          </a:prstGeom>
          <a:solidFill>
            <a:schemeClr val="tx1"/>
          </a:solidFill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50099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214414" y="5500702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И  такая  «мусорная  гора»  у  нас  не одна 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714356"/>
            <a:ext cx="7500990" cy="4429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247900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        </a:t>
            </a:r>
            <a:r>
              <a:rPr lang="ru-RU" sz="29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Исходя из приоритетов Стратегии «Казахстан – 2030», президентом Н.А. Назарбаевым утверждена «Концепция экологической безопасности на 2004-2015 годы», в котором экологическое образование рассматривается в качестве основы для формирования экологической культуры общества.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247900" algn="l"/>
              </a:tabLst>
            </a:pPr>
            <a:r>
              <a:rPr lang="ru-RU" sz="29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          Проблема взаимоотношений человека и природы в последнее десятилетие стала одной из самых актуальных. В последнее время всё большее внимание уделяется экологическому образованию и воспитанию, поскольку без этого невозможно решить важнейшие проблемы развития цивилизации. Экология одна из самых актуальных наук современности. С нею связывают надежды на выживание человечества в усложняющемся мире и на возможности нового витка развития. И мы не остаёмся в стороне решая не глобальные экологические проблемы, а  проблемы экологии местного характера, которые остаются серыми и незамеченными. Привлекая при этом общественность к экологической ответственности и пропагандируя экологическую культуру среди населения.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247900" algn="l"/>
              </a:tabLst>
            </a:pPr>
            <a:r>
              <a:rPr lang="ru-RU" sz="29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         Объектом нашего исследования является село Садовое, в котором мы живем.</a:t>
            </a:r>
            <a:endParaRPr lang="ru-RU" sz="2900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Актуальность темы: 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1643074" cy="92869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1714488"/>
            <a:ext cx="8358246" cy="48577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4" descr="DSC019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596" y="1785926"/>
            <a:ext cx="8215370" cy="4714908"/>
          </a:xfrm>
          <a:prstGeom prst="rect">
            <a:avLst/>
          </a:prstGeom>
          <a:noFill/>
          <a:ln/>
        </p:spPr>
      </p:pic>
      <p:sp>
        <p:nvSpPr>
          <p:cNvPr id="9" name="Прямоугольник 8"/>
          <p:cNvSpPr/>
          <p:nvPr/>
        </p:nvSpPr>
        <p:spPr>
          <a:xfrm>
            <a:off x="1357290" y="428604"/>
            <a:ext cx="6574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Несанкционированные  свалки</a:t>
            </a:r>
            <a:endParaRPr lang="ru-RU" sz="44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736"/>
            <a:ext cx="8358246" cy="48577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21537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357290" y="428604"/>
            <a:ext cx="6574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Несанкционированные  свалки</a:t>
            </a:r>
            <a:endParaRPr lang="ru-RU" sz="4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488" y="571480"/>
            <a:ext cx="3714776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Экологические проблемы села Садовое</a:t>
            </a:r>
            <a:endParaRPr lang="ru-RU" b="1" dirty="0"/>
          </a:p>
        </p:txBody>
      </p:sp>
      <p:sp>
        <p:nvSpPr>
          <p:cNvPr id="3" name="Овал 2"/>
          <p:cNvSpPr/>
          <p:nvPr/>
        </p:nvSpPr>
        <p:spPr>
          <a:xfrm>
            <a:off x="142844" y="2285992"/>
            <a:ext cx="3857652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Несанкционированные свалки.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929322" y="2428868"/>
            <a:ext cx="2857520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Истощение земельных ресурсов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643174" y="4286256"/>
            <a:ext cx="2357454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Засорение навозом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2071670" y="1928802"/>
            <a:ext cx="571504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3250397" y="3107529"/>
            <a:ext cx="2143140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H="1">
            <a:off x="4607719" y="2964653"/>
            <a:ext cx="2071702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643702" y="1928802"/>
            <a:ext cx="571504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5143504" y="4143380"/>
            <a:ext cx="2357454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Загрязнение улиц бытовыми отходами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142852"/>
            <a:ext cx="9144000" cy="18478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Отношение населения села Садовое  к экологическим проблемам </a:t>
            </a:r>
            <a:endParaRPr kumimoji="0" lang="ru-RU" sz="48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1571612"/>
            <a:ext cx="87154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bg1"/>
                </a:solidFill>
                <a:latin typeface="Monotype Corsiva" pitchFamily="66" charset="0"/>
              </a:rPr>
              <a:t>Проведение социологического опроса </a:t>
            </a:r>
          </a:p>
          <a:p>
            <a:pPr algn="ctr"/>
            <a:r>
              <a:rPr lang="ru-RU" sz="2400" b="1" u="sng" dirty="0" smtClean="0">
                <a:solidFill>
                  <a:schemeClr val="bg1"/>
                </a:solidFill>
                <a:latin typeface="Monotype Corsiva" pitchFamily="66" charset="0"/>
              </a:rPr>
              <a:t>«Экологические проблемы села Садовое» </a:t>
            </a:r>
          </a:p>
          <a:p>
            <a:pPr algn="ctr"/>
            <a:r>
              <a:rPr lang="ru-RU" sz="2400" b="1" u="sng" dirty="0" smtClean="0">
                <a:solidFill>
                  <a:schemeClr val="bg1"/>
                </a:solidFill>
                <a:latin typeface="Monotype Corsiva" pitchFamily="66" charset="0"/>
              </a:rPr>
              <a:t>среди населения села </a:t>
            </a:r>
          </a:p>
          <a:p>
            <a:pPr algn="just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     </a:t>
            </a:r>
          </a:p>
          <a:p>
            <a:pPr algn="just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	Было выбрано произвольно 155 человек, принявших участие в социологическом опросе.  18 учителей и работников СШ № 16, 5 работников акимата, 6 медицинских работников, молодежь села  - 18 (в возрасте от 18 до 25 лет), пенсионеры – 36, безработные – 23, работники ТОО «Садовое и К» - 49.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     </a:t>
            </a:r>
          </a:p>
        </p:txBody>
      </p:sp>
      <p:pic>
        <p:nvPicPr>
          <p:cNvPr id="9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1714488"/>
            <a:ext cx="827088" cy="61118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71480"/>
            <a:ext cx="85011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FF0000"/>
                </a:solidFill>
                <a:latin typeface="Monotype Corsiva" pitchFamily="66" charset="0"/>
              </a:rPr>
              <a:t>Всем участникам опроса были заданы </a:t>
            </a:r>
          </a:p>
          <a:p>
            <a:pPr algn="ctr"/>
            <a:r>
              <a:rPr lang="ru-RU" sz="4400" b="1" u="sng" dirty="0" smtClean="0">
                <a:solidFill>
                  <a:srgbClr val="FF0000"/>
                </a:solidFill>
                <a:latin typeface="Monotype Corsiva" pitchFamily="66" charset="0"/>
              </a:rPr>
              <a:t>три вопроса:</a:t>
            </a:r>
            <a:endParaRPr lang="ru-RU" sz="4400" u="sng" dirty="0">
              <a:solidFill>
                <a:srgbClr val="FF0000"/>
              </a:solidFill>
            </a:endParaRPr>
          </a:p>
        </p:txBody>
      </p:sp>
      <p:pic>
        <p:nvPicPr>
          <p:cNvPr id="3" name="Picture 14" descr="мульт ромашки букет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5072074"/>
            <a:ext cx="1036638" cy="13684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2143116"/>
            <a:ext cx="81439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Считаете ли вы , что в нашем селе  есть экологические проблемы?</a:t>
            </a:r>
          </a:p>
          <a:p>
            <a:pPr marL="342900" indent="-342900" algn="just"/>
            <a:endParaRPr lang="ru-RU" sz="28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Перечислите экологические проблемы села?</a:t>
            </a:r>
          </a:p>
          <a:p>
            <a:pPr marL="342900" indent="-342900" algn="just"/>
            <a:endParaRPr lang="ru-RU" sz="2800" dirty="0" smtClean="0"/>
          </a:p>
          <a:p>
            <a:pPr marL="342900" indent="-342900" algn="just">
              <a:buFontTx/>
              <a:buAutoNum type="arabicPeriod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Кто должен решать экологические проблемы села?</a:t>
            </a:r>
            <a:endParaRPr lang="ru-RU" sz="2800" dirty="0" smtClean="0"/>
          </a:p>
          <a:p>
            <a:pPr marL="342900" indent="-342900" algn="just"/>
            <a:endParaRPr lang="ru-RU" sz="2800" b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928670"/>
            <a:ext cx="8501122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На </a:t>
            </a:r>
            <a:r>
              <a:rPr lang="ru-RU" b="1" u="sng" dirty="0" smtClean="0">
                <a:solidFill>
                  <a:srgbClr val="FF0000"/>
                </a:solidFill>
                <a:latin typeface="Monotype Corsiva" pitchFamily="66" charset="0"/>
              </a:rPr>
              <a:t>первый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вопрос «Считаете ли вы , что в нашем селе  есть экологические проблемы?» из 155 опрошенных 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116 человек  ответили , что в нашем селе есть экологические проблемы;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24 человека  ответили, что  не интересуются экологическим состоянием села;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4 человека  смогли ответить на вопрос , только после того как им разъяснили , что означает слово «экологические проблемы», ответили–  да, есть;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11 отказались отвечать на  наши  вопросы.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0" y="142852"/>
            <a:ext cx="9144000" cy="11430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Результаты</a:t>
            </a:r>
            <a:r>
              <a:rPr kumimoji="0" lang="ru-RU" sz="4800" b="1" i="0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социологического опроса</a:t>
            </a:r>
            <a:endParaRPr kumimoji="0" lang="ru-RU" sz="48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3000372"/>
            <a:ext cx="8501122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На </a:t>
            </a:r>
            <a:r>
              <a:rPr lang="ru-RU" b="1" u="sng" dirty="0" smtClean="0">
                <a:solidFill>
                  <a:srgbClr val="FF0000"/>
                </a:solidFill>
                <a:latin typeface="Monotype Corsiva" pitchFamily="66" charset="0"/>
              </a:rPr>
              <a:t>второй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вопрос «Перечислите экологические проблемы села » из 120 опрошенных 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несанкционированные свалки  -  101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засорение бытовым мусором -  117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вырубка парка -  96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 истощение земельных ресурсов –  38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загрязнение реки Улкен Кундузда -  65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596" y="4857760"/>
            <a:ext cx="8429684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На </a:t>
            </a:r>
            <a:r>
              <a:rPr lang="ru-RU" b="1" u="sng" dirty="0" smtClean="0">
                <a:solidFill>
                  <a:srgbClr val="FF0000"/>
                </a:solidFill>
                <a:latin typeface="Monotype Corsiva" pitchFamily="66" charset="0"/>
              </a:rPr>
              <a:t>третий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вопрос «Кто должен решать эти проблемы?» из 120 опрошенных :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решать должна администрация  села – 39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каждый  житель села должен внести вклад (принимать участие в субботниках, посадке деревьев, не выбрасывать мусор на улицу, а вторично использовать, либо утилизировать)  -  59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не знают - 22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642918"/>
            <a:ext cx="87154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Проведение анкетирования среди учащихся СШ № 16: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  Приняли участие  в анкетировании 72 ученика с 5 по 11 класс.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Анкетирование: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Что такое экология? 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А) это наука, изучающая живые организмы и взаимодействие между ними. 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В) наука о животных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С) наука о наука об отношениях живых организмов и образуемых ими сообществ между собой и с окружающей средой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Какие проблемы не относится  к  экологическим проблемам мира?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А) мир и разоружение В) потеря биоразнообразия  С) демографическая проблема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Назовите экологические проблемы села?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А) безработица   В) накопление мусора    С) плохие дороги</a:t>
            </a:r>
          </a:p>
          <a:p>
            <a:pPr marL="342900" indent="-342900" algn="just">
              <a:buFont typeface="+mj-lt"/>
              <a:buAutoNum type="arabicPeriod" startAt="4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Какую роль играет администрация села в экологических проблемах?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А) работает с населением    В) ничего не предпринимает  С) активно решает проблемы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 Какую роль играете вы в решении экологических проблем села?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А) активную (участие на субботниках, акциях, посадке деревьев)       В) ничего не делаю    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6. Какую роль играете вы в решении экологических проблем села?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А) активную (участие на субботниках, акциях, посадке деревьев)       В) ничего не делаю     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7. От кого зависит экологическое благополучие села?</a:t>
            </a:r>
          </a:p>
          <a:p>
            <a:pPr marL="34290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А) от акима        В) от жителей села         С) от акима и жителей села</a:t>
            </a:r>
          </a:p>
          <a:p>
            <a:pPr marL="342900" lvl="0" indent="-342900"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8. От кого вы узнали и узнаете об экологии, экологических проблемах?</a:t>
            </a:r>
          </a:p>
          <a:p>
            <a:pPr marL="342900" indent="-342900" algn="just"/>
            <a:endParaRPr lang="ru-RU" b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0" y="142852"/>
            <a:ext cx="9144000" cy="7858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Отношение  школьников к экологическим проблемам </a:t>
            </a:r>
            <a:endParaRPr kumimoji="0" lang="ru-RU" sz="36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2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515088771"/>
              </p:ext>
            </p:extLst>
          </p:nvPr>
        </p:nvGraphicFramePr>
        <p:xfrm>
          <a:off x="1475656" y="1340768"/>
          <a:ext cx="612068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472" y="500042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«От кого учащиеся  узнают об экологии»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00570"/>
            <a:ext cx="2857520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357158" y="4500570"/>
            <a:ext cx="2857520" cy="2214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000240"/>
            <a:ext cx="250033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6429388" y="2000240"/>
            <a:ext cx="2500330" cy="2500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531" name="Picture 3" descr="D:\Фото\coртировать\100MEDIA\IMG_0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857364"/>
            <a:ext cx="3000396" cy="2428892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071678"/>
            <a:ext cx="2857502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286116" y="1857364"/>
            <a:ext cx="3000396" cy="24288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2071678"/>
            <a:ext cx="2857520" cy="23574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0" y="142852"/>
            <a:ext cx="9144000" cy="15716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Методы пропаганды экологической культуры среди населения и учащихся</a:t>
            </a:r>
            <a:endParaRPr kumimoji="0" lang="ru-RU" sz="48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500174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Проводятся субботники – «Чистый двор», «село Садовое –это сад?».</a:t>
            </a:r>
          </a:p>
          <a:p>
            <a:pPr marL="342900" indent="-342900" algn="just"/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4572008"/>
            <a:ext cx="24288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500826" y="4572008"/>
            <a:ext cx="2428892" cy="21431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2" descr="C:\Documents and Settings\Юля\Рабочий стол\SAM_0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357694"/>
            <a:ext cx="2928958" cy="228601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357554" y="4357694"/>
            <a:ext cx="2928958" cy="2286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571612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300039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85720" y="4071942"/>
            <a:ext cx="3000396" cy="26432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1571612"/>
            <a:ext cx="2786082" cy="228601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643050"/>
            <a:ext cx="27860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1643050"/>
            <a:ext cx="2786082" cy="2214578"/>
          </a:xfrm>
          <a:prstGeom prst="rect">
            <a:avLst/>
          </a:prstGeom>
          <a:noFill/>
          <a:ln w="38100" cap="sq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2"/>
          <p:cNvSpPr txBox="1">
            <a:spLocks/>
          </p:cNvSpPr>
          <p:nvPr/>
        </p:nvSpPr>
        <p:spPr>
          <a:xfrm>
            <a:off x="0" y="142852"/>
            <a:ext cx="9144000" cy="15716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Методы пропаганды экологической культуры среди населения и учащихся</a:t>
            </a:r>
            <a:endParaRPr kumimoji="0" lang="ru-RU" sz="48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240" y="2000240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Выпуск   листовок, брошюр, плакатов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8992" y="4286256"/>
            <a:ext cx="27146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Девиз нашей акции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«Мусора нет не там где убирают, а там где не сорят»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670" y="3786190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Проведение  акций   «День Земли»,  «ЗОЖ»,  «Мы за будущее» и т.п.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071942"/>
            <a:ext cx="28575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6072198" y="4071942"/>
            <a:ext cx="2857520" cy="250033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14422"/>
            <a:ext cx="728667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2357422" y="4929198"/>
            <a:ext cx="642942" cy="428628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1214422"/>
            <a:ext cx="7286676" cy="5214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477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Осакаровский  район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cxnSp>
        <p:nvCxnSpPr>
          <p:cNvPr id="10" name="Прямая соединительная линия 9"/>
          <p:cNvCxnSpPr>
            <a:stCxn id="5" idx="2"/>
          </p:cNvCxnSpPr>
          <p:nvPr/>
        </p:nvCxnSpPr>
        <p:spPr>
          <a:xfrm rot="10800000">
            <a:off x="1214414" y="5143512"/>
            <a:ext cx="1143008" cy="158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4282" y="4786322"/>
            <a:ext cx="1285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село Садовое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3" y="160368"/>
            <a:ext cx="8229600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4800" b="1" dirty="0" smtClean="0">
                <a:solidFill>
                  <a:srgbClr val="FF0000"/>
                </a:solidFill>
                <a:latin typeface="Monotype Corsiva" pitchFamily="66" charset="0"/>
              </a:rPr>
              <a:t>ДЕНЬ  ЗЕМЛИ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104456" cy="554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980728"/>
            <a:ext cx="43488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836712"/>
            <a:ext cx="4176464" cy="5616624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97979" y="908720"/>
            <a:ext cx="4350869" cy="5616624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31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okushy\Desktop\Ю.Ю бутылка пива с вас иначе я огорчусь!!!\SDC14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70" y="36809"/>
            <a:ext cx="4499992" cy="67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kushy\Desktop\SDC14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496" y="36809"/>
            <a:ext cx="4536504" cy="65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428604"/>
            <a:ext cx="8229600" cy="192882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u="sng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Пути  решения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u="sng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экологических   проблем  села</a:t>
            </a:r>
            <a:r>
              <a:rPr kumimoji="0" lang="ru-RU" sz="6600" b="1" i="0" u="sng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:</a:t>
            </a:r>
            <a:endParaRPr kumimoji="0" lang="ru-RU" sz="66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643182"/>
            <a:ext cx="85011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 Утилизация  отходов, складирование,  </a:t>
            </a:r>
          </a:p>
          <a:p>
            <a:pPr algn="just">
              <a:buClr>
                <a:srgbClr val="FF0000"/>
              </a:buClr>
            </a:pP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     сжигание, компостирование. </a:t>
            </a:r>
          </a:p>
          <a:p>
            <a:pPr algn="just">
              <a:buClr>
                <a:srgbClr val="FF0000"/>
              </a:buClr>
            </a:pPr>
            <a:endParaRPr lang="ru-RU" sz="40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Вывоз навоза на пашни.</a:t>
            </a:r>
          </a:p>
          <a:p>
            <a:pPr algn="just">
              <a:buClr>
                <a:srgbClr val="FF0000"/>
              </a:buClr>
            </a:pP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1184278" cy="611187"/>
          </a:xfrm>
          <a:prstGeom prst="rect">
            <a:avLst/>
          </a:prstGeom>
          <a:noFill/>
        </p:spPr>
      </p:pic>
      <p:pic>
        <p:nvPicPr>
          <p:cNvPr id="6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000892" y="571480"/>
            <a:ext cx="1101706" cy="611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57200" y="428604"/>
            <a:ext cx="8229600" cy="12144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sng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Результаты</a:t>
            </a:r>
            <a:r>
              <a:rPr kumimoji="0" lang="ru-RU" sz="6600" b="1" i="0" u="sng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проекта</a:t>
            </a:r>
            <a:r>
              <a:rPr kumimoji="0" lang="ru-RU" sz="6600" b="1" i="0" u="sng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:</a:t>
            </a:r>
            <a:endParaRPr kumimoji="0" lang="ru-RU" sz="66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500175"/>
            <a:ext cx="807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00000"/>
              <a:buBlip>
                <a:blip r:embed="rId2"/>
              </a:buBlip>
            </a:pPr>
            <a:r>
              <a:rPr lang="ru-RU" sz="3600" dirty="0" smtClean="0"/>
              <a:t>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ежемесячно проводились субботники жителями села (очистка своего участка, парковой зоны,  улиц села);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3571876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 привлекли администрацию села и общественность к экологическим проблемам;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5286388"/>
            <a:ext cx="857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 выпустили  брошюры,  листовки.</a:t>
            </a:r>
            <a:endParaRPr lang="ru-RU" sz="36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857364"/>
            <a:ext cx="842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1. 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Создать  организацию  «Экологи  села».</a:t>
            </a:r>
          </a:p>
          <a:p>
            <a:pPr marL="514350" indent="-514350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lvl="0" algn="just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2. </a:t>
            </a:r>
            <a:r>
              <a:rPr lang="ru-RU" sz="3600" b="1" dirty="0" smtClean="0">
                <a:solidFill>
                  <a:prstClr val="black"/>
                </a:solidFill>
                <a:latin typeface="Monotype Corsiva" pitchFamily="66" charset="0"/>
              </a:rPr>
              <a:t>Выйти с предложением к </a:t>
            </a:r>
            <a:r>
              <a:rPr lang="ru-RU" sz="3600" b="1" dirty="0" err="1" smtClean="0">
                <a:solidFill>
                  <a:prstClr val="black"/>
                </a:solidFill>
                <a:latin typeface="Monotype Corsiva" pitchFamily="66" charset="0"/>
              </a:rPr>
              <a:t>акиму</a:t>
            </a:r>
            <a:r>
              <a:rPr lang="ru-RU" sz="3600" b="1" dirty="0" smtClean="0">
                <a:solidFill>
                  <a:prstClr val="black"/>
                </a:solidFill>
                <a:latin typeface="Monotype Corsiva" pitchFamily="66" charset="0"/>
              </a:rPr>
              <a:t> села на ежегодное проведение конкурса «Самая чистая улица села».</a:t>
            </a:r>
          </a:p>
          <a:p>
            <a:pPr algn="just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just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3. Возродить наш сад. 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28596" y="142852"/>
            <a:ext cx="8229600" cy="100013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u="sng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Мы предлагаем</a:t>
            </a:r>
            <a:r>
              <a:rPr kumimoji="0" lang="ru-RU" sz="6600" b="1" i="0" u="sng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:</a:t>
            </a:r>
            <a:endParaRPr kumimoji="0" lang="ru-RU" sz="66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5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827088" cy="611187"/>
          </a:xfrm>
          <a:prstGeom prst="rect">
            <a:avLst/>
          </a:prstGeom>
          <a:noFill/>
        </p:spPr>
      </p:pic>
      <p:pic>
        <p:nvPicPr>
          <p:cNvPr id="6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500958" y="500042"/>
            <a:ext cx="857256" cy="611187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5725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14348" y="357166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Это наш сад 1974 года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42968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428604"/>
            <a:ext cx="87154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И вот каким он стал – 2011 год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14480" y="1571612"/>
            <a:ext cx="5429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Monotype Corsiva" pitchFamily="66" charset="0"/>
              </a:rPr>
              <a:t>«Если каждый человек  на кусочке своей земли сделал бы всё, что он может, как прекрасна была бы Земля наша…»</a:t>
            </a:r>
          </a:p>
          <a:p>
            <a:pPr algn="r"/>
            <a:r>
              <a:rPr lang="ru-RU" sz="3200" b="1" dirty="0" smtClean="0">
                <a:latin typeface="Monotype Corsiva" pitchFamily="66" charset="0"/>
              </a:rPr>
              <a:t>А.П. Чехов</a:t>
            </a:r>
            <a:endParaRPr lang="ru-RU" sz="3200" b="1" dirty="0">
              <a:latin typeface="Monotype Corsiva" pitchFamily="66" charset="0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642910" y="4357694"/>
            <a:ext cx="3000396" cy="2214578"/>
            <a:chOff x="3923" y="2432"/>
            <a:chExt cx="1769" cy="1724"/>
          </a:xfrm>
        </p:grpSpPr>
        <p:pic>
          <p:nvPicPr>
            <p:cNvPr id="9" name="Picture 9" descr="мульт лилия водная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92" y="2704"/>
              <a:ext cx="600" cy="570"/>
            </a:xfrm>
            <a:prstGeom prst="rect">
              <a:avLst/>
            </a:prstGeom>
            <a:noFill/>
          </p:spPr>
        </p:pic>
        <p:pic>
          <p:nvPicPr>
            <p:cNvPr id="10" name="Picture 15" descr="мульт лилия водная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23" y="3158"/>
              <a:ext cx="600" cy="570"/>
            </a:xfrm>
            <a:prstGeom prst="rect">
              <a:avLst/>
            </a:prstGeom>
            <a:noFill/>
          </p:spPr>
        </p:pic>
        <p:pic>
          <p:nvPicPr>
            <p:cNvPr id="11" name="Picture 17" descr="мульт лилия водная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85" y="3586"/>
              <a:ext cx="600" cy="570"/>
            </a:xfrm>
            <a:prstGeom prst="rect">
              <a:avLst/>
            </a:prstGeom>
            <a:noFill/>
          </p:spPr>
        </p:pic>
        <p:pic>
          <p:nvPicPr>
            <p:cNvPr id="12" name="Picture 18" descr="мульт лилия водная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77" y="2432"/>
              <a:ext cx="600" cy="570"/>
            </a:xfrm>
            <a:prstGeom prst="rect">
              <a:avLst/>
            </a:prstGeom>
            <a:noFill/>
          </p:spPr>
        </p:pic>
      </p:grpSp>
      <p:pic>
        <p:nvPicPr>
          <p:cNvPr id="13" name="Picture 8" descr="мульт голубь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668" y="721114"/>
            <a:ext cx="1184278" cy="1182667"/>
          </a:xfrm>
          <a:prstGeom prst="rect">
            <a:avLst/>
          </a:prstGeom>
          <a:noFill/>
        </p:spPr>
      </p:pic>
      <p:pic>
        <p:nvPicPr>
          <p:cNvPr id="14" name="Picture 8" descr="мульт голубь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715140" y="785794"/>
            <a:ext cx="1357290" cy="11826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2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0112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2960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0112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885831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Край мой родной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357322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Monotype Corsiva" pitchFamily="66" charset="0"/>
              </a:rPr>
              <a:t>Цель проекта: </a:t>
            </a:r>
            <a:endParaRPr lang="ru-RU" sz="8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8" descr="мульт голубь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72" y="500042"/>
            <a:ext cx="827088" cy="6111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2786058"/>
            <a:ext cx="8001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выявить наиболее актуальные для села экологические проблемы.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13CB25"/>
      </a:accent4>
      <a:accent5>
        <a:srgbClr val="964305"/>
      </a:accent5>
      <a:accent6>
        <a:srgbClr val="475A8D"/>
      </a:accent6>
      <a:hlink>
        <a:srgbClr val="00B050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</TotalTime>
  <Words>1186</Words>
  <Application>Microsoft Office PowerPoint</Application>
  <PresentationFormat>Экран (4:3)</PresentationFormat>
  <Paragraphs>143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Бумажная</vt:lpstr>
      <vt:lpstr>Экологическая обстановка села Садовое</vt:lpstr>
      <vt:lpstr>Актуальность темы: </vt:lpstr>
      <vt:lpstr>Осакаровский  район</vt:lpstr>
      <vt:lpstr>Слайд 4</vt:lpstr>
      <vt:lpstr>Слайд 5</vt:lpstr>
      <vt:lpstr>Слайд 6</vt:lpstr>
      <vt:lpstr>Слайд 7</vt:lpstr>
      <vt:lpstr>  Край мой родной</vt:lpstr>
      <vt:lpstr>Цель проекта: </vt:lpstr>
      <vt:lpstr>Задачи: </vt:lpstr>
      <vt:lpstr>Вопросы проекта:</vt:lpstr>
      <vt:lpstr>Ожидаемые результаты</vt:lpstr>
      <vt:lpstr>  Все работы выполнялись  в несколько этапов: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ДЕНЬ  ЗЕМЛИ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экологической обстановки села Садовое</dc:title>
  <cp:lastModifiedBy>SamLab.ws</cp:lastModifiedBy>
  <cp:revision>457</cp:revision>
  <dcterms:modified xsi:type="dcterms:W3CDTF">2014-01-05T21:38:25Z</dcterms:modified>
</cp:coreProperties>
</file>