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317" r:id="rId2"/>
    <p:sldId id="318" r:id="rId3"/>
    <p:sldId id="359" r:id="rId4"/>
    <p:sldId id="323" r:id="rId5"/>
    <p:sldId id="319" r:id="rId6"/>
    <p:sldId id="320" r:id="rId7"/>
    <p:sldId id="324" r:id="rId8"/>
    <p:sldId id="322" r:id="rId9"/>
    <p:sldId id="321" r:id="rId10"/>
    <p:sldId id="325" r:id="rId11"/>
    <p:sldId id="326" r:id="rId12"/>
    <p:sldId id="327" r:id="rId13"/>
    <p:sldId id="329" r:id="rId14"/>
    <p:sldId id="256" r:id="rId15"/>
    <p:sldId id="328" r:id="rId16"/>
    <p:sldId id="330" r:id="rId17"/>
    <p:sldId id="331" r:id="rId18"/>
    <p:sldId id="336" r:id="rId19"/>
    <p:sldId id="332" r:id="rId20"/>
    <p:sldId id="335" r:id="rId21"/>
    <p:sldId id="333" r:id="rId22"/>
    <p:sldId id="342" r:id="rId23"/>
    <p:sldId id="337" r:id="rId24"/>
    <p:sldId id="338" r:id="rId25"/>
    <p:sldId id="339" r:id="rId26"/>
    <p:sldId id="340" r:id="rId27"/>
    <p:sldId id="341" r:id="rId28"/>
    <p:sldId id="343" r:id="rId29"/>
    <p:sldId id="344" r:id="rId30"/>
    <p:sldId id="345" r:id="rId31"/>
    <p:sldId id="346" r:id="rId32"/>
    <p:sldId id="347" r:id="rId33"/>
    <p:sldId id="356" r:id="rId34"/>
    <p:sldId id="349" r:id="rId35"/>
    <p:sldId id="350" r:id="rId36"/>
    <p:sldId id="351" r:id="rId37"/>
    <p:sldId id="352" r:id="rId38"/>
    <p:sldId id="353" r:id="rId39"/>
    <p:sldId id="354" r:id="rId40"/>
    <p:sldId id="269" r:id="rId41"/>
    <p:sldId id="258" r:id="rId42"/>
    <p:sldId id="289" r:id="rId43"/>
    <p:sldId id="303" r:id="rId44"/>
    <p:sldId id="286" r:id="rId45"/>
    <p:sldId id="357" r:id="rId46"/>
    <p:sldId id="360" r:id="rId47"/>
    <p:sldId id="363" r:id="rId48"/>
    <p:sldId id="361" r:id="rId49"/>
    <p:sldId id="362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99"/>
    <a:srgbClr val="FFFFCC"/>
    <a:srgbClr val="00CC99"/>
    <a:srgbClr val="00FF00"/>
    <a:srgbClr val="FF0000"/>
    <a:srgbClr val="6600CC"/>
    <a:srgbClr val="00009A"/>
    <a:srgbClr val="FFDA71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9" autoAdjust="0"/>
    <p:restoredTop sz="94660"/>
  </p:normalViewPr>
  <p:slideViewPr>
    <p:cSldViewPr>
      <p:cViewPr varScale="1">
        <p:scale>
          <a:sx n="77" d="100"/>
          <a:sy n="77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7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6C33C-8D88-4A09-9CB4-240BCFD1737E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DE6A2-8C7A-41C4-860C-2B6AE8AC3D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5164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DE6A2-8C7A-41C4-860C-2B6AE8AC3D5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DE6A2-8C7A-41C4-860C-2B6AE8AC3D5F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22.xml"/><Relationship Id="rId18" Type="http://schemas.openxmlformats.org/officeDocument/2006/relationships/slide" Target="slide23.xml"/><Relationship Id="rId26" Type="http://schemas.openxmlformats.org/officeDocument/2006/relationships/slide" Target="slide13.xml"/><Relationship Id="rId39" Type="http://schemas.openxmlformats.org/officeDocument/2006/relationships/slide" Target="slide33.xml"/><Relationship Id="rId3" Type="http://schemas.openxmlformats.org/officeDocument/2006/relationships/slide" Target="slide4.xml"/><Relationship Id="rId21" Type="http://schemas.openxmlformats.org/officeDocument/2006/relationships/slide" Target="slide12.xml"/><Relationship Id="rId34" Type="http://schemas.openxmlformats.org/officeDocument/2006/relationships/slide" Target="slide32.xml"/><Relationship Id="rId7" Type="http://schemas.openxmlformats.org/officeDocument/2006/relationships/slide" Target="slide8.xml"/><Relationship Id="rId12" Type="http://schemas.openxmlformats.org/officeDocument/2006/relationships/slide" Target="slide28.xml"/><Relationship Id="rId17" Type="http://schemas.openxmlformats.org/officeDocument/2006/relationships/slide" Target="slide17.xml"/><Relationship Id="rId25" Type="http://schemas.openxmlformats.org/officeDocument/2006/relationships/slide" Target="slide18.xml"/><Relationship Id="rId33" Type="http://schemas.openxmlformats.org/officeDocument/2006/relationships/slide" Target="slide26.xml"/><Relationship Id="rId38" Type="http://schemas.openxmlformats.org/officeDocument/2006/relationships/slide" Target="slide39.xml"/><Relationship Id="rId2" Type="http://schemas.openxmlformats.org/officeDocument/2006/relationships/notesSlide" Target="../notesSlides/notesSlide1.xml"/><Relationship Id="rId16" Type="http://schemas.openxmlformats.org/officeDocument/2006/relationships/slide" Target="slide11.xml"/><Relationship Id="rId20" Type="http://schemas.openxmlformats.org/officeDocument/2006/relationships/slide" Target="slide35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11" Type="http://schemas.openxmlformats.org/officeDocument/2006/relationships/slide" Target="slide10.xml"/><Relationship Id="rId24" Type="http://schemas.openxmlformats.org/officeDocument/2006/relationships/slide" Target="slide24.xml"/><Relationship Id="rId32" Type="http://schemas.openxmlformats.org/officeDocument/2006/relationships/slide" Target="slide20.xml"/><Relationship Id="rId37" Type="http://schemas.openxmlformats.org/officeDocument/2006/relationships/slide" Target="slide27.xml"/><Relationship Id="rId40" Type="http://schemas.openxmlformats.org/officeDocument/2006/relationships/slide" Target="slide38.xml"/><Relationship Id="rId5" Type="http://schemas.openxmlformats.org/officeDocument/2006/relationships/slide" Target="slide6.xml"/><Relationship Id="rId15" Type="http://schemas.openxmlformats.org/officeDocument/2006/relationships/slide" Target="slide34.xml"/><Relationship Id="rId23" Type="http://schemas.openxmlformats.org/officeDocument/2006/relationships/slide" Target="slide30.xml"/><Relationship Id="rId28" Type="http://schemas.openxmlformats.org/officeDocument/2006/relationships/slide" Target="slide25.xml"/><Relationship Id="rId36" Type="http://schemas.openxmlformats.org/officeDocument/2006/relationships/slide" Target="slide21.xml"/><Relationship Id="rId10" Type="http://schemas.openxmlformats.org/officeDocument/2006/relationships/slide" Target="slide5.xml"/><Relationship Id="rId19" Type="http://schemas.openxmlformats.org/officeDocument/2006/relationships/slide" Target="slide29.xml"/><Relationship Id="rId31" Type="http://schemas.openxmlformats.org/officeDocument/2006/relationships/slide" Target="slide14.xml"/><Relationship Id="rId4" Type="http://schemas.openxmlformats.org/officeDocument/2006/relationships/image" Target="../media/image3.jpeg"/><Relationship Id="rId9" Type="http://schemas.openxmlformats.org/officeDocument/2006/relationships/slide" Target="slide7.xml"/><Relationship Id="rId14" Type="http://schemas.openxmlformats.org/officeDocument/2006/relationships/slide" Target="slide16.xml"/><Relationship Id="rId22" Type="http://schemas.openxmlformats.org/officeDocument/2006/relationships/slide" Target="slide36.xml"/><Relationship Id="rId27" Type="http://schemas.openxmlformats.org/officeDocument/2006/relationships/slide" Target="slide19.xml"/><Relationship Id="rId30" Type="http://schemas.openxmlformats.org/officeDocument/2006/relationships/slide" Target="slide37.xml"/><Relationship Id="rId35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openxmlformats.org/officeDocument/2006/relationships/image" Target="../media/image3.jpeg"/><Relationship Id="rId7" Type="http://schemas.openxmlformats.org/officeDocument/2006/relationships/slide" Target="slide42.xml"/><Relationship Id="rId2" Type="http://schemas.openxmlformats.org/officeDocument/2006/relationships/slide" Target="slide4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1.xml"/><Relationship Id="rId5" Type="http://schemas.openxmlformats.org/officeDocument/2006/relationships/slide" Target="slide40.xml"/><Relationship Id="rId10" Type="http://schemas.openxmlformats.org/officeDocument/2006/relationships/image" Target="../media/image4.jpeg"/><Relationship Id="rId4" Type="http://schemas.openxmlformats.org/officeDocument/2006/relationships/slide" Target="slide44.xml"/><Relationship Id="rId9" Type="http://schemas.openxmlformats.org/officeDocument/2006/relationships/slide" Target="slide4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13" Type="http://schemas.openxmlformats.org/officeDocument/2006/relationships/image" Target="../media/image82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12" Type="http://schemas.openxmlformats.org/officeDocument/2006/relationships/image" Target="../media/image81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11" Type="http://schemas.openxmlformats.org/officeDocument/2006/relationships/image" Target="../media/image80.jpeg"/><Relationship Id="rId5" Type="http://schemas.openxmlformats.org/officeDocument/2006/relationships/image" Target="../media/image74.gif"/><Relationship Id="rId10" Type="http://schemas.openxmlformats.org/officeDocument/2006/relationships/image" Target="../media/image79.gif"/><Relationship Id="rId4" Type="http://schemas.openxmlformats.org/officeDocument/2006/relationships/image" Target="../media/image73.jpeg"/><Relationship Id="rId9" Type="http://schemas.openxmlformats.org/officeDocument/2006/relationships/image" Target="../media/image78.jpeg"/><Relationship Id="rId14" Type="http://schemas.openxmlformats.org/officeDocument/2006/relationships/slide" Target="slide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gi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://forum.rubcovsk.ru/showthread.php?s=749ef1fe87129328991289758441a8cb&amp;t=1226&amp;page=23" TargetMode="External"/><Relationship Id="rId13" Type="http://schemas.openxmlformats.org/officeDocument/2006/relationships/hyperlink" Target="http://&#1089;&#1090;&#1088;&#1072;&#1085;&#1072;-&#1095;&#1080;&#1090;&#1072;&#1083;&#1080;&#1103;.&#1088;&#1092;/?f_n=38" TargetMode="External"/><Relationship Id="rId18" Type="http://schemas.openxmlformats.org/officeDocument/2006/relationships/hyperlink" Target="http://boy-and-girls.3dn.ru/news/2009-03-25-26" TargetMode="External"/><Relationship Id="rId26" Type="http://schemas.openxmlformats.org/officeDocument/2006/relationships/hyperlink" Target="http://dusia.telekritika.ua/kuhnia/15402/_korrespondent__smeshit___fokus__i__kra%D1%97na__-__gruziat_" TargetMode="External"/><Relationship Id="rId3" Type="http://schemas.openxmlformats.org/officeDocument/2006/relationships/hyperlink" Target="http://stitchfanclub.com/forum/post/119957.html" TargetMode="External"/><Relationship Id="rId21" Type="http://schemas.openxmlformats.org/officeDocument/2006/relationships/hyperlink" Target="http://www.lacywest.com/06abrasi.htm" TargetMode="External"/><Relationship Id="rId34" Type="http://schemas.openxmlformats.org/officeDocument/2006/relationships/hyperlink" Target="http://www.kazeu.kz/ru/content/programmy-mgu-im-mv-lomonosova" TargetMode="External"/><Relationship Id="rId7" Type="http://schemas.openxmlformats.org/officeDocument/2006/relationships/hyperlink" Target="http://kaleidoscope-ru.forumy.eu/t15-topic" TargetMode="External"/><Relationship Id="rId12" Type="http://schemas.openxmlformats.org/officeDocument/2006/relationships/hyperlink" Target="http://airsoftgun.nnov.ru/forum/viewtopic.php?f=30&amp;t=6800" TargetMode="External"/><Relationship Id="rId17" Type="http://schemas.openxmlformats.org/officeDocument/2006/relationships/hyperlink" Target="http://forum.ozpp.ru/showthread.php?t=112565" TargetMode="External"/><Relationship Id="rId25" Type="http://schemas.openxmlformats.org/officeDocument/2006/relationships/hyperlink" Target="http://www.newsland.ru/index/news/tag/39277/page/95/" TargetMode="External"/><Relationship Id="rId33" Type="http://schemas.openxmlformats.org/officeDocument/2006/relationships/hyperlink" Target="http://prizyvnikmoy.ru/forum/47-614-77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://www.wwww4.com/w3020/435788.htm" TargetMode="External"/><Relationship Id="rId20" Type="http://schemas.openxmlformats.org/officeDocument/2006/relationships/hyperlink" Target="http://simart.info/viewtopic.php?t=947&amp;p=2496" TargetMode="External"/><Relationship Id="rId29" Type="http://schemas.openxmlformats.org/officeDocument/2006/relationships/hyperlink" Target="http://www.yaplakal.com/forum3/topic404372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ne-must.ru/?p=356" TargetMode="External"/><Relationship Id="rId11" Type="http://schemas.openxmlformats.org/officeDocument/2006/relationships/hyperlink" Target="http://www.shishlena.ru/6-klass-biologiya-bakteriy-gribov-rasteniy/urok-onlayn-korni-kornevie-sistemi" TargetMode="External"/><Relationship Id="rId24" Type="http://schemas.openxmlformats.org/officeDocument/2006/relationships/hyperlink" Target="http://www.infoflotforum.ru/index.php?showtopic=35598" TargetMode="External"/><Relationship Id="rId32" Type="http://schemas.openxmlformats.org/officeDocument/2006/relationships/hyperlink" Target="http://shkolakar.ucoz.ru/index/gia/0-54" TargetMode="External"/><Relationship Id="rId5" Type="http://schemas.openxmlformats.org/officeDocument/2006/relationships/hyperlink" Target="http://www.prometeus.nsc.ru/acquisitions/10-12-14/" TargetMode="External"/><Relationship Id="rId15" Type="http://schemas.openxmlformats.org/officeDocument/2006/relationships/hyperlink" Target="http://900igr.net/kartinki/russkij-jazyk/Sintaksis-i-punktuatsija/004-Sintaksis-ot-grech.html" TargetMode="External"/><Relationship Id="rId23" Type="http://schemas.openxmlformats.org/officeDocument/2006/relationships/hyperlink" Target="http://multworld.ru/kartinki-s-imenem-zoya.html" TargetMode="External"/><Relationship Id="rId28" Type="http://schemas.openxmlformats.org/officeDocument/2006/relationships/hyperlink" Target="http://blog.cntiprogress.ru/tag/cnti-progress/page/24/" TargetMode="External"/><Relationship Id="rId10" Type="http://schemas.openxmlformats.org/officeDocument/2006/relationships/hyperlink" Target="http://www.stb.ua/forum/index.php?showtopic=23685&amp;st=1580" TargetMode="External"/><Relationship Id="rId19" Type="http://schemas.openxmlformats.org/officeDocument/2006/relationships/hyperlink" Target="http://provincialnotes.livejournal.com/14820.html" TargetMode="External"/><Relationship Id="rId31" Type="http://schemas.openxmlformats.org/officeDocument/2006/relationships/hyperlink" Target="http://www.kavicom.ru/pages-view-3635" TargetMode="External"/><Relationship Id="rId4" Type="http://schemas.openxmlformats.org/officeDocument/2006/relationships/hyperlink" Target="http://www.psytrance.ru/forum/lofiversion/index.php?t50374.html" TargetMode="External"/><Relationship Id="rId9" Type="http://schemas.openxmlformats.org/officeDocument/2006/relationships/hyperlink" Target="http://eva.vnt.ru/discussion_club/viewtopic.php?f=5&amp;t=230" TargetMode="External"/><Relationship Id="rId14" Type="http://schemas.openxmlformats.org/officeDocument/2006/relationships/hyperlink" Target="http://www.chitai-gorod.ru/catalog/books/2558/128752?PAGEN_1=179" TargetMode="External"/><Relationship Id="rId22" Type="http://schemas.openxmlformats.org/officeDocument/2006/relationships/hyperlink" Target="http://scharks.ru/oceans/51-nikaragua/index.shtm" TargetMode="External"/><Relationship Id="rId27" Type="http://schemas.openxmlformats.org/officeDocument/2006/relationships/hyperlink" Target="http://iohanga.ru/sedsonnik/?contr=rez&amp;que=%D0%A2%D0%BE%D0%BB%D0%BA%D0%BE%D0%B2%D1%8B%D0%B9+%D1%81%D0%BB%D0%BE%D0%B2%D0%B0%D1%80%D1%8C+%D0%A1+%D0%98" TargetMode="External"/><Relationship Id="rId30" Type="http://schemas.openxmlformats.org/officeDocument/2006/relationships/hyperlink" Target="http://kazan.dkvartal.ru/news/avtostoyanka-u-cuma-v-kazani-stala-platnoj-236531812" TargetMode="Externa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://signa-foto.ucoz.ru/photo/zhenskim_imenem/tanechka_rozy_cvety/2-0-105" TargetMode="External"/><Relationship Id="rId13" Type="http://schemas.openxmlformats.org/officeDocument/2006/relationships/hyperlink" Target="http://vremyazabav.ru/" TargetMode="External"/><Relationship Id="rId3" Type="http://schemas.openxmlformats.org/officeDocument/2006/relationships/hyperlink" Target="http://www.myltik.ru/index.php?topic=db&amp;fe=multview&amp;multid=203" TargetMode="External"/><Relationship Id="rId7" Type="http://schemas.openxmlformats.org/officeDocument/2006/relationships/hyperlink" Target="http://muzicforchildren.blogspot.ca/2010/01/blog-post_23.html" TargetMode="External"/><Relationship Id="rId12" Type="http://schemas.openxmlformats.org/officeDocument/2006/relationships/hyperlink" Target="http://www.newsmoldova.ru/incidents/20130204/192958997.html" TargetMode="External"/><Relationship Id="rId2" Type="http://schemas.openxmlformats.org/officeDocument/2006/relationships/hyperlink" Target="http://www.igolka.in.ua/load/ljudi/3-11-12" TargetMode="External"/><Relationship Id="rId16" Type="http://schemas.openxmlformats.org/officeDocument/2006/relationships/hyperlink" Target="http://pesochnizza.ru/igroteka/rebusy-stran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otwalls.ru/view/dwhj_30007-1280x960.html" TargetMode="External"/><Relationship Id="rId11" Type="http://schemas.openxmlformats.org/officeDocument/2006/relationships/hyperlink" Target="http://dostavim-gruz.at.ua/load/karty_avstrii/1-1-0-8" TargetMode="External"/><Relationship Id="rId5" Type="http://schemas.openxmlformats.org/officeDocument/2006/relationships/hyperlink" Target="http://www.fotoregion.ru/details.php?image_id=16208" TargetMode="External"/><Relationship Id="rId15" Type="http://schemas.openxmlformats.org/officeDocument/2006/relationships/hyperlink" Target="http://pesochnizza.ru/" TargetMode="External"/><Relationship Id="rId10" Type="http://schemas.openxmlformats.org/officeDocument/2006/relationships/hyperlink" Target="http://odis.by/category/ofice-prinadlejnosti" TargetMode="External"/><Relationship Id="rId4" Type="http://schemas.openxmlformats.org/officeDocument/2006/relationships/hyperlink" Target="http://www.in-fly.ru/country/yamaika/" TargetMode="External"/><Relationship Id="rId9" Type="http://schemas.openxmlformats.org/officeDocument/2006/relationships/hyperlink" Target="http://ru.123rf.com/photo_3218055_two-men-and-young-boy-walking-on-path-outdoors-smiling-selective-focus.html" TargetMode="External"/><Relationship Id="rId14" Type="http://schemas.openxmlformats.org/officeDocument/2006/relationships/hyperlink" Target="http://vremyazabav.ru/zanimatelno/rebusi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79637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ru-RU" sz="5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79632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428604"/>
            <a:ext cx="7858180" cy="6093976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Эрудит-марафон</a:t>
            </a:r>
            <a:r>
              <a:rPr lang="ru-RU" sz="5400" b="1" i="1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1" i="1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всезнаек</a:t>
            </a:r>
          </a:p>
          <a:p>
            <a:pPr algn="ctr"/>
            <a:endParaRPr lang="ru-RU" sz="5400" b="0" i="1" cap="none" spc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b="1" i="1" spc="3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i="1" spc="3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</a:t>
            </a:r>
            <a:r>
              <a:rPr lang="ru-RU" sz="5400" b="1" i="1" spc="3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i="1" cap="none" spc="3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5400" b="1" i="1" spc="30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66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Николай\Desktop\картинки\s787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3143248"/>
            <a:ext cx="1933586" cy="31039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43240" y="4786322"/>
            <a:ext cx="2716001" cy="92333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БОЧКИ</a:t>
            </a:r>
            <a:r>
              <a:rPr lang="ru-RU" sz="5400" b="1" i="1" cap="none" spc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»</a:t>
            </a:r>
            <a:endParaRPr lang="ru-RU" sz="5400" b="1" cap="none" spc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5984" y="2357430"/>
            <a:ext cx="4775346" cy="92333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«</a:t>
            </a:r>
            <a:r>
              <a:rPr lang="ru-RU" sz="5400" b="1" i="1" cap="none" spc="0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ЗАМОРОЧКИ</a:t>
            </a:r>
            <a:endParaRPr lang="ru-RU" sz="5400" b="1" cap="none" spc="0" dirty="0">
              <a:ln>
                <a:solidFill>
                  <a:srgbClr val="FF0000"/>
                </a:solidFill>
              </a:ln>
              <a:solidFill>
                <a:srgbClr val="0000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pic>
        <p:nvPicPr>
          <p:cNvPr id="11" name="Picture 2" descr="C:\Users\Николай\Desktop\картинки\s787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000372"/>
            <a:ext cx="1933586" cy="310391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87624" y="6199414"/>
            <a:ext cx="6193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Автор: </a:t>
            </a:r>
            <a:r>
              <a:rPr lang="ru-RU" dirty="0" err="1">
                <a:solidFill>
                  <a:schemeClr val="bg1"/>
                </a:solidFill>
              </a:rPr>
              <a:t>Х</a:t>
            </a:r>
            <a:r>
              <a:rPr lang="ru-RU" dirty="0" err="1" smtClean="0">
                <a:solidFill>
                  <a:schemeClr val="bg1"/>
                </a:solidFill>
              </a:rPr>
              <a:t>итёва</a:t>
            </a:r>
            <a:r>
              <a:rPr lang="ru-RU" dirty="0" smtClean="0">
                <a:solidFill>
                  <a:schemeClr val="bg1"/>
                </a:solidFill>
              </a:rPr>
              <a:t> Е.П., учитель русского языка и литературы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МБОУ «</a:t>
            </a:r>
            <a:r>
              <a:rPr lang="ru-RU" dirty="0" err="1" smtClean="0">
                <a:solidFill>
                  <a:schemeClr val="bg1"/>
                </a:solidFill>
              </a:rPr>
              <a:t>Макуловская</a:t>
            </a:r>
            <a:r>
              <a:rPr lang="ru-RU" dirty="0" smtClean="0">
                <a:solidFill>
                  <a:schemeClr val="bg1"/>
                </a:solidFill>
              </a:rPr>
              <a:t> СОШ»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981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142984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Какую часть слова можно найти в земле?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C:\Users\Елена\Desktop\iCAKTO7V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00783"/>
            <a:ext cx="2160240" cy="292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Елена\Desktop\iCAG1YN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14472"/>
            <a:ext cx="2796311" cy="189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370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0"/>
            <a:ext cx="8358246" cy="221455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800" dirty="0" smtClean="0">
                <a:solidFill>
                  <a:srgbClr val="FFFF00"/>
                </a:solidFill>
              </a:rPr>
              <a:t>Какой </a:t>
            </a:r>
            <a:r>
              <a:rPr lang="ru-RU" sz="4800" dirty="0">
                <a:solidFill>
                  <a:srgbClr val="FFFF00"/>
                </a:solidFill>
              </a:rPr>
              <a:t>частью</a:t>
            </a:r>
            <a:r>
              <a:rPr lang="ru-RU" sz="4800" dirty="0" smtClean="0">
                <a:solidFill>
                  <a:srgbClr val="FFFF00"/>
                </a:solidFill>
              </a:rPr>
              <a:t> речи могут быть слова: </a:t>
            </a:r>
            <a:r>
              <a:rPr lang="ru-RU" sz="4800" i="1" dirty="0" smtClean="0">
                <a:solidFill>
                  <a:srgbClr val="FF0000"/>
                </a:solidFill>
              </a:rPr>
              <a:t/>
            </a:r>
            <a:br>
              <a:rPr lang="ru-RU" sz="4800" i="1" dirty="0" smtClean="0">
                <a:solidFill>
                  <a:srgbClr val="FF0000"/>
                </a:solidFill>
              </a:rPr>
            </a:br>
            <a:r>
              <a:rPr lang="ru-RU" sz="4800" i="1" dirty="0" smtClean="0">
                <a:solidFill>
                  <a:srgbClr val="FF0000"/>
                </a:solidFill>
              </a:rPr>
              <a:t>   покрой           жгут            </a:t>
            </a:r>
            <a:r>
              <a:rPr lang="ru-RU" sz="4800" i="1" dirty="0" smtClean="0">
                <a:solidFill>
                  <a:srgbClr val="FF0000"/>
                </a:solidFill>
                <a:effectLst/>
              </a:rPr>
              <a:t>пила</a:t>
            </a:r>
            <a:r>
              <a:rPr lang="ru-RU" sz="4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Елена\Desktop\iCAAOOPW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864" y="2351815"/>
            <a:ext cx="1944216" cy="191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лена\Desktop\iCA94DRK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59" y="4636751"/>
            <a:ext cx="1944217" cy="200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лена\Desktop\g_image_4e4a26ba3ac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5717" y="2301213"/>
            <a:ext cx="1918927" cy="191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Елена\Desktop\iCATWIW7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581128"/>
            <a:ext cx="1962764" cy="200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Елена\Desktop\pil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01213"/>
            <a:ext cx="2088232" cy="195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Елена\Desktop\iCAJZ8F67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199" y="4773419"/>
            <a:ext cx="2200907" cy="181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237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Какой раздел науки о языке изучает его звуковую сторону?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Елена\Desktop\iCA2L65XC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26" y="3643314"/>
            <a:ext cx="2880320" cy="2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052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Этот раздел лингвистики изучает словосочетания и предложения?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C:\Users\Елена\Desktop\картинки\iCA16V4EH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55867"/>
            <a:ext cx="4320480" cy="336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264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851648" cy="1828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Какое наречие пишется с двумя дефисами?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Елена\Desktop\0007-007-Defisnoe-napisanie-narechij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12977"/>
            <a:ext cx="6665620" cy="168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312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 этом словаре можно узнать о произношении слов?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C:\Users\Елена\Desktop\картинки\iCAZVUSM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60420">
            <a:off x="1253222" y="3449418"/>
            <a:ext cx="2520280" cy="303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Елена\Desktop\картинки\iCAXWAJN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66804">
            <a:off x="5290828" y="3403599"/>
            <a:ext cx="2305507" cy="294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826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Кто по специальности Тимофей Андреевич Ковда?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Елена\Desktop\картинки\iCAJAVQ8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29000"/>
            <a:ext cx="3384376" cy="266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Елена\Desktop\картинки\iCALDVLQD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81270"/>
            <a:ext cx="2695019" cy="265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133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 каком городе родился Александр Дмитриевич Голов?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Елена\Desktop\картинки\iCA929TLU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84983"/>
            <a:ext cx="4896544" cy="324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7984" y="3484237"/>
            <a:ext cx="24151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6600CC"/>
                </a:solidFill>
              </a:rPr>
              <a:t>Вологда</a:t>
            </a:r>
            <a:endParaRPr lang="ru-RU" sz="4400" b="1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183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14356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Что любит есть на завтрак Ольга Дмитриевна </a:t>
            </a:r>
            <a:r>
              <a:rPr lang="ru-RU" dirty="0" err="1" smtClean="0">
                <a:solidFill>
                  <a:srgbClr val="FFFF00"/>
                </a:solidFill>
              </a:rPr>
              <a:t>Акова</a:t>
            </a:r>
            <a:r>
              <a:rPr lang="ru-RU" dirty="0" smtClean="0">
                <a:solidFill>
                  <a:srgbClr val="FFFF00"/>
                </a:solidFill>
              </a:rPr>
              <a:t>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Елена\Desktop\картинки\iCAJ0QZN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6712"/>
            <a:ext cx="4969880" cy="294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749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851648" cy="1828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На чём ездит Денис Евгеньевич </a:t>
            </a:r>
            <a:r>
              <a:rPr lang="ru-RU" dirty="0" err="1" smtClean="0">
                <a:solidFill>
                  <a:srgbClr val="FFFF00"/>
                </a:solidFill>
              </a:rPr>
              <a:t>Писолев</a:t>
            </a:r>
            <a:r>
              <a:rPr lang="ru-RU" dirty="0" smtClean="0">
                <a:solidFill>
                  <a:srgbClr val="FFFF00"/>
                </a:solidFill>
              </a:rPr>
              <a:t>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Елена\Desktop\картинки\iCA0LD5B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76917"/>
            <a:ext cx="2736304" cy="202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Елена\Desktop\картинки\iCA10JZRU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74116"/>
            <a:ext cx="2682230" cy="195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945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" y="0"/>
          <a:ext cx="9143998" cy="701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9727"/>
                <a:gridCol w="1162372"/>
                <a:gridCol w="1084881"/>
                <a:gridCol w="1162372"/>
                <a:gridCol w="1084881"/>
                <a:gridCol w="1084881"/>
                <a:gridCol w="1084884"/>
              </a:tblGrid>
              <a:tr h="1143000">
                <a:tc>
                  <a:txBody>
                    <a:bodyPr/>
                    <a:lstStyle/>
                    <a:p>
                      <a:endParaRPr lang="ru-RU" sz="1400" dirty="0">
                        <a:ln>
                          <a:solidFill>
                            <a:srgbClr val="FFDA7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n>
                          <a:solidFill>
                            <a:srgbClr val="FFDA7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n>
                          <a:solidFill>
                            <a:srgbClr val="FFDA7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n>
                          <a:solidFill>
                            <a:srgbClr val="FFDA7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n>
                          <a:solidFill>
                            <a:srgbClr val="FFDA7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n>
                          <a:solidFill>
                            <a:srgbClr val="FFDA7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n>
                          <a:solidFill>
                            <a:srgbClr val="FFDA7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endParaRPr lang="ru-RU" sz="1600" b="1" dirty="0" smtClean="0">
                        <a:ln>
                          <a:solidFill>
                            <a:srgbClr val="FFDA71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ru-RU" sz="1600" b="1" dirty="0" smtClean="0">
                          <a:ln>
                            <a:solidFill>
                              <a:srgbClr val="FFDA71"/>
                            </a:solidFill>
                          </a:ln>
                          <a:solidFill>
                            <a:srgbClr val="FFFF00"/>
                          </a:solidFill>
                        </a:rPr>
                        <a:t>ЛИНГВИСТИЧЕСКИЕ</a:t>
                      </a:r>
                    </a:p>
                    <a:p>
                      <a:pPr algn="ctr"/>
                      <a:r>
                        <a:rPr lang="ru-RU" sz="1600" b="1" dirty="0" smtClean="0">
                          <a:ln>
                            <a:solidFill>
                              <a:srgbClr val="FFDA71"/>
                            </a:solidFill>
                          </a:ln>
                          <a:solidFill>
                            <a:srgbClr val="FFFF00"/>
                          </a:solidFill>
                        </a:rPr>
                        <a:t>ВОПРОСЫ</a:t>
                      </a:r>
                      <a:endParaRPr lang="ru-RU" sz="1600" b="1" dirty="0">
                        <a:ln>
                          <a:solidFill>
                            <a:srgbClr val="FFDA71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n>
                          <a:solidFill>
                            <a:srgbClr val="FFDA7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n>
                          <a:solidFill>
                            <a:srgbClr val="FFDA7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n>
                          <a:solidFill>
                            <a:srgbClr val="FFDA7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n>
                          <a:solidFill>
                            <a:srgbClr val="FFDA7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n>
                          <a:solidFill>
                            <a:srgbClr val="FFDA7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n>
                          <a:solidFill>
                            <a:srgbClr val="FFDA7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ln>
                          <a:solidFill>
                            <a:srgbClr val="FFDA71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ln>
                            <a:solidFill>
                              <a:srgbClr val="FFDA71"/>
                            </a:solidFill>
                          </a:ln>
                          <a:solidFill>
                            <a:srgbClr val="FFFF00"/>
                          </a:solidFill>
                        </a:rPr>
                        <a:t>НАОБОРОТКИ</a:t>
                      </a:r>
                      <a:endParaRPr lang="ru-RU" sz="2000" b="1" dirty="0">
                        <a:ln>
                          <a:solidFill>
                            <a:srgbClr val="FFDA71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n>
                          <a:solidFill>
                            <a:srgbClr val="FFDA7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n>
                          <a:solidFill>
                            <a:srgbClr val="FFDA7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n>
                          <a:solidFill>
                            <a:srgbClr val="FFDA7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n>
                          <a:solidFill>
                            <a:srgbClr val="FFDA7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n>
                          <a:solidFill>
                            <a:srgbClr val="FFDA7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n>
                          <a:solidFill>
                            <a:srgbClr val="FFDA7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n>
                          <a:solidFill>
                            <a:srgbClr val="FFDA7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rgbClr val="FFDA71"/>
                            </a:solidFill>
                          </a:ln>
                          <a:solidFill>
                            <a:srgbClr val="FFFF00"/>
                          </a:solidFill>
                        </a:rPr>
                        <a:t>ОБЩИЕ</a:t>
                      </a:r>
                      <a:r>
                        <a:rPr lang="ru-RU" sz="2400" baseline="0" dirty="0" smtClean="0">
                          <a:ln>
                            <a:solidFill>
                              <a:srgbClr val="FFDA71"/>
                            </a:solidFill>
                          </a:ln>
                          <a:solidFill>
                            <a:srgbClr val="FFFF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2400" baseline="0" dirty="0" smtClean="0">
                          <a:ln>
                            <a:solidFill>
                              <a:srgbClr val="FFDA71"/>
                            </a:solidFill>
                          </a:ln>
                          <a:solidFill>
                            <a:srgbClr val="FFFF00"/>
                          </a:solidFill>
                        </a:rPr>
                        <a:t>ВОПРОСЫ</a:t>
                      </a:r>
                      <a:endParaRPr lang="ru-RU" sz="1400" dirty="0">
                        <a:ln>
                          <a:solidFill>
                            <a:srgbClr val="FFDA71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n>
                          <a:solidFill>
                            <a:srgbClr val="FFDA7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n>
                          <a:solidFill>
                            <a:srgbClr val="FFDA7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n>
                          <a:solidFill>
                            <a:srgbClr val="FFDA7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n>
                          <a:solidFill>
                            <a:srgbClr val="FFDA7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n>
                          <a:solidFill>
                            <a:srgbClr val="FFDA7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n>
                          <a:solidFill>
                            <a:srgbClr val="FFDA7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n>
                          <a:solidFill>
                            <a:srgbClr val="FFDA7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rgbClr val="FFDA71"/>
                            </a:solidFill>
                          </a:ln>
                          <a:solidFill>
                            <a:srgbClr val="FFFF00"/>
                          </a:solidFill>
                        </a:rPr>
                        <a:t>АББРЕВИАТУРА</a:t>
                      </a:r>
                      <a:endParaRPr lang="ru-RU" sz="2000" dirty="0">
                        <a:ln>
                          <a:solidFill>
                            <a:srgbClr val="FFDA71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n>
                          <a:solidFill>
                            <a:srgbClr val="FFDA7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n>
                          <a:solidFill>
                            <a:srgbClr val="FFDA7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n>
                          <a:solidFill>
                            <a:srgbClr val="FFDA7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n>
                          <a:solidFill>
                            <a:srgbClr val="FFDA7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n>
                          <a:solidFill>
                            <a:srgbClr val="FFDA7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n>
                          <a:solidFill>
                            <a:srgbClr val="FFDA7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endParaRPr lang="ru-RU" sz="1400" dirty="0" smtClean="0">
                        <a:ln>
                          <a:solidFill>
                            <a:srgbClr val="FFDA7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rgbClr val="FFDA71"/>
                            </a:solidFill>
                          </a:ln>
                          <a:solidFill>
                            <a:srgbClr val="FFFF00"/>
                          </a:solidFill>
                        </a:rPr>
                        <a:t>ШУТЛИВЫЕ </a:t>
                      </a:r>
                    </a:p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rgbClr val="FFDA71"/>
                            </a:solidFill>
                          </a:ln>
                          <a:solidFill>
                            <a:srgbClr val="FFFF00"/>
                          </a:solidFill>
                        </a:rPr>
                        <a:t>ВОПРОСЫ</a:t>
                      </a:r>
                      <a:endParaRPr lang="ru-RU" sz="2400" dirty="0">
                        <a:ln>
                          <a:solidFill>
                            <a:srgbClr val="FFDA71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n>
                          <a:solidFill>
                            <a:srgbClr val="FFDA7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n>
                          <a:solidFill>
                            <a:srgbClr val="FFDA7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n>
                          <a:solidFill>
                            <a:srgbClr val="FFDA7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n>
                          <a:solidFill>
                            <a:srgbClr val="FFDA7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n>
                          <a:solidFill>
                            <a:srgbClr val="FFDA7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n>
                          <a:solidFill>
                            <a:srgbClr val="FFDA7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137160" marB="13716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Николай\Desktop\картинки\iCANJ6FDE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428604"/>
            <a:ext cx="642942" cy="642942"/>
          </a:xfrm>
          <a:prstGeom prst="rect">
            <a:avLst/>
          </a:prstGeom>
          <a:noFill/>
        </p:spPr>
      </p:pic>
      <p:pic>
        <p:nvPicPr>
          <p:cNvPr id="1028" name="Picture 4" descr="C:\Users\Николай\Desktop\картинки\iCANJ6FDE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285728"/>
            <a:ext cx="714380" cy="766168"/>
          </a:xfrm>
          <a:prstGeom prst="rect">
            <a:avLst/>
          </a:prstGeom>
          <a:noFill/>
        </p:spPr>
      </p:pic>
      <p:pic>
        <p:nvPicPr>
          <p:cNvPr id="18" name="Picture 4" descr="C:\Users\Николай\Desktop\картинки\iCANJ6FDE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136900"/>
            <a:ext cx="857256" cy="928694"/>
          </a:xfrm>
          <a:prstGeom prst="rect">
            <a:avLst/>
          </a:prstGeom>
          <a:noFill/>
        </p:spPr>
      </p:pic>
      <p:pic>
        <p:nvPicPr>
          <p:cNvPr id="19" name="Picture 4" descr="C:\Users\Николай\Desktop\картинки\iCANJ6FDE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3900" y="82428"/>
            <a:ext cx="927891" cy="98911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1" name="Picture 4" descr="C:\Users\Николай\Desktop\картинки\iCANJ6FDE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214290"/>
            <a:ext cx="785818" cy="837606"/>
          </a:xfrm>
          <a:prstGeom prst="rect">
            <a:avLst/>
          </a:prstGeom>
          <a:noFill/>
        </p:spPr>
      </p:pic>
      <p:pic>
        <p:nvPicPr>
          <p:cNvPr id="28" name="Picture 4" descr="C:\Users\Николай\Desktop\картинки\iCANJ6FDE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357166"/>
            <a:ext cx="642938" cy="714380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2857488" y="57148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1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00496" y="500042"/>
            <a:ext cx="511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2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43504" y="428604"/>
            <a:ext cx="397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3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86512" y="357166"/>
            <a:ext cx="375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4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346059" y="285728"/>
            <a:ext cx="40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00FF"/>
                </a:solidFill>
              </a:rPr>
              <a:t>5</a:t>
            </a:r>
            <a:endParaRPr lang="ru-RU" sz="3600" dirty="0">
              <a:solidFill>
                <a:srgbClr val="0000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371840" y="285728"/>
            <a:ext cx="486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00FF"/>
                </a:solidFill>
              </a:rPr>
              <a:t>6</a:t>
            </a:r>
            <a:endParaRPr lang="ru-RU" sz="4000" dirty="0">
              <a:solidFill>
                <a:srgbClr val="0000FF"/>
              </a:solidFill>
            </a:endParaRPr>
          </a:p>
        </p:txBody>
      </p:sp>
      <p:pic>
        <p:nvPicPr>
          <p:cNvPr id="51" name="Picture 2" descr="C:\Users\Николай\Desktop\картинки\iCANJ6FDE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1500174"/>
            <a:ext cx="642942" cy="642942"/>
          </a:xfrm>
          <a:prstGeom prst="rect">
            <a:avLst/>
          </a:prstGeom>
          <a:noFill/>
        </p:spPr>
      </p:pic>
      <p:pic>
        <p:nvPicPr>
          <p:cNvPr id="52" name="Picture 2" descr="C:\Users\Николай\Desktop\картинки\iCANJ6FDE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4929198"/>
            <a:ext cx="642942" cy="642942"/>
          </a:xfrm>
          <a:prstGeom prst="rect">
            <a:avLst/>
          </a:prstGeom>
          <a:noFill/>
        </p:spPr>
      </p:pic>
      <p:pic>
        <p:nvPicPr>
          <p:cNvPr id="53" name="Picture 2" descr="C:\Users\Николай\Desktop\картинки\iCANJ6FDE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786190"/>
            <a:ext cx="642942" cy="642942"/>
          </a:xfrm>
          <a:prstGeom prst="rect">
            <a:avLst/>
          </a:prstGeom>
          <a:noFill/>
        </p:spPr>
      </p:pic>
      <p:pic>
        <p:nvPicPr>
          <p:cNvPr id="54" name="Picture 2" descr="C:\Users\Николай\Desktop\картинки\iCANJ6FDE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2643182"/>
            <a:ext cx="642942" cy="642942"/>
          </a:xfrm>
          <a:prstGeom prst="rect">
            <a:avLst/>
          </a:prstGeom>
          <a:noFill/>
        </p:spPr>
      </p:pic>
      <p:pic>
        <p:nvPicPr>
          <p:cNvPr id="55" name="Picture 2" descr="C:\Users\Николай\Desktop\картинки\iCANJ6FDE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6072206"/>
            <a:ext cx="642942" cy="642942"/>
          </a:xfrm>
          <a:prstGeom prst="rect">
            <a:avLst/>
          </a:prstGeom>
          <a:noFill/>
        </p:spPr>
      </p:pic>
      <p:sp>
        <p:nvSpPr>
          <p:cNvPr id="56" name="TextBox 55"/>
          <p:cNvSpPr txBox="1"/>
          <p:nvPr/>
        </p:nvSpPr>
        <p:spPr>
          <a:xfrm>
            <a:off x="2857488" y="621508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1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857488" y="507207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1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857488" y="392906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1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857488" y="278605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1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857488" y="164305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1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61" name="Picture 4" descr="C:\Users\Николай\Desktop\картинки\iCANJ6FDE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1428736"/>
            <a:ext cx="642938" cy="714380"/>
          </a:xfrm>
          <a:prstGeom prst="rect">
            <a:avLst/>
          </a:prstGeom>
          <a:noFill/>
        </p:spPr>
      </p:pic>
      <p:pic>
        <p:nvPicPr>
          <p:cNvPr id="62" name="Picture 4" descr="C:\Users\Николай\Desktop\картинки\iCANJ6FDE.jp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2571744"/>
            <a:ext cx="642938" cy="714380"/>
          </a:xfrm>
          <a:prstGeom prst="rect">
            <a:avLst/>
          </a:prstGeom>
          <a:noFill/>
        </p:spPr>
      </p:pic>
      <p:pic>
        <p:nvPicPr>
          <p:cNvPr id="63" name="Picture 4" descr="C:\Users\Николай\Desktop\картинки\iCANJ6FDE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3714752"/>
            <a:ext cx="642938" cy="714380"/>
          </a:xfrm>
          <a:prstGeom prst="rect">
            <a:avLst/>
          </a:prstGeom>
          <a:noFill/>
        </p:spPr>
      </p:pic>
      <p:pic>
        <p:nvPicPr>
          <p:cNvPr id="64" name="Picture 4" descr="C:\Users\Николай\Desktop\картинки\iCANJ6FDE.jp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4857760"/>
            <a:ext cx="642938" cy="714380"/>
          </a:xfrm>
          <a:prstGeom prst="rect">
            <a:avLst/>
          </a:prstGeom>
          <a:noFill/>
        </p:spPr>
      </p:pic>
      <p:pic>
        <p:nvPicPr>
          <p:cNvPr id="65" name="Picture 4" descr="C:\Users\Николай\Desktop\картинки\iCANJ6FDE.jp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6000768"/>
            <a:ext cx="642938" cy="714380"/>
          </a:xfrm>
          <a:prstGeom prst="rect">
            <a:avLst/>
          </a:prstGeom>
          <a:noFill/>
        </p:spPr>
      </p:pic>
      <p:sp>
        <p:nvSpPr>
          <p:cNvPr id="66" name="TextBox 65"/>
          <p:cNvSpPr txBox="1"/>
          <p:nvPr/>
        </p:nvSpPr>
        <p:spPr>
          <a:xfrm>
            <a:off x="4000496" y="6143644"/>
            <a:ext cx="511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2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000496" y="5000636"/>
            <a:ext cx="511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2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000496" y="3857628"/>
            <a:ext cx="511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2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000496" y="2714620"/>
            <a:ext cx="511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2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000496" y="1571612"/>
            <a:ext cx="511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2</a:t>
            </a:r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71" name="Picture 4" descr="C:\Users\Николай\Desktop\картинки\iCANJ6FDE.jp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1357298"/>
            <a:ext cx="714380" cy="766168"/>
          </a:xfrm>
          <a:prstGeom prst="rect">
            <a:avLst/>
          </a:prstGeom>
          <a:noFill/>
        </p:spPr>
      </p:pic>
      <p:pic>
        <p:nvPicPr>
          <p:cNvPr id="72" name="Picture 4" descr="C:\Users\Николай\Desktop\картинки\iCANJ6FDE.jp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5929330"/>
            <a:ext cx="714380" cy="766168"/>
          </a:xfrm>
          <a:prstGeom prst="rect">
            <a:avLst/>
          </a:prstGeom>
          <a:noFill/>
        </p:spPr>
      </p:pic>
      <p:pic>
        <p:nvPicPr>
          <p:cNvPr id="73" name="Picture 4" descr="C:\Users\Николай\Desktop\картинки\iCANJ6FDE.jp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4786322"/>
            <a:ext cx="714380" cy="766168"/>
          </a:xfrm>
          <a:prstGeom prst="rect">
            <a:avLst/>
          </a:prstGeom>
          <a:noFill/>
        </p:spPr>
      </p:pic>
      <p:pic>
        <p:nvPicPr>
          <p:cNvPr id="74" name="Picture 4" descr="C:\Users\Николай\Desktop\картинки\iCANJ6FDE.jp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3643314"/>
            <a:ext cx="714380" cy="766168"/>
          </a:xfrm>
          <a:prstGeom prst="rect">
            <a:avLst/>
          </a:prstGeom>
          <a:noFill/>
        </p:spPr>
      </p:pic>
      <p:pic>
        <p:nvPicPr>
          <p:cNvPr id="75" name="Picture 4" descr="C:\Users\Николай\Desktop\картинки\iCANJ6FDE.jp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2500306"/>
            <a:ext cx="714380" cy="766168"/>
          </a:xfrm>
          <a:prstGeom prst="rect">
            <a:avLst/>
          </a:prstGeom>
          <a:noFill/>
        </p:spPr>
      </p:pic>
      <p:sp>
        <p:nvSpPr>
          <p:cNvPr id="76" name="TextBox 75"/>
          <p:cNvSpPr txBox="1"/>
          <p:nvPr/>
        </p:nvSpPr>
        <p:spPr>
          <a:xfrm>
            <a:off x="5143504" y="1500174"/>
            <a:ext cx="397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3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143504" y="2643182"/>
            <a:ext cx="397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3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143504" y="4929198"/>
            <a:ext cx="397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3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143504" y="3786190"/>
            <a:ext cx="397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3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143504" y="6072206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3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81" name="Picture 4" descr="C:\Users\Николай\Desktop\картинки\iCANJ6FDE.jp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1285860"/>
            <a:ext cx="785818" cy="837606"/>
          </a:xfrm>
          <a:prstGeom prst="rect">
            <a:avLst/>
          </a:prstGeom>
          <a:noFill/>
        </p:spPr>
      </p:pic>
      <p:pic>
        <p:nvPicPr>
          <p:cNvPr id="82" name="Picture 4" descr="C:\Users\Николай\Desktop\картинки\iCANJ6FDE.jpg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2428868"/>
            <a:ext cx="785818" cy="837606"/>
          </a:xfrm>
          <a:prstGeom prst="rect">
            <a:avLst/>
          </a:prstGeom>
          <a:noFill/>
        </p:spPr>
      </p:pic>
      <p:pic>
        <p:nvPicPr>
          <p:cNvPr id="83" name="Picture 4" descr="C:\Users\Николай\Desktop\картинки\iCANJ6FDE.jpg">
            <a:hlinkClick r:id="rId28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3643314"/>
            <a:ext cx="785818" cy="837606"/>
          </a:xfrm>
          <a:prstGeom prst="rect">
            <a:avLst/>
          </a:prstGeom>
          <a:noFill/>
        </p:spPr>
      </p:pic>
      <p:pic>
        <p:nvPicPr>
          <p:cNvPr id="84" name="Picture 4" descr="C:\Users\Николай\Desktop\картинки\iCANJ6FDE.jpg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4714884"/>
            <a:ext cx="785818" cy="837606"/>
          </a:xfrm>
          <a:prstGeom prst="rect">
            <a:avLst/>
          </a:prstGeom>
          <a:noFill/>
        </p:spPr>
      </p:pic>
      <p:pic>
        <p:nvPicPr>
          <p:cNvPr id="85" name="Picture 4" descr="C:\Users\Николай\Desktop\картинки\iCANJ6FDE.jpg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5857892"/>
            <a:ext cx="785818" cy="837606"/>
          </a:xfrm>
          <a:prstGeom prst="rect">
            <a:avLst/>
          </a:prstGeom>
          <a:noFill/>
        </p:spPr>
      </p:pic>
      <p:sp>
        <p:nvSpPr>
          <p:cNvPr id="86" name="TextBox 85"/>
          <p:cNvSpPr txBox="1"/>
          <p:nvPr/>
        </p:nvSpPr>
        <p:spPr>
          <a:xfrm>
            <a:off x="6286512" y="2571744"/>
            <a:ext cx="375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4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215074" y="6000768"/>
            <a:ext cx="446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4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286512" y="4857760"/>
            <a:ext cx="375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4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286512" y="3714752"/>
            <a:ext cx="375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4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286512" y="1428736"/>
            <a:ext cx="375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4</a:t>
            </a:r>
            <a:endParaRPr lang="ru-RU" sz="2800" b="1" dirty="0">
              <a:solidFill>
                <a:srgbClr val="0000FF"/>
              </a:solidFill>
            </a:endParaRPr>
          </a:p>
        </p:txBody>
      </p:sp>
      <p:pic>
        <p:nvPicPr>
          <p:cNvPr id="91" name="Picture 4" descr="C:\Users\Николай\Desktop\картинки\iCANJ6FDE.jpg">
            <a:hlinkClick r:id="rId31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1214422"/>
            <a:ext cx="857256" cy="928694"/>
          </a:xfrm>
          <a:prstGeom prst="rect">
            <a:avLst/>
          </a:prstGeom>
          <a:noFill/>
        </p:spPr>
      </p:pic>
      <p:pic>
        <p:nvPicPr>
          <p:cNvPr id="92" name="Picture 4" descr="C:\Users\Николай\Desktop\картинки\iCANJ6FDE.jpg">
            <a:hlinkClick r:id="rId3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2357430"/>
            <a:ext cx="857256" cy="928694"/>
          </a:xfrm>
          <a:prstGeom prst="rect">
            <a:avLst/>
          </a:prstGeom>
          <a:noFill/>
        </p:spPr>
      </p:pic>
      <p:pic>
        <p:nvPicPr>
          <p:cNvPr id="93" name="Picture 4" descr="C:\Users\Николай\Desktop\картинки\iCANJ6FDE.jpg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3571876"/>
            <a:ext cx="857256" cy="928694"/>
          </a:xfrm>
          <a:prstGeom prst="rect">
            <a:avLst/>
          </a:prstGeom>
          <a:noFill/>
        </p:spPr>
      </p:pic>
      <p:pic>
        <p:nvPicPr>
          <p:cNvPr id="94" name="Picture 4" descr="C:\Users\Николай\Desktop\картинки\iCANJ6FDE.jpg">
            <a:hlinkClick r:id="rId3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4714884"/>
            <a:ext cx="857256" cy="928694"/>
          </a:xfrm>
          <a:prstGeom prst="rect">
            <a:avLst/>
          </a:prstGeom>
          <a:noFill/>
        </p:spPr>
      </p:pic>
      <p:pic>
        <p:nvPicPr>
          <p:cNvPr id="96" name="Picture 4" descr="C:\Users\Николай\Desktop\картинки\iCANJ6FDE.jpg">
            <a:hlinkClick r:id="rId3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3902" y="1214422"/>
            <a:ext cx="927868" cy="989118"/>
          </a:xfrm>
          <a:prstGeom prst="rect">
            <a:avLst/>
          </a:prstGeom>
          <a:noFill/>
        </p:spPr>
      </p:pic>
      <p:pic>
        <p:nvPicPr>
          <p:cNvPr id="97" name="Picture 4" descr="C:\Users\Николай\Desktop\картинки\iCANJ6FDE.jpg">
            <a:hlinkClick r:id="rId36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3901" y="2357430"/>
            <a:ext cx="927869" cy="989118"/>
          </a:xfrm>
          <a:prstGeom prst="rect">
            <a:avLst/>
          </a:prstGeom>
          <a:noFill/>
        </p:spPr>
      </p:pic>
      <p:pic>
        <p:nvPicPr>
          <p:cNvPr id="98" name="Picture 4" descr="C:\Users\Николай\Desktop\картинки\iCANJ6FDE.jpg">
            <a:hlinkClick r:id="rId37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3901" y="3571876"/>
            <a:ext cx="927869" cy="989118"/>
          </a:xfrm>
          <a:prstGeom prst="rect">
            <a:avLst/>
          </a:prstGeom>
          <a:noFill/>
        </p:spPr>
      </p:pic>
      <p:pic>
        <p:nvPicPr>
          <p:cNvPr id="100" name="Picture 4" descr="C:\Users\Николай\Desktop\картинки\iCANJ6FDE.jpg">
            <a:hlinkClick r:id="rId38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3900" y="5868850"/>
            <a:ext cx="1000100" cy="989150"/>
          </a:xfrm>
          <a:prstGeom prst="rect">
            <a:avLst/>
          </a:prstGeom>
          <a:noFill/>
        </p:spPr>
      </p:pic>
      <p:pic>
        <p:nvPicPr>
          <p:cNvPr id="101" name="Picture 4" descr="C:\Users\Николай\Desktop\картинки\iCANJ6FDE.jpg">
            <a:hlinkClick r:id="rId39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3900" y="4714884"/>
            <a:ext cx="1000100" cy="1000132"/>
          </a:xfrm>
          <a:prstGeom prst="rect">
            <a:avLst/>
          </a:prstGeom>
          <a:noFill/>
        </p:spPr>
      </p:pic>
      <p:sp>
        <p:nvSpPr>
          <p:cNvPr id="103" name="TextBox 102"/>
          <p:cNvSpPr txBox="1"/>
          <p:nvPr/>
        </p:nvSpPr>
        <p:spPr>
          <a:xfrm>
            <a:off x="7358082" y="3714752"/>
            <a:ext cx="40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00FF"/>
                </a:solidFill>
              </a:rPr>
              <a:t>5</a:t>
            </a:r>
            <a:endParaRPr lang="ru-RU" sz="3600" dirty="0">
              <a:solidFill>
                <a:srgbClr val="0000FF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358082" y="2500306"/>
            <a:ext cx="40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00FF"/>
                </a:solidFill>
              </a:rPr>
              <a:t>5</a:t>
            </a:r>
            <a:endParaRPr lang="ru-RU" sz="3600" dirty="0">
              <a:solidFill>
                <a:srgbClr val="0000FF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358082" y="1357298"/>
            <a:ext cx="40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00FF"/>
                </a:solidFill>
              </a:rPr>
              <a:t>5</a:t>
            </a:r>
            <a:endParaRPr lang="ru-RU" sz="3600" dirty="0">
              <a:solidFill>
                <a:srgbClr val="0000FF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358082" y="4857760"/>
            <a:ext cx="40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00FF"/>
                </a:solidFill>
              </a:rPr>
              <a:t>5</a:t>
            </a:r>
            <a:endParaRPr lang="ru-RU" sz="3600" dirty="0">
              <a:solidFill>
                <a:srgbClr val="0000FF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358214" y="1428736"/>
            <a:ext cx="486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00FF"/>
                </a:solidFill>
              </a:rPr>
              <a:t>6</a:t>
            </a:r>
            <a:endParaRPr lang="ru-RU" sz="4000" dirty="0">
              <a:solidFill>
                <a:srgbClr val="0000FF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358214" y="2571744"/>
            <a:ext cx="486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00FF"/>
                </a:solidFill>
              </a:rPr>
              <a:t>6</a:t>
            </a:r>
            <a:endParaRPr lang="ru-RU" sz="4000" dirty="0">
              <a:solidFill>
                <a:srgbClr val="0000FF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8358214" y="3786190"/>
            <a:ext cx="486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00FF"/>
                </a:solidFill>
              </a:rPr>
              <a:t>6</a:t>
            </a:r>
            <a:endParaRPr lang="ru-RU" sz="4000" dirty="0">
              <a:solidFill>
                <a:srgbClr val="0000FF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8358214" y="6072206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00FF"/>
                </a:solidFill>
              </a:rPr>
              <a:t>6</a:t>
            </a:r>
            <a:endParaRPr lang="ru-RU" sz="4000" dirty="0">
              <a:solidFill>
                <a:srgbClr val="0000FF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8358214" y="4929198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00FF"/>
                </a:solidFill>
              </a:rPr>
              <a:t>6</a:t>
            </a:r>
            <a:endParaRPr lang="ru-RU" sz="4000" dirty="0">
              <a:solidFill>
                <a:srgbClr val="0000FF"/>
              </a:solidFill>
            </a:endParaRPr>
          </a:p>
        </p:txBody>
      </p:sp>
      <p:pic>
        <p:nvPicPr>
          <p:cNvPr id="113" name="Picture 4" descr="C:\Users\Николай\Desktop\картинки\iCANJ6FDE.jpg">
            <a:hlinkClick r:id="rId40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5857892"/>
            <a:ext cx="857256" cy="1000108"/>
          </a:xfrm>
          <a:prstGeom prst="rect">
            <a:avLst/>
          </a:prstGeom>
          <a:noFill/>
        </p:spPr>
      </p:pic>
      <p:sp>
        <p:nvSpPr>
          <p:cNvPr id="115" name="TextBox 114"/>
          <p:cNvSpPr txBox="1"/>
          <p:nvPr/>
        </p:nvSpPr>
        <p:spPr>
          <a:xfrm>
            <a:off x="7358082" y="6000768"/>
            <a:ext cx="404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00FF"/>
                </a:solidFill>
              </a:rPr>
              <a:t>5</a:t>
            </a:r>
            <a:endParaRPr lang="ru-RU" sz="3600" dirty="0">
              <a:solidFill>
                <a:srgbClr val="0000FF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0" y="285728"/>
            <a:ext cx="257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ЭТИМОЛОГИЯ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Чем пользуется в быту Кармен Артуровна </a:t>
            </a:r>
            <a:r>
              <a:rPr lang="ru-RU" dirty="0" err="1" smtClean="0">
                <a:solidFill>
                  <a:srgbClr val="FFFF00"/>
                </a:solidFill>
              </a:rPr>
              <a:t>Джан</a:t>
            </a:r>
            <a:r>
              <a:rPr lang="ru-RU" dirty="0" smtClean="0">
                <a:solidFill>
                  <a:srgbClr val="FFFF00"/>
                </a:solidFill>
              </a:rPr>
              <a:t>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Елена\Desktop\картинки\iCA5E99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9000"/>
            <a:ext cx="2800722" cy="185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Елена\Desktop\картинки\iCA87KXBZ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6974" y="4293096"/>
            <a:ext cx="286879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298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По какой стране путешествовал Андрей Устинович </a:t>
            </a:r>
            <a:r>
              <a:rPr lang="ru-RU" dirty="0" err="1" smtClean="0">
                <a:solidFill>
                  <a:srgbClr val="FFFF00"/>
                </a:solidFill>
              </a:rPr>
              <a:t>Гаракин</a:t>
            </a:r>
            <a:r>
              <a:rPr lang="ru-RU" dirty="0" smtClean="0">
                <a:solidFill>
                  <a:srgbClr val="FFFF00"/>
                </a:solidFill>
              </a:rPr>
              <a:t>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Елена\Desktop\картинки\iCA418Z2Q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29000"/>
            <a:ext cx="4231697" cy="259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965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851648" cy="1828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 каком имени 30 Я?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Николай\Desktop\картинки\iCAHJ7PC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643182"/>
            <a:ext cx="3643338" cy="32724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465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Он создал первый русский университет. Он сам был первым нашим университетом. Назовите этого человека.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Елена\Desktop\картинки\iCAEVQ0SN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78" y="3214686"/>
            <a:ext cx="2953409" cy="333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660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928670"/>
            <a:ext cx="7851648" cy="18288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FFFF00"/>
                </a:solidFill>
              </a:rPr>
              <a:t>Какого цвета неопытная молодёжь?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Елена\Desktop\iCA7IJL1Q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00219"/>
            <a:ext cx="3603727" cy="335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178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56090"/>
            <a:ext cx="7851648" cy="1828800"/>
          </a:xfrm>
        </p:spPr>
        <p:txBody>
          <a:bodyPr/>
          <a:lstStyle/>
          <a:p>
            <a:pPr algn="l"/>
            <a:r>
              <a:rPr lang="ru-RU" sz="5400" dirty="0" smtClean="0">
                <a:solidFill>
                  <a:srgbClr val="FFFF00"/>
                </a:solidFill>
              </a:rPr>
              <a:t>Слово с удвоенной           </a:t>
            </a:r>
            <a:r>
              <a:rPr lang="ru-RU" dirty="0" smtClean="0">
                <a:solidFill>
                  <a:srgbClr val="FFFF00"/>
                </a:solidFill>
              </a:rPr>
              <a:t>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Елена\Desktop\картинки\iCAP3RNN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13903"/>
            <a:ext cx="141922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лена\Desktop\картинки\77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43062"/>
            <a:ext cx="2808312" cy="380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лена\Desktop\картинки\iCA192FQL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5382" y="3789040"/>
            <a:ext cx="2784035" cy="208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369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000108"/>
            <a:ext cx="7851648" cy="1828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Автор современного толкового словаря?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Елена\Desktop\картинки\iCADJAU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11442"/>
            <a:ext cx="3736809" cy="280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Елена\Desktop\картинки\iCAJONVF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7785">
            <a:off x="5661526" y="4860812"/>
            <a:ext cx="10763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Елена\Desktop\картинки\iCAJONVFQ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38367">
            <a:off x="6966187" y="3797343"/>
            <a:ext cx="10763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987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Автор четырёхтомного Словаря живого великорусского языка?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Елена\Desktop\картинки\iCA98VB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483" y="4467972"/>
            <a:ext cx="2946568" cy="191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лена\Desktop\картинки\iCAQKQUL4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44530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лена\Desktop\картинки\iCAVI80W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84983"/>
            <a:ext cx="1656184" cy="236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189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851648" cy="1828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Что такое аббревиатура?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Елена\Desktop\картинки\iCA864YE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37814"/>
            <a:ext cx="5668119" cy="390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462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851648" cy="1828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ЦУМ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9" name="Picture 3" descr="C:\Users\Николай\Desktop\картинки\shop-property-file-7444-15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500306"/>
            <a:ext cx="4821230" cy="35327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9723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79637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ru-RU" sz="5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79632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3764" y="188640"/>
            <a:ext cx="4176463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ФИНАЛ</a:t>
            </a:r>
            <a:endParaRPr lang="ru-RU" sz="5400" b="0" cap="none" spc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792848" y="4861619"/>
            <a:ext cx="2160237" cy="804845"/>
          </a:xfrm>
          <a:prstGeom prst="flowChartProcess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1847326" y="3948672"/>
            <a:ext cx="2160237" cy="792289"/>
          </a:xfrm>
          <a:prstGeom prst="flowChartProcess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1857356" y="5786454"/>
            <a:ext cx="2160237" cy="837450"/>
          </a:xfrm>
          <a:prstGeom prst="flowChartProcess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785786" y="3071810"/>
            <a:ext cx="2160237" cy="778765"/>
          </a:xfrm>
          <a:prstGeom prst="flowChartProcess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1855312" y="2122224"/>
            <a:ext cx="2160237" cy="824924"/>
          </a:xfrm>
          <a:prstGeom prst="flowChartProcess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2122224"/>
            <a:ext cx="3528392" cy="361103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C:\Users\Николай\Desktop\картинки\iCANJ6FD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5857892"/>
            <a:ext cx="642942" cy="642942"/>
          </a:xfrm>
          <a:prstGeom prst="rect">
            <a:avLst/>
          </a:prstGeom>
          <a:noFill/>
        </p:spPr>
      </p:pic>
      <p:sp>
        <p:nvSpPr>
          <p:cNvPr id="20" name="Блок-схема: процесс 19"/>
          <p:cNvSpPr/>
          <p:nvPr/>
        </p:nvSpPr>
        <p:spPr>
          <a:xfrm>
            <a:off x="807950" y="1156928"/>
            <a:ext cx="2160237" cy="837450"/>
          </a:xfrm>
          <a:prstGeom prst="flowChartProcess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 descr="C:\Users\Николай\Desktop\картинки\iCANJ6FDE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6597" y="4942570"/>
            <a:ext cx="642942" cy="642942"/>
          </a:xfrm>
          <a:prstGeom prst="rect">
            <a:avLst/>
          </a:prstGeom>
          <a:noFill/>
        </p:spPr>
      </p:pic>
      <p:pic>
        <p:nvPicPr>
          <p:cNvPr id="22" name="Picture 2" descr="C:\Users\Николай\Desktop\картинки\iCANJ6FDE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8348" y="1254182"/>
            <a:ext cx="642942" cy="642942"/>
          </a:xfrm>
          <a:prstGeom prst="rect">
            <a:avLst/>
          </a:prstGeom>
          <a:noFill/>
        </p:spPr>
      </p:pic>
      <p:pic>
        <p:nvPicPr>
          <p:cNvPr id="23" name="Picture 2" descr="C:\Users\Николай\Desktop\картинки\iCANJ6FDE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1614" y="2190801"/>
            <a:ext cx="642942" cy="642942"/>
          </a:xfrm>
          <a:prstGeom prst="rect">
            <a:avLst/>
          </a:prstGeom>
          <a:noFill/>
        </p:spPr>
      </p:pic>
      <p:pic>
        <p:nvPicPr>
          <p:cNvPr id="24" name="Picture 2" descr="C:\Users\Николай\Desktop\картинки\iCANJ6FDE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1495" y="3150193"/>
            <a:ext cx="642942" cy="642942"/>
          </a:xfrm>
          <a:prstGeom prst="rect">
            <a:avLst/>
          </a:prstGeom>
          <a:noFill/>
        </p:spPr>
      </p:pic>
      <p:pic>
        <p:nvPicPr>
          <p:cNvPr id="25" name="Picture 2" descr="C:\Users\Николай\Desktop\картинки\iCANJ6FDE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6716" y="4023345"/>
            <a:ext cx="642942" cy="6429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66597" y="1344820"/>
            <a:ext cx="604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1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0666" y="2327606"/>
            <a:ext cx="333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2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37225" y="3271609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3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07726" y="4144761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4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45241" y="5079375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5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72594" y="602051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6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30" name="Picture 4" descr="C:\Users\Николай\Desktop\картинки\iCANJ6FDE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80112" y="2482777"/>
            <a:ext cx="2520280" cy="2800330"/>
          </a:xfrm>
          <a:prstGeom prst="rect">
            <a:avLst/>
          </a:prstGeom>
          <a:noFill/>
        </p:spPr>
      </p:pic>
      <p:sp>
        <p:nvSpPr>
          <p:cNvPr id="31" name="Скругленный прямоугольник 30"/>
          <p:cNvSpPr/>
          <p:nvPr/>
        </p:nvSpPr>
        <p:spPr>
          <a:xfrm>
            <a:off x="6143636" y="3714752"/>
            <a:ext cx="1428760" cy="785818"/>
          </a:xfrm>
          <a:prstGeom prst="roundRect">
            <a:avLst/>
          </a:prstGeom>
          <a:solidFill>
            <a:srgbClr val="FFDA7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215074" y="3714752"/>
            <a:ext cx="12266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 smtClean="0">
                <a:ln w="50800"/>
                <a:solidFill>
                  <a:srgbClr val="0000FF"/>
                </a:solidFill>
              </a:rPr>
              <a:t>СУПЕР</a:t>
            </a:r>
          </a:p>
          <a:p>
            <a:pPr algn="ctr"/>
            <a:r>
              <a:rPr lang="ru-RU" sz="2400" b="1" cap="none" spc="0" dirty="0" smtClean="0">
                <a:ln w="50800"/>
                <a:solidFill>
                  <a:srgbClr val="0000FF"/>
                </a:solidFill>
                <a:effectLst/>
              </a:rPr>
              <a:t>ИГРА</a:t>
            </a:r>
            <a:endParaRPr lang="ru-RU" sz="2400" b="1" cap="none" spc="0" dirty="0">
              <a:ln w="50800"/>
              <a:solidFill>
                <a:srgbClr val="0000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072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1" grpId="0" animBg="1"/>
      <p:bldP spid="3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851648" cy="1828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вуз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3" name="Picture 3" descr="C:\Users\Николай\Desktop\картинки\32fed3787dc7bf59f31def952dba9ecd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371003"/>
            <a:ext cx="3841974" cy="4206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5909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851648" cy="1828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ГИА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C:\Users\Николай\Desktop\картинки\iCA68T6QY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643182"/>
            <a:ext cx="5103053" cy="35602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7657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851648" cy="1828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ВДВ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C:\Users\Николай\Desktop\картинки\iCAEWJU9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571744"/>
            <a:ext cx="2571768" cy="3354480"/>
          </a:xfrm>
          <a:prstGeom prst="rect">
            <a:avLst/>
          </a:prstGeom>
          <a:noFill/>
        </p:spPr>
      </p:pic>
      <p:pic>
        <p:nvPicPr>
          <p:cNvPr id="19459" name="Picture 3" descr="C:\Users\Николай\Desktop\картинки\iCASA0ML7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0998" y="2571744"/>
            <a:ext cx="4476782" cy="335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7577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851648" cy="1828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МГУ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5602" name="Picture 2" descr="http://im0-tub-ru.yandex.net/i?id=281040769-71-72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714621"/>
            <a:ext cx="4679188" cy="31194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5935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Как превратить оценку в вечер танцев?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2290" name="Picture 2" descr="C:\Users\Елена\Desktop\картинки\iCA54G7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2465239" cy="199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Елена\Desktop\картинки\873857569415122304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7168" y="3645024"/>
            <a:ext cx="2875771" cy="199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26301" y="3849705"/>
            <a:ext cx="1296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9900"/>
                </a:solidFill>
              </a:rPr>
              <a:t>-</a:t>
            </a:r>
            <a:endParaRPr lang="ru-RU" sz="9600" dirty="0">
              <a:solidFill>
                <a:srgbClr val="FF99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74372" y="4182780"/>
            <a:ext cx="9136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rgbClr val="FF3399"/>
                </a:solidFill>
              </a:rPr>
              <a:t>Л</a:t>
            </a:r>
            <a:endParaRPr lang="ru-RU" sz="5400" b="1" dirty="0">
              <a:ln w="50800"/>
              <a:solidFill>
                <a:srgbClr val="FF339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8023" y="4172870"/>
            <a:ext cx="9982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rgbClr val="FF9900"/>
                </a:solidFill>
                <a:effectLst/>
              </a:rPr>
              <a:t>=</a:t>
            </a:r>
            <a:endParaRPr lang="ru-RU" sz="5400" b="1" cap="none" spc="0" dirty="0">
              <a:ln w="50800"/>
              <a:solidFill>
                <a:srgbClr val="FF99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717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7851648" cy="1828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Как превратить ветку в водоём?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Елена\Desktop\картинки\muzon_org_orehovii_prut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2427734" cy="314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лена\Desktop\картинки\iCAIL30UJ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29000"/>
            <a:ext cx="4261625" cy="319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269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071546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Какой остров  можно носить под рубашкой?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717032"/>
            <a:ext cx="10801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9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4040197"/>
            <a:ext cx="10081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endParaRPr lang="ru-RU" sz="5400" b="1" cap="none" spc="0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C:\Users\Елена\Desktop\картинки\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6350" y="3685434"/>
            <a:ext cx="1440161" cy="198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95936" y="4040197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</a:t>
            </a:r>
            <a:endParaRPr lang="ru-RU" sz="5400" b="1" cap="none" spc="50" dirty="0">
              <a:ln w="11430"/>
              <a:solidFill>
                <a:srgbClr val="00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5" name="Picture 3" descr="C:\Users\Елена\Desktop\картинки\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89481"/>
            <a:ext cx="4104456" cy="233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747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Название какого очень распространенного дерева состоит из четырёх предлогов?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иколай\Desktop\картинки\19692986_11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286124"/>
            <a:ext cx="4270380" cy="320278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00195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Из каких двух предлогов можно составить название домашнего животного?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Елена\Desktop\картинки\iCAW4MCI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61278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080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7851648" cy="1828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Как измерить расстояние нотами?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Николай\Desktop\iCAHY41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786190"/>
            <a:ext cx="1376371" cy="2793224"/>
          </a:xfrm>
          <a:prstGeom prst="rect">
            <a:avLst/>
          </a:prstGeom>
          <a:noFill/>
        </p:spPr>
      </p:pic>
      <p:pic>
        <p:nvPicPr>
          <p:cNvPr id="5125" name="Picture 5" descr="C:\Users\Николай\Desktop\картинки\iCAHY41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7474" y="3214686"/>
            <a:ext cx="1477467" cy="2786082"/>
          </a:xfrm>
          <a:prstGeom prst="rect">
            <a:avLst/>
          </a:prstGeom>
          <a:noFill/>
        </p:spPr>
      </p:pic>
      <p:pic>
        <p:nvPicPr>
          <p:cNvPr id="8" name="Picture 2" descr="C:\Users\Николай\Desktop\iCAHY41PA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3786190"/>
            <a:ext cx="1376371" cy="2793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290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851648" cy="1828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Что изучает этимология?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194" name="Picture 2" descr="C:\Users\Елена\Desktop\картинки\iCA89GI7W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259948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2" y="3645024"/>
            <a:ext cx="4497857" cy="1200329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ПРОИСХОЖДЕНИЕ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СЛОВ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98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Подлежащее и сказуемое в предложении являются…?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\Desktop\картинки\iCAQ1E7ZB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54721"/>
            <a:ext cx="5832648" cy="387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226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 слово принадлежит только тебе. При этом оно  употребляется чаще другими?</a:t>
            </a:r>
            <a:endParaRPr lang="ru-RU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Елена\Desktop\pDYA4rawZ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5" y="3573016"/>
            <a:ext cx="2409917" cy="286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лена\Desktop\277414774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61048"/>
            <a:ext cx="352839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8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851648" cy="1828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Что хочет скрыть Тарас Сергеевич </a:t>
            </a:r>
            <a:r>
              <a:rPr lang="ru-RU" dirty="0" err="1" smtClean="0">
                <a:solidFill>
                  <a:srgbClr val="FFFF00"/>
                </a:solidFill>
              </a:rPr>
              <a:t>Арзов</a:t>
            </a:r>
            <a:r>
              <a:rPr lang="ru-RU" dirty="0" smtClean="0">
                <a:solidFill>
                  <a:srgbClr val="FFFF00"/>
                </a:solidFill>
              </a:rPr>
              <a:t>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Елена\Desktop\картинки\iCAPQT94D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01009"/>
            <a:ext cx="4469770" cy="279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938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Это слово произошло от греческого  «</a:t>
            </a:r>
            <a:r>
              <a:rPr lang="ru-RU" dirty="0" err="1" smtClean="0">
                <a:solidFill>
                  <a:srgbClr val="FFFF00"/>
                </a:solidFill>
              </a:rPr>
              <a:t>тетро</a:t>
            </a:r>
            <a:r>
              <a:rPr lang="ru-RU" dirty="0" smtClean="0">
                <a:solidFill>
                  <a:srgbClr val="FFFF00"/>
                </a:solidFill>
              </a:rPr>
              <a:t>» – «сложенный вчетверо»…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5" name="Picture 3" descr="C:\Users\Николай\Desktop\картинки\iCAOO60R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357562"/>
            <a:ext cx="4071966" cy="3053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0397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Какое государство начинается на 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>
                <a:solidFill>
                  <a:srgbClr val="FFFF00"/>
                </a:solidFill>
              </a:rPr>
              <a:t> и оканчивается тремя </a:t>
            </a:r>
            <a:r>
              <a:rPr lang="ru-RU" dirty="0" smtClean="0">
                <a:solidFill>
                  <a:srgbClr val="FF0000"/>
                </a:solidFill>
              </a:rPr>
              <a:t>Я</a:t>
            </a:r>
            <a:r>
              <a:rPr lang="ru-RU" dirty="0" smtClean="0">
                <a:solidFill>
                  <a:srgbClr val="FFFF00"/>
                </a:solidFill>
              </a:rPr>
              <a:t>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Елена\Desktop\картинки\iCAD8YP1Q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96366"/>
            <a:ext cx="5856144" cy="301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152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851648" cy="1828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МИД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Николай\Desktop\картинки\iCA7R43N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6870" y="2795314"/>
            <a:ext cx="4879708" cy="3062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3921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214290"/>
            <a:ext cx="80507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A"/>
                </a:solidFill>
                <a:effectLst/>
              </a:rPr>
              <a:t>ОТГАДАЙТЕ РЕБУС-ПОЖЕЛАНИЕ!</a:t>
            </a:r>
            <a:endParaRPr lang="ru-RU" sz="36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A"/>
              </a:solidFill>
              <a:effectLst/>
            </a:endParaRPr>
          </a:p>
        </p:txBody>
      </p:sp>
      <p:pic>
        <p:nvPicPr>
          <p:cNvPr id="1026" name="Picture 2" descr="C:\Users\Николай\Desktop\картинки\iz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2341569" cy="1408113"/>
          </a:xfrm>
          <a:prstGeom prst="rect">
            <a:avLst/>
          </a:prstGeom>
          <a:noFill/>
        </p:spPr>
      </p:pic>
      <p:pic>
        <p:nvPicPr>
          <p:cNvPr id="1027" name="Picture 3" descr="C:\Users\Николай\Desktop\картинки\prof8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857232"/>
            <a:ext cx="342902" cy="190501"/>
          </a:xfrm>
          <a:prstGeom prst="rect">
            <a:avLst/>
          </a:prstGeom>
          <a:noFill/>
        </p:spPr>
      </p:pic>
      <p:pic>
        <p:nvPicPr>
          <p:cNvPr id="1028" name="Picture 4" descr="C:\Users\Николай\Desktop\картинки\iCA0SW9K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000108"/>
            <a:ext cx="1920253" cy="1285884"/>
          </a:xfrm>
          <a:prstGeom prst="rect">
            <a:avLst/>
          </a:prstGeom>
          <a:noFill/>
        </p:spPr>
      </p:pic>
      <p:pic>
        <p:nvPicPr>
          <p:cNvPr id="1029" name="Picture 5" descr="C:\Users\Николай\Desktop\картинки\rebus7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857232"/>
            <a:ext cx="510271" cy="285751"/>
          </a:xfrm>
          <a:prstGeom prst="rect">
            <a:avLst/>
          </a:prstGeom>
          <a:noFill/>
        </p:spPr>
      </p:pic>
      <p:pic>
        <p:nvPicPr>
          <p:cNvPr id="1030" name="Picture 6" descr="C:\Users\Николай\Desktop\картинки\iCA7O5YG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928670"/>
            <a:ext cx="1495425" cy="1428750"/>
          </a:xfrm>
          <a:prstGeom prst="rect">
            <a:avLst/>
          </a:prstGeom>
          <a:noFill/>
        </p:spPr>
      </p:pic>
      <p:pic>
        <p:nvPicPr>
          <p:cNvPr id="9" name="Picture 5" descr="C:\Users\Николай\Desktop\картинки\rebus7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857232"/>
            <a:ext cx="510271" cy="28575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786578" y="1071546"/>
            <a:ext cx="1928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/>
                <a:solidFill>
                  <a:schemeClr val="accent3"/>
                </a:solidFill>
                <a:effectLst/>
              </a:rPr>
              <a:t>ТЕ</a:t>
            </a:r>
            <a:endParaRPr lang="ru-RU" sz="8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31" name="Picture 7" descr="C:\Users\Николай\Desktop\картинки\iCAIKF5C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2976" y="2714620"/>
            <a:ext cx="1476375" cy="1428750"/>
          </a:xfrm>
          <a:prstGeom prst="rect">
            <a:avLst/>
          </a:prstGeom>
          <a:noFill/>
        </p:spPr>
      </p:pic>
      <p:pic>
        <p:nvPicPr>
          <p:cNvPr id="12" name="Picture 3" descr="C:\Users\Николай\Desktop\картинки\prof8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714620"/>
            <a:ext cx="342902" cy="190501"/>
          </a:xfrm>
          <a:prstGeom prst="rect">
            <a:avLst/>
          </a:prstGeom>
          <a:noFill/>
        </p:spPr>
      </p:pic>
      <p:pic>
        <p:nvPicPr>
          <p:cNvPr id="13" name="Picture 3" descr="C:\Users\Николай\Desktop\картинки\prof8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714620"/>
            <a:ext cx="342902" cy="190501"/>
          </a:xfrm>
          <a:prstGeom prst="rect">
            <a:avLst/>
          </a:prstGeom>
          <a:noFill/>
        </p:spPr>
      </p:pic>
      <p:pic>
        <p:nvPicPr>
          <p:cNvPr id="1032" name="Picture 8" descr="C:\Users\Николай\Desktop\картинки\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2857496"/>
            <a:ext cx="1571636" cy="1047758"/>
          </a:xfrm>
          <a:prstGeom prst="rect">
            <a:avLst/>
          </a:prstGeom>
          <a:noFill/>
        </p:spPr>
      </p:pic>
      <p:pic>
        <p:nvPicPr>
          <p:cNvPr id="15" name="Picture 5" descr="C:\Users\Николай\Desktop\картинки\rebus7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643182"/>
            <a:ext cx="510271" cy="285751"/>
          </a:xfrm>
          <a:prstGeom prst="rect">
            <a:avLst/>
          </a:prstGeom>
          <a:noFill/>
        </p:spPr>
      </p:pic>
      <p:pic>
        <p:nvPicPr>
          <p:cNvPr id="1033" name="Picture 9" descr="C:\Users\Николай\Desktop\картинки\iCAJ461JY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72132" y="2714620"/>
            <a:ext cx="1304925" cy="1428750"/>
          </a:xfrm>
          <a:prstGeom prst="rect">
            <a:avLst/>
          </a:prstGeom>
          <a:noFill/>
        </p:spPr>
      </p:pic>
      <p:pic>
        <p:nvPicPr>
          <p:cNvPr id="17" name="Picture 5" descr="C:\Users\Николай\Desktop\картинки\rebus7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857628"/>
            <a:ext cx="510271" cy="285751"/>
          </a:xfrm>
          <a:prstGeom prst="rect">
            <a:avLst/>
          </a:prstGeom>
          <a:noFill/>
        </p:spPr>
      </p:pic>
      <p:pic>
        <p:nvPicPr>
          <p:cNvPr id="1034" name="Picture 10" descr="C:\Users\Николай\Desktop\картинки\rebus7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86380" y="3857628"/>
            <a:ext cx="301060" cy="280989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7072330" y="2643182"/>
            <a:ext cx="12121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</a:t>
            </a:r>
            <a:endParaRPr lang="ru-RU" sz="9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14480" y="4500570"/>
            <a:ext cx="12144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5</a:t>
            </a:r>
            <a:endParaRPr lang="ru-RU" sz="96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035" name="Picture 11" descr="C:\Users\Николай\Desktop\картинки\prof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14480" y="5786454"/>
            <a:ext cx="214314" cy="362685"/>
          </a:xfrm>
          <a:prstGeom prst="rect">
            <a:avLst/>
          </a:prstGeom>
          <a:noFill/>
        </p:spPr>
      </p:pic>
      <p:pic>
        <p:nvPicPr>
          <p:cNvPr id="24" name="Picture 3" descr="C:\Users\Николай\Desktop\картинки\prof8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5000636"/>
            <a:ext cx="342902" cy="190501"/>
          </a:xfrm>
          <a:prstGeom prst="rect">
            <a:avLst/>
          </a:prstGeom>
          <a:noFill/>
        </p:spPr>
      </p:pic>
      <p:pic>
        <p:nvPicPr>
          <p:cNvPr id="1036" name="Picture 12" descr="C:\Users\Николай\Desktop\картинки\iCALKVXGQ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57554" y="4929198"/>
            <a:ext cx="1438275" cy="1428750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3357554" y="4214818"/>
            <a:ext cx="15728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2=Ы</a:t>
            </a:r>
            <a:endParaRPr lang="ru-RU" sz="5400" b="1" cap="none" spc="0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7" name="Picture 3" descr="C:\Users\Николай\Desktop\картинки\prof8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000636"/>
            <a:ext cx="342902" cy="190501"/>
          </a:xfrm>
          <a:prstGeom prst="rect">
            <a:avLst/>
          </a:prstGeom>
          <a:noFill/>
        </p:spPr>
      </p:pic>
      <p:pic>
        <p:nvPicPr>
          <p:cNvPr id="1037" name="Picture 13" descr="C:\Users\Николай\Desktop\картинки\iCAPT6RA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43504" y="4857760"/>
            <a:ext cx="1357322" cy="1500188"/>
          </a:xfrm>
          <a:prstGeom prst="rect">
            <a:avLst/>
          </a:prstGeom>
          <a:noFill/>
        </p:spPr>
      </p:pic>
      <p:pic>
        <p:nvPicPr>
          <p:cNvPr id="29" name="Picture 3" descr="C:\Users\Николай\Desktop\картинки\prof8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000636"/>
            <a:ext cx="342902" cy="190501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7143768" y="4714884"/>
            <a:ext cx="5597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hlinkClick r:id="rId14" action="ppaction://hlinksldjump"/>
              </a:rPr>
              <a:t>!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колай\Desktop\картинки\teddy-2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529286"/>
            <a:ext cx="9199368" cy="7387287"/>
          </a:xfrm>
          <a:prstGeom prst="rect">
            <a:avLst/>
          </a:prstGeom>
          <a:noFill/>
        </p:spPr>
      </p:pic>
      <p:sp>
        <p:nvSpPr>
          <p:cNvPr id="1031" name="WordArt 7"/>
          <p:cNvSpPr>
            <a:spLocks noChangeArrowheads="1" noChangeShapeType="1" noTextEdit="1"/>
          </p:cNvSpPr>
          <p:nvPr/>
        </p:nvSpPr>
        <p:spPr bwMode="auto">
          <a:xfrm>
            <a:off x="0" y="5786454"/>
            <a:ext cx="9144000" cy="107154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4000" b="1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СПАСИБО  ЗА  ВНИМАНИЕ!</a:t>
            </a:r>
            <a:endParaRPr lang="ru-RU" sz="4000" b="1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10" y="214290"/>
            <a:ext cx="7851775" cy="6143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Литература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143116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071546"/>
            <a:ext cx="32930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dirty="0" smtClean="0">
                <a:hlinkClick r:id="rId3"/>
              </a:rPr>
              <a:t> </a:t>
            </a:r>
            <a:r>
              <a:rPr lang="en-US" sz="1400" dirty="0" smtClean="0">
                <a:hlinkClick r:id="rId3"/>
              </a:rPr>
              <a:t>stitchfanclub.com</a:t>
            </a:r>
            <a:r>
              <a:rPr lang="ru-RU" sz="1400" dirty="0" smtClean="0"/>
              <a:t> (картинка мишек)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357298"/>
            <a:ext cx="19824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dirty="0" smtClean="0">
                <a:hlinkClick r:id="rId4"/>
              </a:rPr>
              <a:t> </a:t>
            </a:r>
            <a:r>
              <a:rPr lang="en-US" sz="1400" dirty="0" smtClean="0">
                <a:hlinkClick r:id="rId4"/>
              </a:rPr>
              <a:t>psytrance.ru</a:t>
            </a:r>
            <a:r>
              <a:rPr lang="ru-RU" sz="1400" dirty="0" smtClean="0"/>
              <a:t> (бочка)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643050"/>
            <a:ext cx="24944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400" dirty="0" smtClean="0">
                <a:hlinkClick r:id="rId5"/>
              </a:rPr>
              <a:t>prometeus.nsc.ru</a:t>
            </a:r>
            <a:r>
              <a:rPr lang="ru-RU" sz="1400" dirty="0" smtClean="0"/>
              <a:t> (словарь)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2000240"/>
            <a:ext cx="19542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400" dirty="0" smtClean="0">
                <a:hlinkClick r:id="rId6"/>
              </a:rPr>
              <a:t>one-must.ru</a:t>
            </a:r>
            <a:r>
              <a:rPr lang="ru-RU" sz="1400" dirty="0" smtClean="0"/>
              <a:t> (астры)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285992"/>
            <a:ext cx="23990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dirty="0" smtClean="0">
                <a:hlinkClick r:id="rId7"/>
              </a:rPr>
              <a:t>kaleidoscope-ru.forumy.eu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2643182"/>
            <a:ext cx="27900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dirty="0" smtClean="0">
                <a:hlinkClick r:id="rId8"/>
              </a:rPr>
              <a:t>forum.rubcovsk.ru</a:t>
            </a:r>
            <a:r>
              <a:rPr lang="ru-RU" sz="1400" dirty="0" smtClean="0"/>
              <a:t> (подсолнух)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000372"/>
            <a:ext cx="2039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dirty="0" smtClean="0">
                <a:hlinkClick r:id="rId9"/>
              </a:rPr>
              <a:t>eva.vnt.ru</a:t>
            </a:r>
            <a:r>
              <a:rPr lang="ru-RU" sz="1400" dirty="0" smtClean="0"/>
              <a:t> (апельсин)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3357562"/>
            <a:ext cx="17763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dirty="0" smtClean="0">
                <a:hlinkClick r:id="rId10"/>
              </a:rPr>
              <a:t>stb.ua</a:t>
            </a:r>
            <a:r>
              <a:rPr lang="ru-RU" sz="1400" dirty="0" smtClean="0"/>
              <a:t> (гладиолус)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714752"/>
            <a:ext cx="22497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dirty="0" smtClean="0">
                <a:hlinkClick r:id="rId11"/>
              </a:rPr>
              <a:t>shishlena.ru</a:t>
            </a:r>
            <a:r>
              <a:rPr lang="ru-RU" sz="1400" dirty="0" smtClean="0"/>
              <a:t> (пельмени)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4071942"/>
            <a:ext cx="23205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dirty="0" smtClean="0">
                <a:hlinkClick r:id="rId12"/>
              </a:rPr>
              <a:t>airsoftgun.nnov.ru</a:t>
            </a:r>
            <a:r>
              <a:rPr lang="ru-RU" sz="1400" dirty="0" smtClean="0"/>
              <a:t> (жгут)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4429132"/>
            <a:ext cx="26085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dirty="0" err="1" smtClean="0">
                <a:hlinkClick r:id="rId13"/>
              </a:rPr>
              <a:t>страна-читалия.рф</a:t>
            </a:r>
            <a:r>
              <a:rPr lang="ru-RU" sz="1400" dirty="0" smtClean="0"/>
              <a:t> (костер)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4786322"/>
            <a:ext cx="24682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dirty="0" smtClean="0">
                <a:hlinkClick r:id="rId14"/>
              </a:rPr>
              <a:t>chitai-gorod.ru</a:t>
            </a:r>
            <a:r>
              <a:rPr lang="ru-RU" sz="1400" dirty="0" smtClean="0"/>
              <a:t> (фонетика)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5143512"/>
            <a:ext cx="4944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dirty="0" smtClean="0">
                <a:hlinkClick r:id="rId15"/>
              </a:rPr>
              <a:t>900igr</a:t>
            </a:r>
            <a:r>
              <a:rPr lang="en-US" dirty="0" smtClean="0">
                <a:hlinkClick r:id="rId15"/>
              </a:rPr>
              <a:t>.net</a:t>
            </a:r>
            <a:r>
              <a:rPr lang="ru-RU" dirty="0" smtClean="0"/>
              <a:t> (синтаксис, наречие, грам.основа))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5500702"/>
            <a:ext cx="21526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dirty="0" smtClean="0">
                <a:hlinkClick r:id="rId16"/>
              </a:rPr>
              <a:t>wwww4.com</a:t>
            </a:r>
            <a:r>
              <a:rPr lang="ru-RU" sz="1400" dirty="0" smtClean="0"/>
              <a:t> (словарь)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5857892"/>
            <a:ext cx="22571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dirty="0" smtClean="0">
                <a:hlinkClick r:id="rId17"/>
              </a:rPr>
              <a:t>forum.ozpp.ru</a:t>
            </a:r>
            <a:r>
              <a:rPr lang="ru-RU" sz="1400" dirty="0" smtClean="0"/>
              <a:t> (адвокат)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6143644"/>
            <a:ext cx="2755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dirty="0" smtClean="0">
                <a:hlinkClick r:id="rId18"/>
              </a:rPr>
              <a:t>boy-and-girls.3dn.ru</a:t>
            </a:r>
            <a:r>
              <a:rPr lang="ru-RU" sz="1400" dirty="0" smtClean="0"/>
              <a:t> (Вологда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929190" y="1142984"/>
            <a:ext cx="3595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dirty="0" smtClean="0">
                <a:hlinkClick r:id="rId19"/>
              </a:rPr>
              <a:t>provincialnotes.livejournal.com</a:t>
            </a:r>
            <a:r>
              <a:rPr lang="ru-RU" sz="1400" dirty="0" smtClean="0"/>
              <a:t> (авокадо)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929190" y="1428736"/>
            <a:ext cx="22025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dirty="0" smtClean="0">
                <a:hlinkClick r:id="rId20"/>
              </a:rPr>
              <a:t>simart.info</a:t>
            </a:r>
            <a:r>
              <a:rPr lang="ru-RU" sz="1400" dirty="0" smtClean="0"/>
              <a:t> (велосипед)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929190" y="1714488"/>
            <a:ext cx="21471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dirty="0" smtClean="0">
                <a:hlinkClick r:id="rId21"/>
              </a:rPr>
              <a:t>lacywest.com</a:t>
            </a:r>
            <a:r>
              <a:rPr lang="ru-RU" sz="1400" dirty="0" smtClean="0"/>
              <a:t> (наждак)</a:t>
            </a:r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929190" y="2000240"/>
            <a:ext cx="21709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dirty="0" smtClean="0">
                <a:hlinkClick r:id="rId22"/>
              </a:rPr>
              <a:t>scharks.ru</a:t>
            </a:r>
            <a:r>
              <a:rPr lang="ru-RU" sz="1400" dirty="0" smtClean="0"/>
              <a:t> (Никарагуа)</a:t>
            </a:r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929190" y="2285992"/>
            <a:ext cx="18228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dirty="0" smtClean="0">
                <a:hlinkClick r:id="rId23"/>
              </a:rPr>
              <a:t>multworld.ru</a:t>
            </a:r>
            <a:r>
              <a:rPr lang="ru-RU" sz="1400" dirty="0" smtClean="0"/>
              <a:t> (Зоя)</a:t>
            </a: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929190" y="2643182"/>
            <a:ext cx="2700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dirty="0" smtClean="0">
                <a:hlinkClick r:id="rId24"/>
              </a:rPr>
              <a:t>infoflotforum.ru</a:t>
            </a:r>
            <a:r>
              <a:rPr lang="ru-RU" sz="1400" dirty="0" smtClean="0"/>
              <a:t> (Ломоносов)</a:t>
            </a:r>
            <a:endParaRPr lang="ru-RU" sz="1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929190" y="3000372"/>
            <a:ext cx="22615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dirty="0" smtClean="0">
                <a:hlinkClick r:id="rId25"/>
              </a:rPr>
              <a:t>newsland.ru</a:t>
            </a:r>
            <a:r>
              <a:rPr lang="ru-RU" sz="1400" dirty="0" smtClean="0"/>
              <a:t> (молодежь)</a:t>
            </a:r>
            <a:endParaRPr lang="ru-RU" sz="1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929190" y="3286124"/>
            <a:ext cx="3296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dirty="0" smtClean="0">
                <a:hlinkClick r:id="rId26"/>
              </a:rPr>
              <a:t>dusia.telekritika.ua</a:t>
            </a:r>
            <a:r>
              <a:rPr lang="ru-RU" dirty="0" smtClean="0"/>
              <a:t> (</a:t>
            </a:r>
            <a:r>
              <a:rPr lang="ru-RU" sz="1400" dirty="0" smtClean="0"/>
              <a:t>корреспондент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929190" y="3714752"/>
            <a:ext cx="19623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dirty="0" smtClean="0">
                <a:hlinkClick r:id="rId27"/>
              </a:rPr>
              <a:t>iohanga.ru</a:t>
            </a:r>
            <a:r>
              <a:rPr lang="ru-RU" sz="1400" dirty="0" smtClean="0"/>
              <a:t> (Ожегов)</a:t>
            </a:r>
            <a:endParaRPr lang="ru-RU" sz="1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929190" y="4071942"/>
            <a:ext cx="24559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dirty="0" smtClean="0">
                <a:hlinkClick r:id="rId28"/>
              </a:rPr>
              <a:t>blog.cntiprogress.ru</a:t>
            </a:r>
            <a:r>
              <a:rPr lang="ru-RU" sz="1400" dirty="0" smtClean="0"/>
              <a:t> (Даль)</a:t>
            </a:r>
            <a:endParaRPr lang="ru-RU" sz="1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929190" y="4429132"/>
            <a:ext cx="26364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dirty="0" smtClean="0">
                <a:hlinkClick r:id="rId29"/>
              </a:rPr>
              <a:t>yaplakal.com</a:t>
            </a:r>
            <a:r>
              <a:rPr lang="ru-RU" sz="1400" dirty="0" smtClean="0"/>
              <a:t> (аббревиатура)</a:t>
            </a:r>
            <a:endParaRPr lang="ru-RU" sz="1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929190" y="4786322"/>
            <a:ext cx="22795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dirty="0" smtClean="0">
                <a:hlinkClick r:id="rId30"/>
              </a:rPr>
              <a:t>kazan.dkvartal.ru</a:t>
            </a:r>
            <a:r>
              <a:rPr lang="ru-RU" sz="1400" dirty="0" smtClean="0"/>
              <a:t> (ЦУМ)</a:t>
            </a:r>
            <a:endParaRPr lang="ru-RU" sz="14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929190" y="5214950"/>
            <a:ext cx="16257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dirty="0" smtClean="0">
                <a:hlinkClick r:id="rId31"/>
              </a:rPr>
              <a:t>kavicom.ru</a:t>
            </a:r>
            <a:r>
              <a:rPr lang="ru-RU" sz="1400" dirty="0" smtClean="0"/>
              <a:t> (вуз)</a:t>
            </a:r>
            <a:endParaRPr lang="ru-RU" sz="1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929190" y="5500702"/>
            <a:ext cx="22333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dirty="0" smtClean="0">
                <a:hlinkClick r:id="rId32"/>
              </a:rPr>
              <a:t>shkolakar.ucoz.ru</a:t>
            </a:r>
            <a:r>
              <a:rPr lang="ru-RU" sz="1400" dirty="0" smtClean="0"/>
              <a:t> (ГИА)</a:t>
            </a:r>
            <a:endParaRPr lang="ru-RU" sz="1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929190" y="5857892"/>
            <a:ext cx="21167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dirty="0" smtClean="0">
                <a:hlinkClick r:id="rId33"/>
              </a:rPr>
              <a:t>prizyvnikmoy.ru</a:t>
            </a:r>
            <a:r>
              <a:rPr lang="ru-RU" sz="1400" dirty="0" smtClean="0"/>
              <a:t> (ВДВ)</a:t>
            </a:r>
            <a:endParaRPr lang="ru-RU" sz="1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929190" y="6215082"/>
            <a:ext cx="15624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dirty="0" smtClean="0">
                <a:hlinkClick r:id="rId34"/>
              </a:rPr>
              <a:t>kazeu.kz</a:t>
            </a:r>
            <a:r>
              <a:rPr lang="ru-RU" sz="1400" dirty="0" smtClean="0"/>
              <a:t> (МГУ)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14282" y="928670"/>
            <a:ext cx="1690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dirty="0" smtClean="0">
                <a:hlinkClick r:id="rId2"/>
              </a:rPr>
              <a:t>igolka.in.ua</a:t>
            </a:r>
            <a:r>
              <a:rPr lang="ru-RU" sz="1400" dirty="0" smtClean="0"/>
              <a:t> (бал)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1214422"/>
            <a:ext cx="17999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dirty="0" smtClean="0">
                <a:hlinkClick r:id="rId3"/>
              </a:rPr>
              <a:t>myltik.ru</a:t>
            </a:r>
            <a:r>
              <a:rPr lang="ru-RU" sz="1400" dirty="0" smtClean="0"/>
              <a:t> (прутик)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1500174"/>
            <a:ext cx="17406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dirty="0" smtClean="0">
                <a:hlinkClick r:id="rId4"/>
              </a:rPr>
              <a:t>in-fly.ru</a:t>
            </a:r>
            <a:r>
              <a:rPr lang="ru-RU" sz="1400" dirty="0" smtClean="0"/>
              <a:t> (Ямайка)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1785926"/>
            <a:ext cx="1984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dirty="0" smtClean="0">
                <a:hlinkClick r:id="rId5"/>
              </a:rPr>
              <a:t>fotoregion.ru</a:t>
            </a:r>
            <a:r>
              <a:rPr lang="ru-RU" sz="1400" dirty="0" smtClean="0"/>
              <a:t> (сосна)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2071678"/>
            <a:ext cx="16457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dirty="0" smtClean="0">
                <a:hlinkClick r:id="rId6"/>
              </a:rPr>
              <a:t>hotwalls.ru</a:t>
            </a:r>
            <a:r>
              <a:rPr lang="ru-RU" sz="1400" dirty="0" smtClean="0"/>
              <a:t> (кот)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14282" y="2357430"/>
            <a:ext cx="32033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dirty="0" smtClean="0">
                <a:hlinkClick r:id="rId7"/>
              </a:rPr>
              <a:t>muzicforchildren.blogspot.ca</a:t>
            </a:r>
            <a:r>
              <a:rPr lang="ru-RU" sz="1400" dirty="0" smtClean="0"/>
              <a:t> (ноты)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2643182"/>
            <a:ext cx="22297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dirty="0" smtClean="0">
                <a:hlinkClick r:id="rId8"/>
              </a:rPr>
              <a:t>signa-foto.ucoz.ru</a:t>
            </a:r>
            <a:r>
              <a:rPr lang="ru-RU" sz="1400" dirty="0" smtClean="0"/>
              <a:t> (имя)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14282" y="2928934"/>
            <a:ext cx="20649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dirty="0" smtClean="0">
                <a:hlinkClick r:id="rId9"/>
              </a:rPr>
              <a:t>ru.123rf.com</a:t>
            </a:r>
            <a:r>
              <a:rPr lang="ru-RU" sz="1400" dirty="0" smtClean="0"/>
              <a:t> (возраст)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3214686"/>
            <a:ext cx="17259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dirty="0" err="1" smtClean="0">
                <a:hlinkClick r:id="rId10"/>
              </a:rPr>
              <a:t>odis</a:t>
            </a:r>
            <a:r>
              <a:rPr lang="en-US" sz="1400" dirty="0" smtClean="0">
                <a:hlinkClick r:id="rId10"/>
              </a:rPr>
              <a:t>.</a:t>
            </a:r>
            <a:r>
              <a:rPr lang="ru-RU" sz="1400" dirty="0" smtClean="0">
                <a:hlinkClick r:id="rId10"/>
              </a:rPr>
              <a:t> </a:t>
            </a:r>
            <a:r>
              <a:rPr lang="en-US" sz="1400" dirty="0" smtClean="0">
                <a:hlinkClick r:id="rId10"/>
              </a:rPr>
              <a:t>by</a:t>
            </a:r>
            <a:r>
              <a:rPr lang="ru-RU" sz="1400" dirty="0" smtClean="0"/>
              <a:t> (тетрадь)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14282" y="3500438"/>
            <a:ext cx="27407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dirty="0" smtClean="0">
                <a:hlinkClick r:id="rId11"/>
              </a:rPr>
              <a:t>dostavim-gruz.at.ua</a:t>
            </a:r>
            <a:r>
              <a:rPr lang="ru-RU" sz="1400" dirty="0" smtClean="0"/>
              <a:t> (Австрия)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14282" y="3786190"/>
            <a:ext cx="22175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dirty="0" smtClean="0">
                <a:hlinkClick r:id="rId12"/>
              </a:rPr>
              <a:t>newsmoldova.ru</a:t>
            </a:r>
            <a:r>
              <a:rPr lang="ru-RU" sz="1400" dirty="0" smtClean="0"/>
              <a:t> (МИД)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14282" y="4071942"/>
            <a:ext cx="53910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dirty="0" err="1" smtClean="0">
                <a:hlinkClick r:id="rId13"/>
              </a:rPr>
              <a:t>VremyaZabav.ru</a:t>
            </a:r>
            <a:r>
              <a:rPr lang="en-US" sz="1400" dirty="0" err="1" smtClean="0"/>
              <a:t>›</a:t>
            </a:r>
            <a:r>
              <a:rPr lang="en-US" sz="1400" dirty="0" err="1" smtClean="0">
                <a:hlinkClick r:id="rId14"/>
              </a:rPr>
              <a:t>zanimatelno</a:t>
            </a:r>
            <a:r>
              <a:rPr lang="en-US" sz="1400" dirty="0" smtClean="0">
                <a:hlinkClick r:id="rId14"/>
              </a:rPr>
              <a:t>/</a:t>
            </a:r>
            <a:r>
              <a:rPr lang="en-US" sz="1400" b="1" dirty="0" smtClean="0">
                <a:hlinkClick r:id="rId14"/>
              </a:rPr>
              <a:t>rebus</a:t>
            </a:r>
            <a:r>
              <a:rPr lang="en-US" sz="1400" dirty="0" smtClean="0">
                <a:hlinkClick r:id="rId14"/>
              </a:rPr>
              <a:t>i.html</a:t>
            </a:r>
            <a:r>
              <a:rPr lang="ru-RU" sz="1400" dirty="0" smtClean="0"/>
              <a:t> (картинки из ребуса)</a:t>
            </a:r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282" y="4357694"/>
            <a:ext cx="5198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dirty="0" err="1" smtClean="0">
                <a:hlinkClick r:id="rId15"/>
              </a:rPr>
              <a:t>pesochnizza.ru</a:t>
            </a:r>
            <a:r>
              <a:rPr lang="en-US" sz="1400" dirty="0" err="1" smtClean="0"/>
              <a:t>›</a:t>
            </a:r>
            <a:r>
              <a:rPr lang="en-US" sz="1400" dirty="0" err="1" smtClean="0">
                <a:hlinkClick r:id="rId16"/>
              </a:rPr>
              <a:t>igroteka</a:t>
            </a:r>
            <a:r>
              <a:rPr lang="en-US" sz="1400" dirty="0" smtClean="0">
                <a:hlinkClick r:id="rId16"/>
              </a:rPr>
              <a:t>/</a:t>
            </a:r>
            <a:r>
              <a:rPr lang="en-US" sz="1400" b="1" dirty="0" err="1" smtClean="0">
                <a:hlinkClick r:id="rId16"/>
              </a:rPr>
              <a:t>rebusy</a:t>
            </a:r>
            <a:r>
              <a:rPr lang="en-US" sz="1400" dirty="0" err="1" smtClean="0">
                <a:hlinkClick r:id="rId16"/>
              </a:rPr>
              <a:t>-</a:t>
            </a:r>
            <a:r>
              <a:rPr lang="en-US" sz="1400" b="1" dirty="0" err="1" smtClean="0">
                <a:hlinkClick r:id="rId16"/>
              </a:rPr>
              <a:t>s</a:t>
            </a:r>
            <a:r>
              <a:rPr lang="en-US" sz="1400" dirty="0" err="1" smtClean="0">
                <a:hlinkClick r:id="rId16"/>
              </a:rPr>
              <a:t>trany</a:t>
            </a:r>
            <a:r>
              <a:rPr lang="ru-RU" sz="1400" dirty="0" smtClean="0"/>
              <a:t>  (картинки из ребуса)</a:t>
            </a:r>
            <a:endParaRPr lang="ru-RU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208036" y="4665471"/>
            <a:ext cx="7023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 err="1" smtClean="0"/>
              <a:t>С.И.Львова</a:t>
            </a:r>
            <a:r>
              <a:rPr lang="ru-RU" sz="1400" dirty="0" smtClean="0"/>
              <a:t>. Русский язык. 5-11 классы. Лингвистические игры. 2010 г </a:t>
            </a:r>
            <a:r>
              <a:rPr lang="ru-RU" sz="1400" smtClean="0"/>
              <a:t>(вопросы )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14356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Этот цветок в греческом языке означает «звезда»…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C:\Users\Николай\Desktop\картинки\iCASNC975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857496"/>
            <a:ext cx="5000660" cy="33337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968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851648" cy="1828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Этот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цветок называют сыном солнца…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Николай\Desktop\картинки\iCAJDJ6O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714752"/>
            <a:ext cx="3238536" cy="2428902"/>
          </a:xfrm>
          <a:prstGeom prst="rect">
            <a:avLst/>
          </a:prstGeom>
          <a:noFill/>
        </p:spPr>
      </p:pic>
      <p:pic>
        <p:nvPicPr>
          <p:cNvPr id="9219" name="Picture 3" descr="C:\Users\Николай\Desktop\картинки\iCA9062O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143248"/>
            <a:ext cx="3436415" cy="2214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5128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851648" cy="1828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Этот фрукт называют «китайским яблоком»…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Николай\Desktop\картинки\iCAD5MSD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857628"/>
            <a:ext cx="3543325" cy="2214578"/>
          </a:xfrm>
          <a:prstGeom prst="rect">
            <a:avLst/>
          </a:prstGeom>
          <a:noFill/>
        </p:spPr>
      </p:pic>
      <p:pic>
        <p:nvPicPr>
          <p:cNvPr id="10243" name="Picture 3" descr="C:\Users\Николай\Desktop\картинки\iCA83Q3OK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2938" y="3214686"/>
            <a:ext cx="3688107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1074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 </a:t>
            </a:r>
            <a:r>
              <a:rPr lang="ru-RU" sz="4900" dirty="0" smtClean="0">
                <a:solidFill>
                  <a:srgbClr val="FFFF00"/>
                </a:solidFill>
              </a:rPr>
              <a:t>переводе с латинского языка этот цветок означает «небольшой меч». Название дано по форме листьев.</a:t>
            </a:r>
            <a:endParaRPr lang="ru-RU" sz="49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Елена\Desktop\картинки\i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53272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Елена\Desktop\картинки\iCAVS00L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12976"/>
            <a:ext cx="3096344" cy="276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89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14356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Это слово в удмуртском языке означает «ушко из теста»…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Николай\Desktop\картинки\37db279b7a99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928934"/>
            <a:ext cx="5072058" cy="3381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2508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1273</TotalTime>
  <Words>609</Words>
  <Application>Microsoft Office PowerPoint</Application>
  <PresentationFormat>Экран (4:3)</PresentationFormat>
  <Paragraphs>175</Paragraphs>
  <Slides>49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Поток</vt:lpstr>
      <vt:lpstr>Слайд 1</vt:lpstr>
      <vt:lpstr>Слайд 2</vt:lpstr>
      <vt:lpstr>Слайд 3</vt:lpstr>
      <vt:lpstr>Что изучает этимология?</vt:lpstr>
      <vt:lpstr>Этот цветок в греческом языке означает «звезда»…</vt:lpstr>
      <vt:lpstr>Этот цветок называют сыном солнца…</vt:lpstr>
      <vt:lpstr>Этот фрукт называют «китайским яблоком»…</vt:lpstr>
      <vt:lpstr>В переводе с латинского языка этот цветок означает «небольшой меч». Название дано по форме листьев.</vt:lpstr>
      <vt:lpstr>Это слово в удмуртском языке означает «ушко из теста»…</vt:lpstr>
      <vt:lpstr>Какую часть слова можно найти в земле?</vt:lpstr>
      <vt:lpstr>Какой частью речи могут быть слова:     покрой           жгут            пила?</vt:lpstr>
      <vt:lpstr>Какой раздел науки о языке изучает его звуковую сторону?</vt:lpstr>
      <vt:lpstr>Этот раздел лингвистики изучает словосочетания и предложения?</vt:lpstr>
      <vt:lpstr>Какое наречие пишется с двумя дефисами?</vt:lpstr>
      <vt:lpstr>В этом словаре можно узнать о произношении слов?</vt:lpstr>
      <vt:lpstr>Кто по специальности Тимофей Андреевич Ковда?</vt:lpstr>
      <vt:lpstr>В каком городе родился Александр Дмитриевич Голов?</vt:lpstr>
      <vt:lpstr>Что любит есть на завтрак Ольга Дмитриевна Акова?</vt:lpstr>
      <vt:lpstr>На чём ездит Денис Евгеньевич Писолев?</vt:lpstr>
      <vt:lpstr>Чем пользуется в быту Кармен Артуровна Джан?</vt:lpstr>
      <vt:lpstr>По какой стране путешествовал Андрей Устинович Гаракин?</vt:lpstr>
      <vt:lpstr>В каком имени 30 Я?</vt:lpstr>
      <vt:lpstr>Он создал первый русский университет. Он сам был первым нашим университетом. Назовите этого человека.</vt:lpstr>
      <vt:lpstr>Какого цвета неопытная молодёжь?</vt:lpstr>
      <vt:lpstr>Слово с удвоенной           ?</vt:lpstr>
      <vt:lpstr>Автор современного толкового словаря?</vt:lpstr>
      <vt:lpstr>Автор четырёхтомного Словаря живого великорусского языка?</vt:lpstr>
      <vt:lpstr>Что такое аббревиатура?</vt:lpstr>
      <vt:lpstr>ЦУМ</vt:lpstr>
      <vt:lpstr>вуз</vt:lpstr>
      <vt:lpstr>ГИА</vt:lpstr>
      <vt:lpstr>ВДВ</vt:lpstr>
      <vt:lpstr>МГУ</vt:lpstr>
      <vt:lpstr>Как превратить оценку в вечер танцев?</vt:lpstr>
      <vt:lpstr>Как превратить ветку в водоём?</vt:lpstr>
      <vt:lpstr>Какой остров  можно носить под рубашкой?</vt:lpstr>
      <vt:lpstr>Название какого очень распространенного дерева состоит из четырёх предлогов?</vt:lpstr>
      <vt:lpstr>Из каких двух предлогов можно составить название домашнего животного?</vt:lpstr>
      <vt:lpstr>Как измерить расстояние нотами?</vt:lpstr>
      <vt:lpstr>Подлежащее и сказуемое в предложении являются…?</vt:lpstr>
      <vt:lpstr>Какое слово принадлежит только тебе. При этом оно  употребляется чаще другими?</vt:lpstr>
      <vt:lpstr>Что хочет скрыть Тарас Сергеевич Арзов?</vt:lpstr>
      <vt:lpstr>Это слово произошло от греческого  «тетро» – «сложенный вчетверо»…</vt:lpstr>
      <vt:lpstr>Какое государство начинается на А и оканчивается тремя Я?</vt:lpstr>
      <vt:lpstr>МИД</vt:lpstr>
      <vt:lpstr>Слайд 46</vt:lpstr>
      <vt:lpstr>Слайд 47</vt:lpstr>
      <vt:lpstr>Литература</vt:lpstr>
      <vt:lpstr>Слайд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Какое наречие пишется с двумя дефисами?</dc:title>
  <dc:creator>Елена</dc:creator>
  <cp:lastModifiedBy>Николай</cp:lastModifiedBy>
  <cp:revision>166</cp:revision>
  <dcterms:created xsi:type="dcterms:W3CDTF">2013-02-16T17:07:23Z</dcterms:created>
  <dcterms:modified xsi:type="dcterms:W3CDTF">2014-02-26T17:21:30Z</dcterms:modified>
</cp:coreProperties>
</file>