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42" autoAdjust="0"/>
    <p:restoredTop sz="94660"/>
  </p:normalViewPr>
  <p:slideViewPr>
    <p:cSldViewPr>
      <p:cViewPr>
        <p:scale>
          <a:sx n="90" d="100"/>
          <a:sy n="90" d="100"/>
        </p:scale>
        <p:origin x="-37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75000"/>
            </a:schemeClr>
          </a:solidFill>
          <a:ln cap="rnd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E6DF-4604-4162-BD2B-D592CBB0EA2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562FD-75B5-4DAF-91A7-AC51A2167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ü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ü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elmathematics.b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ru-RU" sz="6600" b="1" i="1" dirty="0" smtClean="0"/>
              <a:t>Осевая симметрия</a:t>
            </a:r>
            <a:endParaRPr lang="ru-RU" sz="6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293096"/>
            <a:ext cx="6923112" cy="2016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Презентация ученицы 11 класса Школы №1405 «Вдохновение»</a:t>
            </a:r>
          </a:p>
          <a:p>
            <a:pPr algn="ctr">
              <a:buNone/>
            </a:pPr>
            <a:r>
              <a:rPr lang="ru-RU" sz="2400" dirty="0" smtClean="0"/>
              <a:t>Александрийской Ксении</a:t>
            </a:r>
          </a:p>
          <a:p>
            <a:pPr algn="ctr">
              <a:buNone/>
            </a:pPr>
            <a:r>
              <a:rPr lang="ru-RU" sz="2400" dirty="0" smtClean="0"/>
              <a:t>Преподаватель: Бутова Александра Владимировна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2908920"/>
          </a:xfrm>
        </p:spPr>
        <p:txBody>
          <a:bodyPr/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</a:rPr>
              <a:t>Осевой симметрией 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с осью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 α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называется такое отображение пространства на себя, при котором любая точка М переходит в симметричную ей точку М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относительно оси </a:t>
            </a:r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 </a:t>
            </a:r>
            <a:r>
              <a:rPr lang="el-GR" sz="3600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4968044" y="4005064"/>
            <a:ext cx="1746298" cy="1296144"/>
            <a:chOff x="4968044" y="4005064"/>
            <a:chExt cx="1746298" cy="1296144"/>
          </a:xfrm>
        </p:grpSpPr>
        <p:sp>
          <p:nvSpPr>
            <p:cNvPr id="6" name="Равнобедренный треугольник 5"/>
            <p:cNvSpPr/>
            <p:nvPr/>
          </p:nvSpPr>
          <p:spPr>
            <a:xfrm rot="5400000">
              <a:off x="4986046" y="3987062"/>
              <a:ext cx="1296144" cy="13321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156176" y="4437112"/>
              <a:ext cx="5581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M</a:t>
              </a:r>
              <a:r>
                <a:rPr lang="en-US" sz="1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</a:t>
              </a:r>
              <a:endPara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131840" y="3933056"/>
            <a:ext cx="2228650" cy="2086491"/>
            <a:chOff x="3131840" y="3933056"/>
            <a:chExt cx="2228650" cy="2086491"/>
          </a:xfrm>
        </p:grpSpPr>
        <p:sp>
          <p:nvSpPr>
            <p:cNvPr id="5" name="Равнобедренный треугольник 4"/>
            <p:cNvSpPr/>
            <p:nvPr/>
          </p:nvSpPr>
          <p:spPr>
            <a:xfrm rot="16200000">
              <a:off x="3653898" y="3987062"/>
              <a:ext cx="1296144" cy="13321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31840" y="4437112"/>
              <a:ext cx="46730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M</a:t>
              </a:r>
              <a:endPara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4932040" y="3933056"/>
              <a:ext cx="0" cy="187220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4860032" y="5373216"/>
              <a:ext cx="50045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 </a:t>
              </a:r>
              <a:r>
                <a:rPr lang="el-GR" sz="36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α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Группа 90"/>
          <p:cNvGrpSpPr/>
          <p:nvPr/>
        </p:nvGrpSpPr>
        <p:grpSpPr>
          <a:xfrm>
            <a:off x="5652120" y="4005064"/>
            <a:ext cx="2160240" cy="1800200"/>
            <a:chOff x="5652120" y="4005064"/>
            <a:chExt cx="2160240" cy="1800200"/>
          </a:xfrm>
        </p:grpSpPr>
        <p:sp>
          <p:nvSpPr>
            <p:cNvPr id="34" name="Куб 33"/>
            <p:cNvSpPr/>
            <p:nvPr/>
          </p:nvSpPr>
          <p:spPr>
            <a:xfrm>
              <a:off x="5796136" y="4005064"/>
              <a:ext cx="2016224" cy="1800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5652120" y="4437112"/>
              <a:ext cx="10801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flipH="1">
              <a:off x="6084168" y="5301208"/>
              <a:ext cx="1656184" cy="0"/>
            </a:xfrm>
            <a:prstGeom prst="line">
              <a:avLst/>
            </a:prstGeom>
            <a:ln>
              <a:prstDash val="dash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2448272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Построим куб </a:t>
            </a:r>
            <a:r>
              <a:rPr lang="ru-RU" sz="2000" dirty="0" smtClean="0"/>
              <a:t>  А 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В</a:t>
            </a:r>
            <a:r>
              <a:rPr lang="ru-RU" sz="2000" dirty="0" smtClean="0"/>
              <a:t> 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С</a:t>
            </a:r>
            <a:r>
              <a:rPr lang="ru-RU" sz="2000" dirty="0" smtClean="0"/>
              <a:t> 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</a:t>
            </a:r>
            <a:r>
              <a:rPr lang="en-US" sz="2000" dirty="0" smtClean="0"/>
              <a:t>D</a:t>
            </a:r>
            <a:r>
              <a:rPr lang="ru-RU" sz="2000" baseline="-25000" dirty="0" smtClean="0"/>
              <a:t> 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</a:t>
            </a:r>
            <a:r>
              <a:rPr lang="ru-RU" sz="2000" dirty="0" smtClean="0"/>
              <a:t>А</a:t>
            </a:r>
            <a:r>
              <a:rPr lang="en-US" sz="2000" dirty="0" smtClean="0"/>
              <a:t> </a:t>
            </a:r>
            <a:r>
              <a:rPr lang="ru-RU" sz="2000" dirty="0" smtClean="0"/>
              <a:t>В</a:t>
            </a:r>
            <a:r>
              <a:rPr lang="en-US" sz="2000" dirty="0" smtClean="0"/>
              <a:t> </a:t>
            </a:r>
            <a:r>
              <a:rPr lang="ru-RU" sz="2000" dirty="0" smtClean="0"/>
              <a:t>С</a:t>
            </a:r>
            <a:r>
              <a:rPr lang="en-US" sz="2000" dirty="0" smtClean="0"/>
              <a:t> D</a:t>
            </a:r>
            <a:r>
              <a:rPr lang="ru-RU" sz="2000" dirty="0" smtClean="0"/>
              <a:t>, </a:t>
            </a:r>
            <a:r>
              <a:rPr lang="ru-RU" sz="2000" dirty="0" smtClean="0"/>
              <a:t>симметричный </a:t>
            </a:r>
            <a:r>
              <a:rPr lang="ru-RU" sz="2000" dirty="0" smtClean="0"/>
              <a:t>кубу  А</a:t>
            </a:r>
            <a:r>
              <a:rPr lang="en-US" sz="2000" dirty="0" smtClean="0"/>
              <a:t> </a:t>
            </a:r>
            <a:r>
              <a:rPr lang="ru-RU" sz="2000" dirty="0" smtClean="0"/>
              <a:t>В</a:t>
            </a:r>
            <a:r>
              <a:rPr lang="en-US" sz="2000" dirty="0" smtClean="0"/>
              <a:t> </a:t>
            </a:r>
            <a:r>
              <a:rPr lang="ru-RU" sz="2000" dirty="0" smtClean="0"/>
              <a:t>С</a:t>
            </a:r>
            <a:r>
              <a:rPr lang="en-US" sz="2000" dirty="0" smtClean="0"/>
              <a:t> D</a:t>
            </a:r>
            <a:r>
              <a:rPr lang="ru-RU" sz="2000" dirty="0" smtClean="0"/>
              <a:t> </a:t>
            </a:r>
            <a:r>
              <a:rPr lang="ru-RU" sz="2000" dirty="0" smtClean="0"/>
              <a:t>А </a:t>
            </a:r>
            <a:r>
              <a:rPr lang="en-US" sz="2000" baseline="-25000" dirty="0" smtClean="0"/>
              <a:t>1</a:t>
            </a:r>
            <a:r>
              <a:rPr lang="ru-RU" sz="2000" dirty="0" smtClean="0"/>
              <a:t>В</a:t>
            </a:r>
            <a:r>
              <a:rPr lang="ru-RU" sz="2000" dirty="0" smtClean="0"/>
              <a:t> </a:t>
            </a:r>
            <a:r>
              <a:rPr lang="en-US" sz="2000" baseline="-25000" dirty="0" smtClean="0"/>
              <a:t>1</a:t>
            </a:r>
            <a:r>
              <a:rPr lang="ru-RU" sz="2000" dirty="0" smtClean="0"/>
              <a:t>С</a:t>
            </a:r>
            <a:r>
              <a:rPr lang="ru-RU" sz="2000" dirty="0" smtClean="0"/>
              <a:t> </a:t>
            </a:r>
            <a:r>
              <a:rPr lang="en-US" sz="2000" baseline="-25000" dirty="0" smtClean="0"/>
              <a:t>1</a:t>
            </a:r>
            <a:r>
              <a:rPr lang="ru-RU" sz="2000" dirty="0" smtClean="0"/>
              <a:t> </a:t>
            </a:r>
            <a:r>
              <a:rPr lang="en-US" sz="2000" dirty="0" smtClean="0"/>
              <a:t>D</a:t>
            </a:r>
            <a:r>
              <a:rPr lang="ru-RU" sz="2000" baseline="-25000" dirty="0" smtClean="0"/>
              <a:t> 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ru-RU" sz="2000" dirty="0" smtClean="0"/>
              <a:t>относительно </a:t>
            </a:r>
            <a:r>
              <a:rPr lang="ru-RU" sz="2000" dirty="0" smtClean="0"/>
              <a:t>прямой а.</a:t>
            </a:r>
            <a:endParaRPr lang="ru-RU" sz="2800" b="1" u="sng" dirty="0" smtClean="0"/>
          </a:p>
          <a:p>
            <a:r>
              <a:rPr lang="ru-RU" sz="2800" b="1" u="sng" dirty="0" smtClean="0"/>
              <a:t>Для </a:t>
            </a:r>
            <a:r>
              <a:rPr lang="ru-RU" sz="2800" b="1" u="sng" dirty="0" smtClean="0"/>
              <a:t>этого:</a:t>
            </a:r>
            <a:endParaRPr lang="ru-RU" sz="2800" dirty="0" smtClean="0"/>
          </a:p>
          <a:p>
            <a:r>
              <a:rPr lang="ru-RU" sz="2800" dirty="0" smtClean="0"/>
              <a:t>1. Проведем из вершин </a:t>
            </a:r>
            <a:r>
              <a:rPr lang="ru-RU" sz="2800" dirty="0" smtClean="0"/>
              <a:t>куба прямые</a:t>
            </a:r>
            <a:r>
              <a:rPr lang="ru-RU" sz="2800" dirty="0" smtClean="0"/>
              <a:t>, перпендикулярные прямой </a:t>
            </a:r>
            <a:r>
              <a:rPr lang="ru-RU" sz="2800" dirty="0" smtClean="0"/>
              <a:t>а.</a:t>
            </a:r>
            <a:endParaRPr lang="ru-RU" sz="2800" dirty="0" smtClean="0"/>
          </a:p>
          <a:p>
            <a:r>
              <a:rPr lang="ru-RU" sz="2800" dirty="0" smtClean="0"/>
              <a:t>2. Измерим расстояния от вершин </a:t>
            </a:r>
            <a:r>
              <a:rPr lang="ru-RU" sz="2800" dirty="0" smtClean="0"/>
              <a:t>куба </a:t>
            </a:r>
            <a:r>
              <a:rPr lang="ru-RU" sz="2800" dirty="0" smtClean="0"/>
              <a:t>до получившихся точек на прямой и отложим с другой стороны прямой такие же расстояния.</a:t>
            </a:r>
          </a:p>
          <a:p>
            <a:r>
              <a:rPr lang="ru-RU" sz="2800" dirty="0" smtClean="0"/>
              <a:t>3. Соединим получившиеся точки отрезками А 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В</a:t>
            </a:r>
            <a:r>
              <a:rPr lang="ru-RU" sz="2800" dirty="0" smtClean="0"/>
              <a:t> 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С</a:t>
            </a:r>
            <a:r>
              <a:rPr lang="ru-RU" sz="2800" baseline="-25000" dirty="0" smtClean="0"/>
              <a:t>1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D</a:t>
            </a:r>
            <a:r>
              <a:rPr lang="ru-RU" sz="2800" dirty="0" smtClean="0"/>
              <a:t> </a:t>
            </a:r>
            <a:r>
              <a:rPr lang="en-US" sz="2800" baseline="-25000" dirty="0" smtClean="0"/>
              <a:t>2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r>
              <a:rPr lang="ru-RU" sz="2800" dirty="0" smtClean="0"/>
              <a:t>4. Получили  </a:t>
            </a:r>
            <a:r>
              <a:rPr lang="ru-RU" sz="2800" b="1" u="sng" dirty="0" smtClean="0"/>
              <a:t>куб </a:t>
            </a:r>
            <a:r>
              <a:rPr lang="ru-RU" sz="2800" dirty="0" smtClean="0"/>
              <a:t>А 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В 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С 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</a:t>
            </a:r>
            <a:r>
              <a:rPr lang="en-US" sz="2800" dirty="0" smtClean="0"/>
              <a:t>D</a:t>
            </a:r>
            <a:r>
              <a:rPr lang="ru-RU" sz="2800" baseline="-25000" dirty="0" smtClean="0"/>
              <a:t> 2</a:t>
            </a:r>
            <a:r>
              <a:rPr lang="ru-RU" sz="2800" dirty="0" smtClean="0"/>
              <a:t> А</a:t>
            </a:r>
            <a:r>
              <a:rPr lang="en-US" sz="2800" dirty="0" smtClean="0"/>
              <a:t> </a:t>
            </a:r>
            <a:r>
              <a:rPr lang="ru-RU" sz="2800" dirty="0" smtClean="0"/>
              <a:t>В</a:t>
            </a:r>
            <a:r>
              <a:rPr lang="en-US" sz="2800" dirty="0" smtClean="0"/>
              <a:t> </a:t>
            </a:r>
            <a:r>
              <a:rPr lang="ru-RU" sz="2800" dirty="0" smtClean="0"/>
              <a:t>С</a:t>
            </a:r>
            <a:r>
              <a:rPr lang="en-US" sz="2800" dirty="0" smtClean="0"/>
              <a:t> </a:t>
            </a:r>
            <a:r>
              <a:rPr lang="en-US" sz="2800" dirty="0" smtClean="0"/>
              <a:t>D</a:t>
            </a:r>
            <a:r>
              <a:rPr lang="ru-RU" sz="2800" dirty="0" smtClean="0"/>
              <a:t>, симметричный  кубу </a:t>
            </a:r>
            <a:r>
              <a:rPr lang="ru-RU" sz="2800" dirty="0" smtClean="0"/>
              <a:t>А</a:t>
            </a:r>
            <a:r>
              <a:rPr lang="en-US" sz="2800" dirty="0" smtClean="0"/>
              <a:t> </a:t>
            </a:r>
            <a:r>
              <a:rPr lang="ru-RU" sz="2800" dirty="0" smtClean="0"/>
              <a:t>В</a:t>
            </a:r>
            <a:r>
              <a:rPr lang="en-US" sz="2800" dirty="0" smtClean="0"/>
              <a:t> </a:t>
            </a:r>
            <a:r>
              <a:rPr lang="ru-RU" sz="2800" dirty="0" smtClean="0"/>
              <a:t>С</a:t>
            </a:r>
            <a:r>
              <a:rPr lang="en-US" sz="2800" dirty="0" smtClean="0"/>
              <a:t> D</a:t>
            </a:r>
            <a:r>
              <a:rPr lang="ru-RU" sz="2800" dirty="0" smtClean="0"/>
              <a:t> А </a:t>
            </a:r>
            <a:r>
              <a:rPr lang="en-US" sz="2800" baseline="-25000" dirty="0" smtClean="0"/>
              <a:t>1</a:t>
            </a:r>
            <a:r>
              <a:rPr lang="ru-RU" sz="2800" dirty="0" smtClean="0"/>
              <a:t>В </a:t>
            </a:r>
            <a:r>
              <a:rPr lang="en-US" sz="2800" baseline="-25000" dirty="0" smtClean="0"/>
              <a:t>1</a:t>
            </a:r>
            <a:r>
              <a:rPr lang="ru-RU" sz="2800" dirty="0" smtClean="0"/>
              <a:t>С </a:t>
            </a:r>
            <a:r>
              <a:rPr lang="en-US" sz="2800" baseline="-25000" dirty="0" smtClean="0"/>
              <a:t>1</a:t>
            </a:r>
            <a:r>
              <a:rPr lang="ru-RU" sz="2800" dirty="0" smtClean="0"/>
              <a:t> </a:t>
            </a:r>
            <a:r>
              <a:rPr lang="en-US" sz="2800" dirty="0" smtClean="0"/>
              <a:t>D</a:t>
            </a:r>
            <a:r>
              <a:rPr lang="ru-RU" sz="2800" baseline="-25000" dirty="0" smtClean="0"/>
              <a:t> 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grpSp>
        <p:nvGrpSpPr>
          <p:cNvPr id="93" name="Группа 92"/>
          <p:cNvGrpSpPr/>
          <p:nvPr/>
        </p:nvGrpSpPr>
        <p:grpSpPr>
          <a:xfrm>
            <a:off x="4283968" y="4005064"/>
            <a:ext cx="2016224" cy="1800200"/>
            <a:chOff x="4283968" y="4005064"/>
            <a:chExt cx="2016224" cy="1800200"/>
          </a:xfrm>
        </p:grpSpPr>
        <p:sp>
          <p:nvSpPr>
            <p:cNvPr id="6" name="Куб 5"/>
            <p:cNvSpPr/>
            <p:nvPr/>
          </p:nvSpPr>
          <p:spPr>
            <a:xfrm>
              <a:off x="4283968" y="4005064"/>
              <a:ext cx="2016224" cy="1800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31"/>
            <p:cNvGrpSpPr/>
            <p:nvPr/>
          </p:nvGrpSpPr>
          <p:grpSpPr>
            <a:xfrm>
              <a:off x="5820139" y="4005064"/>
              <a:ext cx="480053" cy="1800200"/>
              <a:chOff x="5940152" y="4005064"/>
              <a:chExt cx="360040" cy="1368152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5940152" y="5013176"/>
                <a:ext cx="360040" cy="36004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5940152" y="508518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V="1">
                <a:off x="5940152" y="472514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flipV="1">
                <a:off x="5940152" y="436510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6300192" y="4653136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V="1">
                <a:off x="6300192" y="4149080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5940152" y="4221088"/>
                <a:ext cx="144016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6156176" y="4005064"/>
                <a:ext cx="144016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Прямоугольник 34"/>
          <p:cNvSpPr/>
          <p:nvPr/>
        </p:nvSpPr>
        <p:spPr>
          <a:xfrm>
            <a:off x="3923928" y="5589240"/>
            <a:ext cx="3401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652120" y="5661248"/>
            <a:ext cx="28629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228184" y="5013176"/>
            <a:ext cx="3209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88024" y="4941168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44008" y="3645024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n-US" sz="1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1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95936" y="414908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en-US" sz="1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1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940152" y="3645024"/>
            <a:ext cx="397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en-US" sz="1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1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580112" y="4149080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en-US" sz="1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1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H="1">
            <a:off x="4716016" y="5301208"/>
            <a:ext cx="1656184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4788024" y="4077072"/>
            <a:ext cx="0" cy="1224136"/>
          </a:xfrm>
          <a:prstGeom prst="line">
            <a:avLst/>
          </a:prstGeom>
          <a:ln>
            <a:prstDash val="dash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4283969" y="5373216"/>
            <a:ext cx="432047" cy="432048"/>
          </a:xfrm>
          <a:prstGeom prst="line">
            <a:avLst/>
          </a:prstGeom>
          <a:ln>
            <a:prstDash val="dash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5796136" y="5301208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mbria Math" pitchFamily="18" charset="0"/>
                <a:ea typeface="Cambria Math" pitchFamily="18" charset="0"/>
              </a:rPr>
              <a:t>α</a:t>
            </a:r>
            <a:endParaRPr lang="ru-RU" dirty="0"/>
          </a:p>
        </p:txBody>
      </p:sp>
      <p:grpSp>
        <p:nvGrpSpPr>
          <p:cNvPr id="110" name="Группа 109"/>
          <p:cNvGrpSpPr/>
          <p:nvPr/>
        </p:nvGrpSpPr>
        <p:grpSpPr>
          <a:xfrm>
            <a:off x="5868144" y="4005064"/>
            <a:ext cx="1944216" cy="1800200"/>
            <a:chOff x="5868144" y="4005064"/>
            <a:chExt cx="1944216" cy="1800200"/>
          </a:xfrm>
        </p:grpSpPr>
        <p:cxnSp>
          <p:nvCxnSpPr>
            <p:cNvPr id="105" name="Прямая соединительная линия 104"/>
            <p:cNvCxnSpPr/>
            <p:nvPr/>
          </p:nvCxnSpPr>
          <p:spPr>
            <a:xfrm>
              <a:off x="6300192" y="4005064"/>
              <a:ext cx="1440160" cy="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5868144" y="4437112"/>
              <a:ext cx="1440160" cy="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5940152" y="5805264"/>
              <a:ext cx="1440160" cy="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6372200" y="5301208"/>
              <a:ext cx="1440160" cy="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Группа 114"/>
          <p:cNvGrpSpPr/>
          <p:nvPr/>
        </p:nvGrpSpPr>
        <p:grpSpPr>
          <a:xfrm>
            <a:off x="6908991" y="3789040"/>
            <a:ext cx="1289212" cy="2344326"/>
            <a:chOff x="6908991" y="3789040"/>
            <a:chExt cx="1289212" cy="2344326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6908991" y="5733256"/>
              <a:ext cx="418705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А</a:t>
              </a:r>
              <a:r>
                <a:rPr lang="en-US" sz="12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ru-RU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7773086" y="5085184"/>
              <a:ext cx="42511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</a:t>
              </a:r>
              <a:r>
                <a:rPr lang="en-US" sz="12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ru-RU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7668343" y="3789040"/>
              <a:ext cx="4219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i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</a:t>
              </a:r>
              <a:r>
                <a:rPr lang="en-US" sz="1400" b="1" i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ru-RU" sz="1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7020272" y="429309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i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А</a:t>
              </a:r>
              <a:r>
                <a:rPr lang="en-US" sz="1400" b="1" i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ru-RU" sz="1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39552" y="188641"/>
            <a:ext cx="8229600" cy="3672408"/>
          </a:xfrm>
        </p:spPr>
        <p:txBody>
          <a:bodyPr/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Поскольку осевая симметрия представляет отражение плоскости на себя, которое сохраняет расстояние между точками, она является 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движением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плоскости (поворот плоскости в пространстве на развернутый угол относительно прямой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100" name="Picture 4" descr="C:\Documents and Settings\Xenia\Рабочий стол\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2876550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claw.ru/book-spori/Sopromat/4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556792"/>
            <a:ext cx="4938886" cy="379914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23728" y="260648"/>
            <a:ext cx="66822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Осевая симметрия на плоскости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2852936"/>
            <a:ext cx="596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круг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2924944"/>
            <a:ext cx="96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квадрат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4941168"/>
            <a:ext cx="133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N- </a:t>
            </a:r>
            <a:r>
              <a:rPr lang="ru-RU" dirty="0" smtClean="0"/>
              <a:t>угольник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139952" y="4797152"/>
            <a:ext cx="139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треугольник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dia.ls.urfu.ru/Projects/154/uploaded/gallery/16301_big_4HSTXB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96752"/>
            <a:ext cx="3843843" cy="2160240"/>
          </a:xfrm>
          <a:prstGeom prst="rect">
            <a:avLst/>
          </a:prstGeom>
          <a:noFill/>
        </p:spPr>
      </p:pic>
      <p:pic>
        <p:nvPicPr>
          <p:cNvPr id="5" name="Picture 2" descr="http://900igr.net/datai/geometrija/Matematicheskaja-simmetrija/0007-002-Matematicheskaja-simmetrij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980728"/>
            <a:ext cx="1688207" cy="1848990"/>
          </a:xfrm>
          <a:prstGeom prst="rect">
            <a:avLst/>
          </a:prstGeom>
          <a:noFill/>
        </p:spPr>
      </p:pic>
      <p:pic>
        <p:nvPicPr>
          <p:cNvPr id="2052" name="Picture 4" descr="http://media.ls.urfu.ru/Projects/154/uploaded/gallery/16295_big_8F37TBS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861048"/>
            <a:ext cx="3816424" cy="21448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04248" y="2636912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Октаэдр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99792" y="1556792"/>
            <a:ext cx="1059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етраэдр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4365104"/>
            <a:ext cx="532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уб</a:t>
            </a:r>
            <a:endParaRPr lang="ru-RU" dirty="0"/>
          </a:p>
        </p:txBody>
      </p:sp>
      <p:pic>
        <p:nvPicPr>
          <p:cNvPr id="2056" name="Picture 8" descr="http://im0-tub-ru.yandex.net/i?id=57169653-2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789040"/>
            <a:ext cx="1872208" cy="220344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76256" y="602128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шар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98419" y="188640"/>
            <a:ext cx="70796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Осевая симметрия в пространстве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2664296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http://belmathematics.by</a:t>
            </a:r>
            <a:endParaRPr lang="ru-RU" dirty="0" smtClean="0"/>
          </a:p>
          <a:p>
            <a:r>
              <a:rPr lang="ru-RU" sz="2800" dirty="0" smtClean="0"/>
              <a:t>Учебник геометрии 10-11 класс Л. С. </a:t>
            </a:r>
            <a:r>
              <a:rPr lang="ru-RU" sz="2800" dirty="0" err="1" smtClean="0"/>
              <a:t>Атанасян</a:t>
            </a:r>
            <a:endParaRPr 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6093296"/>
            <a:ext cx="22813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Москва, 2013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sept_pres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TS010283181</Template>
  <TotalTime>542</TotalTime>
  <Words>110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1sept_pres20</vt:lpstr>
      <vt:lpstr>Осевая симметрия</vt:lpstr>
      <vt:lpstr>Слайд 2</vt:lpstr>
      <vt:lpstr>Слайд 3</vt:lpstr>
      <vt:lpstr>Слайд 4</vt:lpstr>
      <vt:lpstr>Слайд 5</vt:lpstr>
      <vt:lpstr>Слайд 6</vt:lpstr>
      <vt:lpstr>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Xenia</dc:creator>
  <cp:lastModifiedBy>Xenia</cp:lastModifiedBy>
  <cp:revision>55</cp:revision>
  <dcterms:created xsi:type="dcterms:W3CDTF">2013-10-13T14:06:44Z</dcterms:created>
  <dcterms:modified xsi:type="dcterms:W3CDTF">2013-10-17T21:24:43Z</dcterms:modified>
</cp:coreProperties>
</file>