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66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14A89E-7B53-41BB-AFD6-113B8CA2A0A4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4D5A1-0C20-4521-B775-7A94951256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14A89E-7B53-41BB-AFD6-113B8CA2A0A4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4D5A1-0C20-4521-B775-7A94951256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14A89E-7B53-41BB-AFD6-113B8CA2A0A4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4D5A1-0C20-4521-B775-7A94951256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DB4189F-6994-4C18-92E9-094D94E320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14A89E-7B53-41BB-AFD6-113B8CA2A0A4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4D5A1-0C20-4521-B775-7A94951256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14A89E-7B53-41BB-AFD6-113B8CA2A0A4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4D5A1-0C20-4521-B775-7A94951256C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14A89E-7B53-41BB-AFD6-113B8CA2A0A4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4D5A1-0C20-4521-B775-7A94951256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14A89E-7B53-41BB-AFD6-113B8CA2A0A4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4D5A1-0C20-4521-B775-7A94951256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14A89E-7B53-41BB-AFD6-113B8CA2A0A4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4D5A1-0C20-4521-B775-7A94951256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14A89E-7B53-41BB-AFD6-113B8CA2A0A4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4D5A1-0C20-4521-B775-7A94951256C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14A89E-7B53-41BB-AFD6-113B8CA2A0A4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4D5A1-0C20-4521-B775-7A94951256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14A89E-7B53-41BB-AFD6-113B8CA2A0A4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4D5A1-0C20-4521-B775-7A94951256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C14A89E-7B53-41BB-AFD6-113B8CA2A0A4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134D5A1-0C20-4521-B775-7A94951256C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667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143116"/>
            <a:ext cx="4471988" cy="3357563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orderdress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2143116"/>
            <a:ext cx="1677988" cy="3357563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00232" y="500042"/>
            <a:ext cx="5857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/>
                </a:solidFill>
              </a:rPr>
              <a:t>«Борьба Руси с западными завоевателями»</a:t>
            </a:r>
            <a:r>
              <a:rPr lang="ru-RU" sz="3200" dirty="0" smtClean="0">
                <a:solidFill>
                  <a:schemeClr val="accent5"/>
                </a:solidFill>
              </a:rPr>
              <a:t>  </a:t>
            </a:r>
            <a:br>
              <a:rPr lang="ru-RU" sz="3200" dirty="0" smtClean="0">
                <a:solidFill>
                  <a:schemeClr val="accent5"/>
                </a:solidFill>
              </a:rPr>
            </a:br>
            <a:endParaRPr lang="ru-RU" sz="32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Орден Александра Невского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142984"/>
            <a:ext cx="4829180" cy="4983179"/>
          </a:xfrm>
        </p:spPr>
        <p:txBody>
          <a:bodyPr>
            <a:normAutofit fontScale="92500"/>
          </a:bodyPr>
          <a:lstStyle/>
          <a:p>
            <a:r>
              <a:rPr lang="ru-RU" sz="2000" dirty="0" smtClean="0"/>
              <a:t> </a:t>
            </a:r>
            <a:r>
              <a:rPr lang="ru-RU" sz="2000" dirty="0"/>
              <a:t>Орден Александра Невского учрежден Указом Президиума Верховного Совета СССР от 29 июля 1942 года. Орденом   награждались  командиры Красной Армии, проявившие в боях за Родину в Отечественной войне личную отвагу, мужество и храбрость и умелым командованием обеспечивающие успешные действия своих частей. </a:t>
            </a:r>
          </a:p>
          <a:p>
            <a:endParaRPr lang="ru-RU" sz="2000" dirty="0" smtClean="0"/>
          </a:p>
          <a:p>
            <a:r>
              <a:rPr lang="ru-RU" sz="2000" dirty="0" smtClean="0"/>
              <a:t>Имя Александра Невского пользовалось огромной популярностью на Руси. И сегодня многие знают его не как князя. Но как защитника государства,  православной веры.</a:t>
            </a:r>
          </a:p>
          <a:p>
            <a:r>
              <a:rPr lang="ru-RU" sz="2000" dirty="0" smtClean="0"/>
              <a:t> </a:t>
            </a:r>
          </a:p>
          <a:p>
            <a:endParaRPr lang="ru-RU" sz="2000" dirty="0"/>
          </a:p>
        </p:txBody>
      </p:sp>
      <p:pic>
        <p:nvPicPr>
          <p:cNvPr id="4" name="Рисунок 3" descr="http://shkolazhizni.ru/img/content/i44/44084_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57298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Правильный ответ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i="1" dirty="0" smtClean="0"/>
              <a:t>     1. Батый </a:t>
            </a:r>
            <a:r>
              <a:rPr lang="ru-RU" dirty="0"/>
              <a:t>— </a:t>
            </a:r>
            <a:r>
              <a:rPr lang="ru-RU" i="1" dirty="0"/>
              <a:t>внук Чингисхана; нашествие Батыя началось в 1236 г.; Рязань пала после шестидневной осады и штурма; монголы не дошли до Новгорода; монголы двинулись на территорию Юго-Западной Руси</a:t>
            </a:r>
            <a:r>
              <a:rPr lang="ru-RU" i="1" dirty="0" smtClean="0"/>
              <a:t>.)</a:t>
            </a:r>
          </a:p>
          <a:p>
            <a:endParaRPr lang="ru-RU" i="1" dirty="0"/>
          </a:p>
          <a:p>
            <a:endParaRPr lang="ru-RU" dirty="0" smtClean="0"/>
          </a:p>
          <a:p>
            <a:pPr>
              <a:buNone/>
            </a:pPr>
            <a:r>
              <a:rPr lang="ru-RU" i="1" dirty="0"/>
              <a:t> </a:t>
            </a:r>
            <a:r>
              <a:rPr lang="ru-RU" i="1" dirty="0" smtClean="0"/>
              <a:t>2. </a:t>
            </a:r>
            <a:endParaRPr lang="ru-RU" dirty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buNone/>
            </a:pPr>
            <a:r>
              <a:rPr lang="ru-RU" b="1" dirty="0" smtClean="0"/>
              <a:t> 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71671" y="3857628"/>
          <a:ext cx="4500595" cy="10715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00119"/>
                <a:gridCol w="900119"/>
                <a:gridCol w="900119"/>
                <a:gridCol w="900119"/>
                <a:gridCol w="900119"/>
              </a:tblGrid>
              <a:tr h="53578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535785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Невская битва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714876" y="1428736"/>
            <a:ext cx="3971924" cy="4697427"/>
          </a:xfrm>
        </p:spPr>
        <p:txBody>
          <a:bodyPr>
            <a:normAutofit/>
          </a:bodyPr>
          <a:lstStyle/>
          <a:p>
            <a:r>
              <a:rPr lang="ru-RU" sz="2000" dirty="0"/>
              <a:t>Первыми свой поход на Русь начали ш</a:t>
            </a:r>
            <a:r>
              <a:rPr lang="ru-RU" sz="2000" dirty="0" smtClean="0"/>
              <a:t>веды</a:t>
            </a:r>
            <a:r>
              <a:rPr lang="ru-RU" sz="2000" dirty="0"/>
              <a:t>. В июле 1240 года шведские суда вошли в устье Невы. Часть войск высадилась на левом берегу реки и разбила здесь лагерь, а остальные остались на кораблях. Командовавший </a:t>
            </a:r>
            <a:r>
              <a:rPr lang="ru-RU" sz="2000" dirty="0" smtClean="0"/>
              <a:t>шведским </a:t>
            </a:r>
            <a:r>
              <a:rPr lang="ru-RU" sz="2000" dirty="0"/>
              <a:t>десантом был </a:t>
            </a:r>
            <a:r>
              <a:rPr lang="ru-RU" sz="2000" dirty="0" smtClean="0"/>
              <a:t>настолько </a:t>
            </a:r>
            <a:r>
              <a:rPr lang="ru-RU" sz="2000" dirty="0"/>
              <a:t>уверен в успехе, что послал Александру дерзкий вызов:  «</a:t>
            </a:r>
            <a:r>
              <a:rPr lang="ru-RU" sz="2000" dirty="0" smtClean="0"/>
              <a:t>Я уже </a:t>
            </a:r>
            <a:r>
              <a:rPr lang="ru-RU" sz="2000" dirty="0"/>
              <a:t>здесь и пленяю землю твою».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392909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/>
          </a:bodyPr>
          <a:lstStyle/>
          <a:p>
            <a:endParaRPr lang="ru-RU" sz="105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857232"/>
            <a:ext cx="4686304" cy="5268931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Дружина Александра вместе с новгородским ополчением совершила стремительный переход к устью Невы. По пути к ним присоединился отряд из Ладоги.</a:t>
            </a:r>
          </a:p>
          <a:p>
            <a:r>
              <a:rPr lang="ru-RU" sz="2400" dirty="0"/>
              <a:t>15 июля 1240 года русское войско внезапно напало на шведский лагерь. Конные дружинники во главе с Александром ударили по центру шведских войск, а новгородское ополчение пробилось вдоль берега реки и отрезало лагерь от кораблей</a:t>
            </a:r>
            <a:r>
              <a:rPr lang="ru-RU" sz="2400" b="1" dirty="0"/>
              <a:t>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14356"/>
            <a:ext cx="2986076" cy="571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Ледовое побоище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8" y="1214422"/>
            <a:ext cx="2971792" cy="4911741"/>
          </a:xfrm>
        </p:spPr>
        <p:txBody>
          <a:bodyPr>
            <a:normAutofit/>
          </a:bodyPr>
          <a:lstStyle/>
          <a:p>
            <a:r>
              <a:rPr lang="ru-RU" sz="2400" dirty="0"/>
              <a:t>В схеме «Ледовое побоище» расставьте соответствующие цифры, используя красный цвет для обозначения русских ратей и синий — войск немецких рыцарей.</a:t>
            </a:r>
          </a:p>
          <a:p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464347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222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Полководческое искусство </a:t>
            </a:r>
            <a:br>
              <a:rPr lang="ru-RU" sz="3200" dirty="0" smtClean="0"/>
            </a:br>
            <a:r>
              <a:rPr lang="ru-RU" sz="3200" dirty="0" smtClean="0"/>
              <a:t>Александра Невского</a:t>
            </a:r>
            <a:endParaRPr lang="ru-RU" sz="3200" dirty="0"/>
          </a:p>
        </p:txBody>
      </p:sp>
      <p:pic>
        <p:nvPicPr>
          <p:cNvPr id="4102" name="Picture 6" descr="pic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57224" y="1214422"/>
            <a:ext cx="3087457" cy="3500462"/>
          </a:xfrm>
          <a:noFill/>
          <a:ln/>
        </p:spPr>
      </p:pic>
      <p:sp>
        <p:nvSpPr>
          <p:cNvPr id="4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92500" y="1500174"/>
            <a:ext cx="5194300" cy="502445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dirty="0" smtClean="0"/>
              <a:t>Невская                             Ледовое</a:t>
            </a:r>
          </a:p>
          <a:p>
            <a:pPr>
              <a:lnSpc>
                <a:spcPct val="90000"/>
              </a:lnSpc>
              <a:buNone/>
            </a:pPr>
            <a:r>
              <a:rPr lang="ru-RU" sz="2000" dirty="0" smtClean="0"/>
              <a:t>         битва                               побоище   </a:t>
            </a:r>
          </a:p>
          <a:p>
            <a:pPr>
              <a:lnSpc>
                <a:spcPct val="90000"/>
              </a:lnSpc>
              <a:buNone/>
            </a:pPr>
            <a:endParaRPr lang="ru-RU" sz="2000" dirty="0"/>
          </a:p>
          <a:p>
            <a:pPr>
              <a:lnSpc>
                <a:spcPct val="90000"/>
              </a:lnSpc>
              <a:buNone/>
            </a:pPr>
            <a:endParaRPr lang="ru-RU" sz="2000" dirty="0" smtClean="0"/>
          </a:p>
          <a:p>
            <a:pPr>
              <a:lnSpc>
                <a:spcPct val="90000"/>
              </a:lnSpc>
              <a:buNone/>
            </a:pPr>
            <a:endParaRPr lang="ru-RU" sz="2000" dirty="0"/>
          </a:p>
          <a:p>
            <a:pPr>
              <a:lnSpc>
                <a:spcPct val="90000"/>
              </a:lnSpc>
              <a:buNone/>
            </a:pPr>
            <a:endParaRPr lang="ru-RU" sz="2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000500" y="2928934"/>
          <a:ext cx="4286280" cy="50006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</a:tblGrid>
              <a:tr h="500066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rgbClr val="00B050"/>
                            </a:solidFill>
                          </a:ln>
                        </a:rPr>
                        <a:t>3</a:t>
                      </a:r>
                      <a:endParaRPr lang="ru-RU" dirty="0">
                        <a:ln>
                          <a:solidFill>
                            <a:srgbClr val="00B05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rgbClr val="00B050"/>
                            </a:solidFill>
                          </a:ln>
                        </a:rPr>
                        <a:t>4</a:t>
                      </a:r>
                      <a:endParaRPr lang="ru-RU" dirty="0">
                        <a:ln>
                          <a:solidFill>
                            <a:srgbClr val="00B05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rgbClr val="00B050"/>
                            </a:solidFill>
                          </a:ln>
                        </a:rPr>
                        <a:t>5</a:t>
                      </a:r>
                      <a:endParaRPr lang="ru-RU" dirty="0">
                        <a:ln>
                          <a:solidFill>
                            <a:srgbClr val="00B05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rgbClr val="00B050"/>
                            </a:solidFill>
                          </a:ln>
                        </a:rPr>
                        <a:t>8</a:t>
                      </a:r>
                      <a:endParaRPr lang="ru-RU" dirty="0">
                        <a:ln>
                          <a:solidFill>
                            <a:srgbClr val="00B05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285752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 dirty="0" smtClean="0"/>
              <a:t>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000108"/>
            <a:ext cx="4400552" cy="512605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Умер Александр Ярославович в 43 года в Городце от отравления. В 1547 году Александра Невского причислили к лику святых.  Князю посвящён один из самых ярких памятников русской литературы «Житие Александра Невского», составленного главой церкви – митрополитом Кириллом. </a:t>
            </a:r>
            <a:endParaRPr lang="ru-RU" sz="2000" dirty="0" smtClean="0"/>
          </a:p>
          <a:p>
            <a:r>
              <a:rPr lang="ru-RU" sz="2000" dirty="0" smtClean="0"/>
              <a:t>Позже</a:t>
            </a:r>
            <a:r>
              <a:rPr lang="ru-RU" sz="2000" dirty="0" smtClean="0"/>
              <a:t>, по приказу Петра Великого, прах Александра Невского был перезахоронен в Санкт-Петербурге в Александро-Невской лавре.</a:t>
            </a:r>
            <a:endParaRPr lang="ru-RU" sz="2000" dirty="0"/>
          </a:p>
        </p:txBody>
      </p:sp>
      <p:pic>
        <p:nvPicPr>
          <p:cNvPr id="45058" name="Picture 2" descr="http://im7-tub-ru.yandex.net/i?id=237444750-1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14356"/>
            <a:ext cx="3167084" cy="2500330"/>
          </a:xfrm>
          <a:prstGeom prst="rect">
            <a:avLst/>
          </a:prstGeom>
          <a:noFill/>
        </p:spPr>
      </p:pic>
      <p:pic>
        <p:nvPicPr>
          <p:cNvPr id="45060" name="Picture 4" descr="http://im5-tub-ru.yandex.net/i?id=640367365-1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357562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Домашнее задание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учебнику: прочитать §13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По контурной карте отметить походы А.Невского.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113</TotalTime>
  <Words>336</Words>
  <Application>Microsoft Office PowerPoint</Application>
  <PresentationFormat>Экран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Слайд 1</vt:lpstr>
      <vt:lpstr>Орден Александра Невского</vt:lpstr>
      <vt:lpstr>Правильный ответ</vt:lpstr>
      <vt:lpstr>Невская битва</vt:lpstr>
      <vt:lpstr>Слайд 5</vt:lpstr>
      <vt:lpstr>Ледовое побоище</vt:lpstr>
      <vt:lpstr>Полководческое искусство  Александра Невского</vt:lpstr>
      <vt:lpstr>  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«Борьба Руси с западными завоевателями»   </dc:title>
  <dc:creator>Admin</dc:creator>
  <cp:lastModifiedBy>Admin</cp:lastModifiedBy>
  <cp:revision>12</cp:revision>
  <dcterms:created xsi:type="dcterms:W3CDTF">2014-02-13T12:32:19Z</dcterms:created>
  <dcterms:modified xsi:type="dcterms:W3CDTF">2014-02-13T14:25:47Z</dcterms:modified>
</cp:coreProperties>
</file>