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5" r:id="rId2"/>
    <p:sldId id="268" r:id="rId3"/>
    <p:sldId id="266" r:id="rId4"/>
    <p:sldId id="270" r:id="rId5"/>
    <p:sldId id="291" r:id="rId6"/>
    <p:sldId id="259" r:id="rId7"/>
    <p:sldId id="260" r:id="rId8"/>
    <p:sldId id="261" r:id="rId9"/>
    <p:sldId id="272" r:id="rId10"/>
    <p:sldId id="274" r:id="rId11"/>
    <p:sldId id="275" r:id="rId12"/>
    <p:sldId id="276" r:id="rId13"/>
    <p:sldId id="278" r:id="rId14"/>
    <p:sldId id="277" r:id="rId15"/>
    <p:sldId id="279" r:id="rId16"/>
    <p:sldId id="280" r:id="rId17"/>
    <p:sldId id="281" r:id="rId18"/>
    <p:sldId id="283" r:id="rId19"/>
    <p:sldId id="282" r:id="rId20"/>
    <p:sldId id="284" r:id="rId21"/>
    <p:sldId id="285" r:id="rId22"/>
    <p:sldId id="286" r:id="rId23"/>
    <p:sldId id="288" r:id="rId24"/>
    <p:sldId id="287" r:id="rId25"/>
    <p:sldId id="292" r:id="rId26"/>
  </p:sldIdLst>
  <p:sldSz cx="9144000" cy="5715000" type="screen16x10"/>
  <p:notesSz cx="6858000" cy="9144000"/>
  <p:custShowLst>
    <p:custShow name="Список использованных источнико" id="0">
      <p:sldLst/>
    </p:custShow>
    <p:custShow name="Основной" id="1">
      <p:sldLst>
        <p:sld r:id="rId7"/>
        <p:sld r:id="rId8"/>
        <p:sld r:id="rId9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9" autoAdjust="0"/>
    <p:restoredTop sz="94671" autoAdjust="0"/>
  </p:normalViewPr>
  <p:slideViewPr>
    <p:cSldViewPr>
      <p:cViewPr>
        <p:scale>
          <a:sx n="92" d="100"/>
          <a:sy n="92" d="100"/>
        </p:scale>
        <p:origin x="-300" y="48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79166-F5A9-4B5E-8792-571CB6C46A62}" type="datetimeFigureOut">
              <a:rPr lang="ru-RU" smtClean="0"/>
              <a:pPr/>
              <a:t>13.06.2013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B95DB-A867-4F6C-A7ED-4166F9C7B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91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dirty="0" smtClean="0">
                <a:latin typeface="+mn-lt"/>
                <a:ea typeface="Times New Roman"/>
                <a:cs typeface="Times New Roman"/>
              </a:rPr>
              <a:t>Главной отличительной чертой хвостатых земноводных является удлиненное тело, переходящее в длинный хвост. С его помощью они плавают в воде, а, выбираясь на землю, используют для передвижения две пары коротких лап.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dirty="0" smtClean="0"/>
              <a:t>К хвостатым земноводным относятся семейства: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Саламандры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Тритоны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err="1" smtClean="0"/>
              <a:t>Углозубы</a:t>
            </a:r>
            <a:endParaRPr lang="ru-RU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Протеи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Амбистомы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29992-9BC0-4157-9E9E-7F2076EE52B2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dirty="0" smtClean="0"/>
              <a:t>К бесхвостым земноводным относится самое большое количество видов современных амфибий. Они имеют укороченное и широкое тело. Отсутствует хвост. Задние конечности, с помощью которых бесхвостые плавают, в 2 – 3 раза длиннее передних. На суше предпочитают  прыгать, но могут передвигаться шагами.  В отряд включены разнообразные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Лягушки.</a:t>
            </a:r>
            <a:br>
              <a:rPr lang="ru-RU" dirty="0" smtClean="0"/>
            </a:b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Лягушки, одно из самых больших семейств бесхвостых земноводных, объединяет более 555 видов 45 родов. Длина от 3 до 32 см. Тело обычно стройное, с длинными (прыгательными) задними конечностями. В окраске наземных форм превалируют коричневые и бурые тона, у водных форм — зеленые.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Жабы.</a:t>
            </a:r>
            <a:br>
              <a:rPr lang="ru-RU" dirty="0" smtClean="0"/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Жабы распространены по всем континентам, кроме Австралии. Ведут наземный образ жизни, период размножения проводят в водоемах. В отличие от лягушек кожа у жаб бугорчатая, содержит множество ядовитых желез.</a:t>
            </a:r>
            <a:endParaRPr lang="ru-RU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Чесночницы.</a:t>
            </a:r>
            <a:br>
              <a:rPr lang="ru-RU" dirty="0" smtClean="0"/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Своё название они получили за свой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чеснокоподобный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запах. Этих животных часто можно встретить в лесу, а определить их — по глазам. Дело в том, что только у чесночниц зрачки вертикальные — как у кошек.</a:t>
            </a:r>
            <a:endParaRPr lang="ru-RU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Жерлянки.</a:t>
            </a:r>
            <a:br>
              <a:rPr lang="ru-RU" dirty="0" smtClean="0"/>
            </a:br>
            <a:r>
              <a:rPr lang="ru-RU" dirty="0" smtClean="0"/>
              <a:t>Жерлянки населяют Европу и Азию. Весь активный период жизни проводят в водоемах. Зимуют на суше. Имеют мелкие размеры (длина тела около 40 мм). Брюхо окрашено в красный или желтый цвет с черными пятнами. Кожные железы выделяют ядовитый секрет.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Квакши.</a:t>
            </a:r>
            <a:br>
              <a:rPr lang="ru-RU" dirty="0" smtClean="0"/>
            </a:br>
            <a:r>
              <a:rPr lang="ru-RU" dirty="0" smtClean="0"/>
              <a:t>Квакши населяет Европу, часть Азии, Северную Африку, Австралию, Северную и Южную Америку. Эти амфибии имеют на концах пальцев расширенные диски, с помощью которых животные буквально прилипают к стволам и веткам растений.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Древолазы.</a:t>
            </a:r>
            <a:br>
              <a:rPr lang="ru-RU" dirty="0" smtClean="0"/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Древолазы – обитатели влажных лесов Южной Америки. Их тело ярко окрашено в различные цвета (зеленый, оранжево-красный, темно-синий, коричневый). Имеют маленькие размеры (длинной 18 – 20 мм). Выделения их кожных желез очень ядовиты.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29992-9BC0-4157-9E9E-7F2076EE52B2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None/>
            </a:pPr>
            <a:r>
              <a:rPr lang="ru-RU" dirty="0" smtClean="0"/>
              <a:t>Отряд Безногие включает два семейства: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Семейство Червяги.</a:t>
            </a:r>
            <a:br>
              <a:rPr lang="ru-RU" dirty="0" smtClean="0"/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Червяги хорошо приспособлены к роющему образу жизни. Их червеобразное, лишённое конечностей тело разделено на многочисленные кольца, что делает их похожими на больших дождевых червей. Внутренние органы сильно вытянуты. Число позвонков может достигать 300. У червяг хорошо развито обоняние, а вот недоразвитые глаза скрыты под кожей, отсутствует и барабанная перепонка. В глубокой ямке за ноздрёй находится осязательное щупальце.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объекты питания червяг – термиты, земляные черви, личинки насекомых и моллюски.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Семейство Рыбозмеи.</a:t>
            </a:r>
            <a:br>
              <a:rPr lang="ru-RU" dirty="0" smtClean="0"/>
            </a:br>
            <a:r>
              <a:rPr lang="ru-RU" dirty="0" smtClean="0"/>
              <a:t>Сюда относится два вида, распространенных в Индии, Бирме, Цейлоне, Индонезии.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Характеризуются круглыми чешуйками в коже, просвечивающими через кожу глазами. Взрослые рыбозмее живут в почве по берегам рек, на глубине около 30 см.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29992-9BC0-4157-9E9E-7F2076EE52B2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"/>
          <p:cNvSpPr/>
          <p:nvPr/>
        </p:nvSpPr>
        <p:spPr bwMode="white">
          <a:xfrm>
            <a:off x="0" y="4975860"/>
            <a:ext cx="9144000" cy="7391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"/>
          <p:cNvSpPr/>
          <p:nvPr/>
        </p:nvSpPr>
        <p:spPr>
          <a:xfrm>
            <a:off x="-9144" y="5044440"/>
            <a:ext cx="2422144" cy="594360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"/>
          <p:cNvSpPr/>
          <p:nvPr/>
        </p:nvSpPr>
        <p:spPr>
          <a:xfrm>
            <a:off x="2514600" y="5036820"/>
            <a:ext cx="6629400" cy="594360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"/>
          <p:cNvSpPr>
            <a:spLocks noGrp="1"/>
          </p:cNvSpPr>
          <p:nvPr>
            <p:ph type="ctrTitle"/>
          </p:nvPr>
        </p:nvSpPr>
        <p:spPr>
          <a:xfrm>
            <a:off x="2362200" y="3365500"/>
            <a:ext cx="6477000" cy="1524000"/>
          </a:xfrm>
        </p:spPr>
        <p:txBody>
          <a:bodyPr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9" name="Подзаголовок"/>
          <p:cNvSpPr>
            <a:spLocks noGrp="1"/>
          </p:cNvSpPr>
          <p:nvPr>
            <p:ph type="subTitle" idx="1"/>
          </p:nvPr>
        </p:nvSpPr>
        <p:spPr>
          <a:xfrm>
            <a:off x="2506132" y="5041698"/>
            <a:ext cx="6561667" cy="571500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US" dirty="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 dirty="0"/>
          </a:p>
        </p:txBody>
      </p:sp>
      <p:sp>
        <p:nvSpPr>
          <p:cNvPr id="13" name="Дата"/>
          <p:cNvSpPr>
            <a:spLocks noGrp="1"/>
          </p:cNvSpPr>
          <p:nvPr>
            <p:ph type="dt" sz="half" idx="10"/>
          </p:nvPr>
        </p:nvSpPr>
        <p:spPr>
          <a:xfrm>
            <a:off x="31928" y="5071620"/>
            <a:ext cx="2340000" cy="540000"/>
          </a:xfrm>
        </p:spPr>
        <p:txBody>
          <a:bodyPr/>
          <a:lstStyle>
            <a:lvl1pPr>
              <a:defRPr lang="ru-RU" sz="2000" smtClean="0"/>
            </a:lvl1pPr>
          </a:lstStyle>
          <a:p>
            <a:fld id="{C8C52BB8-5822-464C-BCA8-08887B182837}" type="datetime4">
              <a:rPr lang="ru-RU" smtClean="0"/>
              <a:pPr/>
              <a:t>13 июня 2013 г.</a:t>
            </a:fld>
            <a:endParaRPr lang="ru-RU" dirty="0"/>
          </a:p>
        </p:txBody>
      </p:sp>
      <p:sp>
        <p:nvSpPr>
          <p:cNvPr id="15" name="Нижний кол"/>
          <p:cNvSpPr>
            <a:spLocks noGrp="1"/>
          </p:cNvSpPr>
          <p:nvPr>
            <p:ph type="ftr" sz="quarter" idx="12"/>
          </p:nvPr>
        </p:nvSpPr>
        <p:spPr>
          <a:xfrm>
            <a:off x="3024187" y="153986"/>
            <a:ext cx="6012000" cy="360000"/>
          </a:xfrm>
        </p:spPr>
        <p:txBody>
          <a:bodyPr/>
          <a:lstStyle>
            <a:lvl1pPr algn="r"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AEFC2EEE-1F66-4132-96A0-000A9CFD8832}" type="slidenum">
              <a:rPr lang="ru-RU" sz="1400" b="1" kern="1200">
                <a:solidFill>
                  <a:srgbClr val="FFFFFF"/>
                </a:solidFill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>
          <a:xfrm>
            <a:off x="215900" y="1352000"/>
            <a:ext cx="2340000" cy="195000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Содержимое 6"/>
          <p:cNvSpPr>
            <a:spLocks noGrp="1"/>
          </p:cNvSpPr>
          <p:nvPr>
            <p:ph sz="quarter" idx="14"/>
          </p:nvPr>
        </p:nvSpPr>
        <p:spPr>
          <a:xfrm>
            <a:off x="2994025" y="1426083"/>
            <a:ext cx="2340000" cy="195000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6"/>
          <p:cNvSpPr>
            <a:spLocks noGrp="1"/>
          </p:cNvSpPr>
          <p:nvPr>
            <p:ph sz="quarter" idx="15"/>
          </p:nvPr>
        </p:nvSpPr>
        <p:spPr>
          <a:xfrm>
            <a:off x="5772150" y="1500167"/>
            <a:ext cx="2340000" cy="195000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Содержимое 6"/>
          <p:cNvSpPr>
            <a:spLocks noGrp="1"/>
          </p:cNvSpPr>
          <p:nvPr>
            <p:ph sz="quarter" idx="16"/>
          </p:nvPr>
        </p:nvSpPr>
        <p:spPr>
          <a:xfrm>
            <a:off x="1082675" y="3537458"/>
            <a:ext cx="2340000" cy="195000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6"/>
          <p:cNvSpPr>
            <a:spLocks noGrp="1"/>
          </p:cNvSpPr>
          <p:nvPr>
            <p:ph sz="quarter" idx="17"/>
          </p:nvPr>
        </p:nvSpPr>
        <p:spPr>
          <a:xfrm>
            <a:off x="3860800" y="3611542"/>
            <a:ext cx="2340000" cy="195000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Содержимое 6"/>
          <p:cNvSpPr>
            <a:spLocks noGrp="1"/>
          </p:cNvSpPr>
          <p:nvPr>
            <p:ph sz="quarter" idx="18"/>
          </p:nvPr>
        </p:nvSpPr>
        <p:spPr>
          <a:xfrm>
            <a:off x="6638925" y="3685625"/>
            <a:ext cx="2340000" cy="1950000"/>
          </a:xfrm>
        </p:spPr>
        <p:txBody>
          <a:bodyPr/>
          <a:lstStyle>
            <a:lvl1pPr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" name="Содержимое 16"/>
          <p:cNvSpPr>
            <a:spLocks noGrp="1"/>
          </p:cNvSpPr>
          <p:nvPr>
            <p:ph sz="quarter" idx="19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дин плюс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2571750" y="1338792"/>
            <a:ext cx="4000500" cy="422275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4"/>
          </p:nvPr>
        </p:nvSpPr>
        <p:spPr>
          <a:xfrm>
            <a:off x="174625" y="3487208"/>
            <a:ext cx="2222500" cy="2070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6746875" y="1338792"/>
            <a:ext cx="2222500" cy="2070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" name="Содержимое 16"/>
          <p:cNvSpPr>
            <a:spLocks noGrp="1"/>
          </p:cNvSpPr>
          <p:nvPr>
            <p:ph sz="quarter" idx="16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"/>
          <p:cNvSpPr/>
          <p:nvPr/>
        </p:nvSpPr>
        <p:spPr bwMode="white">
          <a:xfrm>
            <a:off x="0" y="4975860"/>
            <a:ext cx="9144000" cy="7391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"/>
          <p:cNvSpPr/>
          <p:nvPr/>
        </p:nvSpPr>
        <p:spPr>
          <a:xfrm>
            <a:off x="-9144" y="5044440"/>
            <a:ext cx="2422144" cy="5943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"/>
          <p:cNvSpPr/>
          <p:nvPr/>
        </p:nvSpPr>
        <p:spPr>
          <a:xfrm>
            <a:off x="2514600" y="5036820"/>
            <a:ext cx="6629400" cy="59436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"/>
          <p:cNvSpPr>
            <a:spLocks noGrp="1"/>
          </p:cNvSpPr>
          <p:nvPr>
            <p:ph type="ctrTitle"/>
          </p:nvPr>
        </p:nvSpPr>
        <p:spPr>
          <a:xfrm>
            <a:off x="2362200" y="3365500"/>
            <a:ext cx="6477000" cy="15240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9" name="Подзаголовок"/>
          <p:cNvSpPr>
            <a:spLocks noGrp="1"/>
          </p:cNvSpPr>
          <p:nvPr>
            <p:ph type="subTitle" idx="1"/>
          </p:nvPr>
        </p:nvSpPr>
        <p:spPr>
          <a:xfrm>
            <a:off x="2506132" y="5041698"/>
            <a:ext cx="6561667" cy="5715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 dirty="0"/>
          </a:p>
        </p:txBody>
      </p:sp>
      <p:sp>
        <p:nvSpPr>
          <p:cNvPr id="13" name="Дата"/>
          <p:cNvSpPr>
            <a:spLocks noGrp="1"/>
          </p:cNvSpPr>
          <p:nvPr>
            <p:ph type="dt" sz="half" idx="10"/>
          </p:nvPr>
        </p:nvSpPr>
        <p:spPr>
          <a:xfrm>
            <a:off x="31928" y="5071620"/>
            <a:ext cx="2340000" cy="540000"/>
          </a:xfr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</a:lstStyle>
          <a:p>
            <a:fld id="{C8C52BB8-5822-464C-BCA8-08887B182837}" type="datetime4">
              <a:rPr lang="ru-RU" smtClean="0"/>
              <a:pPr/>
              <a:t>13 июня 2013 г.</a:t>
            </a:fld>
            <a:endParaRPr lang="ru-RU" dirty="0"/>
          </a:p>
        </p:txBody>
      </p:sp>
      <p:sp>
        <p:nvSpPr>
          <p:cNvPr id="15" name="Нижний кол"/>
          <p:cNvSpPr>
            <a:spLocks noGrp="1"/>
          </p:cNvSpPr>
          <p:nvPr>
            <p:ph type="ftr" sz="quarter" idx="12"/>
          </p:nvPr>
        </p:nvSpPr>
        <p:spPr>
          <a:xfrm>
            <a:off x="3024187" y="153986"/>
            <a:ext cx="6012000" cy="360000"/>
          </a:xfrm>
        </p:spPr>
        <p:txBody>
          <a:bodyPr/>
          <a:lstStyle>
            <a:lvl1pPr algn="r"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Рисунок"/>
          <p:cNvSpPr>
            <a:spLocks noGrp="1"/>
          </p:cNvSpPr>
          <p:nvPr>
            <p:ph type="pic" sz="quarter" idx="13"/>
          </p:nvPr>
        </p:nvSpPr>
        <p:spPr>
          <a:xfrm>
            <a:off x="2486025" y="528638"/>
            <a:ext cx="4140000" cy="277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5" grpId="0"/>
      <p:bldP spid="1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"/>
          <p:cNvSpPr/>
          <p:nvPr/>
        </p:nvSpPr>
        <p:spPr bwMode="white">
          <a:xfrm>
            <a:off x="0" y="4975860"/>
            <a:ext cx="9144000" cy="7391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"/>
          <p:cNvSpPr/>
          <p:nvPr/>
        </p:nvSpPr>
        <p:spPr>
          <a:xfrm>
            <a:off x="-9144" y="5044440"/>
            <a:ext cx="2422144" cy="5943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"/>
          <p:cNvSpPr/>
          <p:nvPr/>
        </p:nvSpPr>
        <p:spPr>
          <a:xfrm>
            <a:off x="2514600" y="5036820"/>
            <a:ext cx="6629400" cy="59436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"/>
          <p:cNvSpPr>
            <a:spLocks noGrp="1"/>
          </p:cNvSpPr>
          <p:nvPr>
            <p:ph type="ctrTitle"/>
          </p:nvPr>
        </p:nvSpPr>
        <p:spPr>
          <a:xfrm>
            <a:off x="2362200" y="3365500"/>
            <a:ext cx="6477000" cy="15240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9" name="Подзаголовок"/>
          <p:cNvSpPr>
            <a:spLocks noGrp="1"/>
          </p:cNvSpPr>
          <p:nvPr>
            <p:ph type="subTitle" idx="1"/>
          </p:nvPr>
        </p:nvSpPr>
        <p:spPr>
          <a:xfrm>
            <a:off x="2506132" y="5041698"/>
            <a:ext cx="6561667" cy="5715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 dirty="0"/>
          </a:p>
        </p:txBody>
      </p:sp>
      <p:sp>
        <p:nvSpPr>
          <p:cNvPr id="13" name="Дата"/>
          <p:cNvSpPr>
            <a:spLocks noGrp="1"/>
          </p:cNvSpPr>
          <p:nvPr>
            <p:ph type="dt" sz="half" idx="10"/>
          </p:nvPr>
        </p:nvSpPr>
        <p:spPr>
          <a:xfrm>
            <a:off x="31928" y="5071620"/>
            <a:ext cx="2340000" cy="540000"/>
          </a:xfr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</a:lstStyle>
          <a:p>
            <a:fld id="{C8C52BB8-5822-464C-BCA8-08887B182837}" type="datetime4">
              <a:rPr lang="ru-RU" smtClean="0"/>
              <a:pPr/>
              <a:t>13 июня 2013 г.</a:t>
            </a:fld>
            <a:endParaRPr lang="ru-RU" dirty="0"/>
          </a:p>
        </p:txBody>
      </p:sp>
      <p:sp>
        <p:nvSpPr>
          <p:cNvPr id="15" name="Нижний кол"/>
          <p:cNvSpPr>
            <a:spLocks noGrp="1"/>
          </p:cNvSpPr>
          <p:nvPr>
            <p:ph type="ftr" sz="quarter" idx="12"/>
          </p:nvPr>
        </p:nvSpPr>
        <p:spPr>
          <a:xfrm>
            <a:off x="3024187" y="153986"/>
            <a:ext cx="6012000" cy="360000"/>
          </a:xfrm>
        </p:spPr>
        <p:txBody>
          <a:bodyPr/>
          <a:lstStyle>
            <a:lvl1pPr algn="r"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Рисунок"/>
          <p:cNvSpPr>
            <a:spLocks noGrp="1"/>
          </p:cNvSpPr>
          <p:nvPr>
            <p:ph type="pic" sz="quarter" idx="13"/>
          </p:nvPr>
        </p:nvSpPr>
        <p:spPr>
          <a:xfrm>
            <a:off x="2486025" y="528638"/>
            <a:ext cx="4140000" cy="277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5" grpId="0"/>
      <p:bldP spid="1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"/>
          <p:cNvSpPr/>
          <p:nvPr/>
        </p:nvSpPr>
        <p:spPr bwMode="white">
          <a:xfrm>
            <a:off x="0" y="4975860"/>
            <a:ext cx="9144000" cy="7391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"/>
          <p:cNvSpPr/>
          <p:nvPr/>
        </p:nvSpPr>
        <p:spPr>
          <a:xfrm>
            <a:off x="-9144" y="5044440"/>
            <a:ext cx="2422144" cy="5943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"/>
          <p:cNvSpPr/>
          <p:nvPr/>
        </p:nvSpPr>
        <p:spPr>
          <a:xfrm>
            <a:off x="2514600" y="5036820"/>
            <a:ext cx="6629400" cy="59436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"/>
          <p:cNvSpPr>
            <a:spLocks noGrp="1"/>
          </p:cNvSpPr>
          <p:nvPr>
            <p:ph type="ctrTitle"/>
          </p:nvPr>
        </p:nvSpPr>
        <p:spPr>
          <a:xfrm>
            <a:off x="2362200" y="3365500"/>
            <a:ext cx="6477000" cy="15240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9" name="Подзаголовок"/>
          <p:cNvSpPr>
            <a:spLocks noGrp="1"/>
          </p:cNvSpPr>
          <p:nvPr>
            <p:ph type="subTitle" idx="1"/>
          </p:nvPr>
        </p:nvSpPr>
        <p:spPr>
          <a:xfrm>
            <a:off x="2506132" y="5041698"/>
            <a:ext cx="6561667" cy="5715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 dirty="0"/>
          </a:p>
        </p:txBody>
      </p:sp>
      <p:sp>
        <p:nvSpPr>
          <p:cNvPr id="13" name="Дата"/>
          <p:cNvSpPr>
            <a:spLocks noGrp="1"/>
          </p:cNvSpPr>
          <p:nvPr>
            <p:ph type="dt" sz="half" idx="10"/>
          </p:nvPr>
        </p:nvSpPr>
        <p:spPr>
          <a:xfrm>
            <a:off x="31928" y="5071620"/>
            <a:ext cx="2340000" cy="540000"/>
          </a:xfr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</a:lstStyle>
          <a:p>
            <a:fld id="{C8C52BB8-5822-464C-BCA8-08887B182837}" type="datetime4">
              <a:rPr lang="ru-RU" smtClean="0"/>
              <a:pPr/>
              <a:t>13 июня 2013 г.</a:t>
            </a:fld>
            <a:endParaRPr lang="ru-RU" dirty="0"/>
          </a:p>
        </p:txBody>
      </p:sp>
      <p:sp>
        <p:nvSpPr>
          <p:cNvPr id="15" name="Нижний кол"/>
          <p:cNvSpPr>
            <a:spLocks noGrp="1"/>
          </p:cNvSpPr>
          <p:nvPr>
            <p:ph type="ftr" sz="quarter" idx="12"/>
          </p:nvPr>
        </p:nvSpPr>
        <p:spPr>
          <a:xfrm>
            <a:off x="3024187" y="153986"/>
            <a:ext cx="6012000" cy="360000"/>
          </a:xfrm>
        </p:spPr>
        <p:txBody>
          <a:bodyPr/>
          <a:lstStyle>
            <a:lvl1pPr algn="r">
              <a:defRPr/>
            </a:lvl1pPr>
          </a:lstStyle>
          <a:p>
            <a:endParaRPr lang="ru-RU" dirty="0"/>
          </a:p>
        </p:txBody>
      </p:sp>
      <p:sp>
        <p:nvSpPr>
          <p:cNvPr id="17" name="Рисунок"/>
          <p:cNvSpPr>
            <a:spLocks noGrp="1"/>
          </p:cNvSpPr>
          <p:nvPr>
            <p:ph type="pic" sz="quarter" idx="13"/>
          </p:nvPr>
        </p:nvSpPr>
        <p:spPr>
          <a:xfrm>
            <a:off x="2486025" y="528638"/>
            <a:ext cx="4140000" cy="277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E0AC5-15D8-4528-A1C3-EBC57B54D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2" y="2286001"/>
            <a:ext cx="7123113" cy="1394354"/>
          </a:xfrm>
        </p:spPr>
        <p:txBody>
          <a:bodyPr anchor="t">
            <a:normAutofit/>
          </a:bodyPr>
          <a:lstStyle>
            <a:lvl1pPr marL="0" indent="0">
              <a:buNone/>
              <a:defRPr lang="ru-RU" dirty="0" smtClean="0"/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70000"/>
            <a:ext cx="9144000" cy="9525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33500"/>
            <a:ext cx="1295400" cy="825500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333500"/>
            <a:ext cx="7772400" cy="825500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333500"/>
            <a:ext cx="7620000" cy="825500"/>
          </a:xfrm>
        </p:spPr>
        <p:txBody>
          <a:bodyPr/>
          <a:lstStyle>
            <a:lvl1pPr algn="l">
              <a:buNone/>
              <a:defRPr lang="en-US" dirty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096000" y="5207003"/>
            <a:ext cx="2667000" cy="304271"/>
          </a:xfrm>
          <a:prstGeom prst="rect">
            <a:avLst/>
          </a:prstGeom>
        </p:spPr>
        <p:txBody>
          <a:bodyPr/>
          <a:lstStyle>
            <a:lvl1pPr>
              <a:defRPr lang="ru-RU" smtClean="0">
                <a:solidFill>
                  <a:schemeClr val="bg1"/>
                </a:solidFill>
              </a:defRPr>
            </a:lvl1pPr>
          </a:lstStyle>
          <a:p>
            <a:fld id="{A37AE156-FFF3-4FF0-8312-1CFDA7EF8D5B}" type="datetime4">
              <a:rPr lang="ru-RU" smtClean="0"/>
              <a:pPr/>
              <a:t>13 июня 2013 г.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609606" y="5206842"/>
            <a:ext cx="5421083" cy="304271"/>
          </a:xfrm>
          <a:prstGeom prst="rect">
            <a:avLst/>
          </a:prstGeom>
        </p:spPr>
        <p:txBody>
          <a:bodyPr/>
          <a:lstStyle>
            <a:lvl1pPr>
              <a:defRPr lang="ru-RU" dirty="0"/>
            </a:lvl1pPr>
          </a:lstStyle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53700" y="1371250"/>
            <a:ext cx="1188000" cy="750000"/>
          </a:xfrm>
        </p:spPr>
        <p:txBody>
          <a:bodyPr anchor="ctr" anchorCtr="1"/>
          <a:lstStyle>
            <a:lvl1pPr>
              <a:buNone/>
              <a:defRPr kumimoji="0" lang="ru-RU" sz="4400" b="1" kern="1200" cap="none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72000" y="1126325"/>
            <a:ext cx="9000000" cy="45000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4"/>
              </a:buBlip>
              <a:defRPr/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‹#›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Содержимое 16"/>
          <p:cNvSpPr>
            <a:spLocks noGrp="1"/>
          </p:cNvSpPr>
          <p:nvPr>
            <p:ph sz="quarter" idx="15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16"/>
          <p:cNvSpPr>
            <a:spLocks noGrp="1"/>
          </p:cNvSpPr>
          <p:nvPr>
            <p:ph sz="quarter" idx="15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я сх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/>
          </p:nvPr>
        </p:nvSpPr>
        <p:spPr>
          <a:xfrm>
            <a:off x="72000" y="1121608"/>
            <a:ext cx="9000000" cy="1440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Содержимое 16"/>
          <p:cNvSpPr>
            <a:spLocks noGrp="1"/>
          </p:cNvSpPr>
          <p:nvPr>
            <p:ph sz="quarter" idx="15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ря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6000" y="1138894"/>
            <a:ext cx="4428000" cy="4500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20000" y="1138894"/>
            <a:ext cx="4428000" cy="4500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rtl="0"/>
            <a:fld id="{AEFC2EEE-1F66-4132-96A0-000A9CFD8832}" type="slidenum">
              <a:rPr lang="ru-RU" sz="1400" b="1" kern="1200">
                <a:solidFill>
                  <a:srgbClr val="FFFFFF"/>
                </a:solidFill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Содержимое 16"/>
          <p:cNvSpPr>
            <a:spLocks noGrp="1"/>
          </p:cNvSpPr>
          <p:nvPr>
            <p:ph sz="quarter" idx="12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20000" y="1743440"/>
            <a:ext cx="4392000" cy="3888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32000" y="1743440"/>
            <a:ext cx="4392000" cy="3888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rtl="0"/>
            <a:fld id="{AEFC2EEE-1F66-4132-96A0-000A9CFD8832}" type="slidenum">
              <a:rPr lang="ru-RU" sz="1400" b="1" kern="1200">
                <a:solidFill>
                  <a:srgbClr val="FFFFFF"/>
                </a:solidFill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372900" y="1143140"/>
            <a:ext cx="3886200" cy="533400"/>
          </a:xfrm>
          <a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84900" y="1143140"/>
            <a:ext cx="3886200" cy="533400"/>
          </a:xfrm>
          <a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Содержимое 16"/>
          <p:cNvSpPr>
            <a:spLocks noGrp="1"/>
          </p:cNvSpPr>
          <p:nvPr>
            <p:ph sz="quarter" idx="12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текст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132000" y="1152000"/>
            <a:ext cx="2880000" cy="4500000"/>
          </a:xfrm>
          <a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50800" cap="sq" cmpd="dbl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>
            <a:normAutofit/>
          </a:bodyPr>
          <a:lstStyle>
            <a:lvl1pPr marL="177800" indent="-177800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defRPr lang="ru-RU" smtClean="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174000" y="1386000"/>
            <a:ext cx="2808000" cy="4032000"/>
          </a:xfrm>
          <a:prstGeom prst="round2DiagRect">
            <a:avLst/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4"/>
          </p:nvPr>
        </p:nvSpPr>
        <p:spPr>
          <a:xfrm>
            <a:off x="162000" y="1386000"/>
            <a:ext cx="2808000" cy="4032000"/>
          </a:xfrm>
          <a:prstGeom prst="round2DiagRect">
            <a:avLst/>
          </a:prstGeom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Содержимое 16"/>
          <p:cNvSpPr>
            <a:spLocks noGrp="1"/>
          </p:cNvSpPr>
          <p:nvPr>
            <p:ph sz="quarter" idx="15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rtl="0"/>
            <a:fld id="{AEFC2EEE-1F66-4132-96A0-000A9CFD8832}" type="slidenum">
              <a:rPr lang="ru-RU" sz="1400" b="1" kern="1200">
                <a:solidFill>
                  <a:srgbClr val="FFFFFF"/>
                </a:solidFill>
                <a:latin typeface="Calibri"/>
                <a:ea typeface="+mn-ea"/>
                <a:cs typeface="+mn-cs"/>
              </a:rPr>
              <a:pPr algn="ctr" rtl="0"/>
              <a:t>‹#›</a:t>
            </a:fld>
            <a:endParaRPr lang="ru-RU" sz="14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7"/>
          </p:nvPr>
        </p:nvSpPr>
        <p:spPr>
          <a:xfrm>
            <a:off x="4660900" y="1338792"/>
            <a:ext cx="3420000" cy="1950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8"/>
          </p:nvPr>
        </p:nvSpPr>
        <p:spPr>
          <a:xfrm>
            <a:off x="5505451" y="3524250"/>
            <a:ext cx="3420000" cy="1950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9"/>
          </p:nvPr>
        </p:nvSpPr>
        <p:spPr>
          <a:xfrm>
            <a:off x="218551" y="1338792"/>
            <a:ext cx="3420000" cy="1950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20"/>
          </p:nvPr>
        </p:nvSpPr>
        <p:spPr>
          <a:xfrm>
            <a:off x="1193800" y="3524250"/>
            <a:ext cx="3420000" cy="1950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6"/>
          <p:cNvSpPr>
            <a:spLocks noGrp="1"/>
          </p:cNvSpPr>
          <p:nvPr>
            <p:ph sz="quarter" idx="12"/>
          </p:nvPr>
        </p:nvSpPr>
        <p:spPr>
          <a:xfrm>
            <a:off x="216000" y="108000"/>
            <a:ext cx="900000" cy="61200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>
            <a:lvl1pPr>
              <a:buNone/>
              <a:defRPr sz="80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 marL="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"/>
          <p:cNvSpPr>
            <a:spLocks noGrp="1"/>
          </p:cNvSpPr>
          <p:nvPr>
            <p:ph type="title"/>
          </p:nvPr>
        </p:nvSpPr>
        <p:spPr>
          <a:xfrm>
            <a:off x="1332000" y="180000"/>
            <a:ext cx="7560000" cy="57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72000" y="1152000"/>
            <a:ext cx="9000000" cy="450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dirty="0" smtClean="0"/>
              <a:t>Образец текста</a:t>
            </a:r>
          </a:p>
          <a:p>
            <a:pPr lvl="1" eaLnBrk="1" latinLnBrk="0" hangingPunct="1"/>
            <a:r>
              <a:rPr kumimoji="0" lang="ru-RU" dirty="0" smtClean="0"/>
              <a:t>Второй уровень</a:t>
            </a:r>
          </a:p>
          <a:p>
            <a:pPr lvl="2" eaLnBrk="1" latinLnBrk="0" hangingPunct="1"/>
            <a:r>
              <a:rPr kumimoji="0" lang="ru-RU" dirty="0" smtClean="0"/>
              <a:t>Третий уровень</a:t>
            </a:r>
          </a:p>
          <a:p>
            <a:pPr lvl="3" eaLnBrk="1" latinLnBrk="0" hangingPunct="1"/>
            <a:r>
              <a:rPr kumimoji="0" lang="ru-RU" dirty="0" smtClean="0"/>
              <a:t>Четвертый уровень</a:t>
            </a:r>
          </a:p>
          <a:p>
            <a:pPr lvl="4" eaLnBrk="1" latinLnBrk="0" hangingPunct="1"/>
            <a:r>
              <a:rPr kumimoji="0" lang="ru-RU" dirty="0" smtClean="0"/>
              <a:t>Пятый уровень</a:t>
            </a:r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814380"/>
            <a:ext cx="9144000" cy="2667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59888"/>
            <a:ext cx="533400" cy="190500"/>
          </a:xfrm>
          <a:prstGeom prst="rect">
            <a:avLst/>
          </a:prstGeom>
          <a:blipFill dpi="0" rotWithShape="1">
            <a:blip r:embed="rId19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4" y="852480"/>
            <a:ext cx="8553451" cy="190500"/>
          </a:xfrm>
          <a:prstGeom prst="rect">
            <a:avLst/>
          </a:prstGeom>
          <a:blipFill dpi="0" rotWithShape="1">
            <a:blip r:embed="rId1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845865"/>
            <a:ext cx="533400" cy="20373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chemeClr val="bg1"/>
                </a:solidFill>
              </a:defRPr>
            </a:lvl1pPr>
          </a:lstStyle>
          <a:p>
            <a:fld id="{AEFC2EEE-1F66-4132-96A0-000A9CFD883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7200" y="5297488"/>
            <a:ext cx="5940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3568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8C52BB8-5822-464C-BCA8-08887B182837}" type="datetime4">
              <a:rPr lang="ru-RU" smtClean="0"/>
              <a:pPr/>
              <a:t>13 июня 2013 г.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79" r:id="rId4"/>
    <p:sldLayoutId id="2147483681" r:id="rId5"/>
    <p:sldLayoutId id="2147483668" r:id="rId6"/>
    <p:sldLayoutId id="2147483672" r:id="rId7"/>
    <p:sldLayoutId id="2147483680" r:id="rId8"/>
    <p:sldLayoutId id="2147483669" r:id="rId9"/>
    <p:sldLayoutId id="2147483670" r:id="rId10"/>
    <p:sldLayoutId id="2147483671" r:id="rId11"/>
    <p:sldLayoutId id="2147483674" r:id="rId12"/>
    <p:sldLayoutId id="2147483682" r:id="rId13"/>
    <p:sldLayoutId id="2147483683" r:id="rId14"/>
    <p:sldLayoutId id="2147483684" r:id="rId15"/>
    <p:sldLayoutId id="2147483687" r:id="rId16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80000"/>
        <a:buFontTx/>
        <a:buBlip>
          <a:blip r:embed="rId20"/>
        </a:buBlip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Tx/>
        <a:buBlip>
          <a:blip r:embed="rId21"/>
        </a:buBlip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Tx/>
        <a:buBlip>
          <a:blip r:embed="rId22"/>
        </a:buBlip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Tx/>
        <a:buBlip>
          <a:blip r:embed="rId20"/>
        </a:buBlip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Tx/>
        <a:buBlip>
          <a:blip r:embed="rId22"/>
        </a:buBlip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farm3.static.flickr.com/2630/5732651405_cdd9db5a07_b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Admin\Videos\Fire%20salamander%20&#8212;%20&#1071;&#1085;&#1076;&#1077;&#1082;&#1089;.&#1042;&#1080;&#1076;&#1077;&#1086;.mp4" TargetMode="Externa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javascript:%20openWin('Toad2001_9.html');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Admin\Documents\&#1054;&#1090;&#1082;&#1088;&#1099;&#1090;&#1099;&#1081;%20&#1091;&#1088;&#1086;&#1082;\&#1073;&#1086;&#1083;&#1086;&#1090;&#1086;%20&#1083;&#1103;&#1075;&#1091;&#1096;&#1082;&#1080;.WMV" TargetMode="Externa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w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6.wmf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16.wmf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древозал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5332"/>
            <a:ext cx="54737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755650" y="637646"/>
            <a:ext cx="8091488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Многообразие земноводных</a:t>
            </a:r>
          </a:p>
          <a:p>
            <a:pPr algn="ctr"/>
            <a:endParaRPr lang="ru-RU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0166" y="5286392"/>
            <a:ext cx="286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 </a:t>
            </a:r>
            <a:r>
              <a:rPr lang="ru-RU" dirty="0" err="1" smtClean="0"/>
              <a:t>Нуриахметова</a:t>
            </a:r>
            <a:r>
              <a:rPr lang="ru-RU" dirty="0" smtClean="0"/>
              <a:t> О.В.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31840" y="193204"/>
            <a:ext cx="2447912" cy="576000"/>
          </a:xfrm>
        </p:spPr>
        <p:txBody>
          <a:bodyPr/>
          <a:lstStyle/>
          <a:p>
            <a:pPr algn="ctr"/>
            <a:r>
              <a:rPr lang="ru-RU" b="1" dirty="0" smtClean="0"/>
              <a:t>Лягушки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Лягушка-б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9308"/>
            <a:ext cx="2619375" cy="2028826"/>
          </a:xfrm>
          <a:prstGeom prst="rect">
            <a:avLst/>
          </a:prstGeom>
          <a:noFill/>
        </p:spPr>
      </p:pic>
      <p:pic>
        <p:nvPicPr>
          <p:cNvPr id="6" name="Рисунок 5" descr="Озерная лягушк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6974" y="1142988"/>
            <a:ext cx="2924636" cy="200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1560" y="3073524"/>
            <a:ext cx="227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Лягушка - бык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3073524"/>
            <a:ext cx="268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Прудовая лягушка</a:t>
            </a:r>
            <a:endParaRPr lang="ru-RU" dirty="0"/>
          </a:p>
        </p:txBody>
      </p:sp>
      <p:pic>
        <p:nvPicPr>
          <p:cNvPr id="1030" name="Picture 6" descr="http://upload.wikimedia.org/wikipedia/commons/thumb/d/d7/RanaArvalisJuv.jpg/260px-RanaArvalisJu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129308"/>
            <a:ext cx="2476500" cy="20002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47864" y="3073524"/>
            <a:ext cx="235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Остромордая лягушка</a:t>
            </a:r>
            <a:endParaRPr lang="ru-RU" dirty="0"/>
          </a:p>
        </p:txBody>
      </p:sp>
      <p:pic>
        <p:nvPicPr>
          <p:cNvPr id="1032" name="Picture 8" descr="http://upload.wikimedia.org/wikipedia/commons/thumb/f/fe/Pelophylax_ridibundus.jpg/260px-Pelophylax_ridibund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433564"/>
            <a:ext cx="2620516" cy="198108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03648" y="534566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Озерная лягушка</a:t>
            </a:r>
            <a:endParaRPr lang="ru-RU" dirty="0"/>
          </a:p>
        </p:txBody>
      </p:sp>
      <p:pic>
        <p:nvPicPr>
          <p:cNvPr id="15" name="Рисунок 14" descr="http://www.zooprice.ru/articles_img/insect/2004-17-3/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433564"/>
            <a:ext cx="252028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932040" y="534566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Травяная лягушка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265212"/>
            <a:ext cx="5760280" cy="4907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Лягушки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11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0" descr="http://wiki.saripkro.ru/images/thumb/250px-Amphibia_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4"/>
            <a:ext cx="2857520" cy="3786214"/>
          </a:xfrm>
          <a:prstGeom prst="rect">
            <a:avLst/>
          </a:prstGeom>
          <a:noFill/>
        </p:spPr>
      </p:pic>
      <p:pic>
        <p:nvPicPr>
          <p:cNvPr id="8" name="Рисунок 7" descr="Обнаружена самая маленькая лягушка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73324"/>
            <a:ext cx="43142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91680" y="508974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Голиаф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24128" y="5089748"/>
            <a:ext cx="1580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Карлик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12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93204"/>
            <a:ext cx="7560000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Жабы</a:t>
            </a:r>
            <a:endParaRPr lang="ru-RU" sz="40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Обыкновенная жаб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332" y="1345332"/>
            <a:ext cx="3768549" cy="3055950"/>
          </a:xfrm>
          <a:prstGeom prst="rect">
            <a:avLst/>
          </a:prstGeom>
          <a:noFill/>
        </p:spPr>
      </p:pic>
      <p:pic>
        <p:nvPicPr>
          <p:cNvPr id="35844" name="Picture 4" descr="Ага (земноводное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345332"/>
            <a:ext cx="4743334" cy="30963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5576" y="4513684"/>
            <a:ext cx="292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Обыкновенная или</a:t>
            </a:r>
          </a:p>
          <a:p>
            <a:r>
              <a:rPr lang="ru-RU" sz="2400" b="1" dirty="0" smtClean="0"/>
              <a:t> серая жаба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4585692"/>
            <a:ext cx="630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Ага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2000" y="180000"/>
            <a:ext cx="6912408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Жерлянки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13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20" y="4297660"/>
            <a:ext cx="795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При опасности поворачиваются на спину, как бы говоря:</a:t>
            </a:r>
          </a:p>
          <a:p>
            <a:r>
              <a:rPr lang="ru-RU" sz="2400" b="1" dirty="0" smtClean="0"/>
              <a:t> «Не трогай меня – я ядовита» </a:t>
            </a:r>
            <a:endParaRPr lang="ru-RU" sz="2400" b="1" dirty="0"/>
          </a:p>
        </p:txBody>
      </p:sp>
      <p:pic>
        <p:nvPicPr>
          <p:cNvPr id="5122" name="Picture 2" descr="http://zoo-dom.com.ua/userfiles/image/800pxbombinavariegatajuv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201316"/>
            <a:ext cx="3441892" cy="2736304"/>
          </a:xfrm>
          <a:prstGeom prst="rect">
            <a:avLst/>
          </a:prstGeom>
          <a:noFill/>
        </p:spPr>
      </p:pic>
      <p:pic>
        <p:nvPicPr>
          <p:cNvPr id="5124" name="Picture 4" descr="http://sobytiyavmire.ru/uploads/posts/2013-02-23/beshvostoe-zemnovodnoe-zherljank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01316"/>
            <a:ext cx="2520280" cy="27172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63688" y="179388"/>
            <a:ext cx="5256584" cy="5762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Квакши</a:t>
            </a:r>
            <a:endParaRPr lang="ru-RU" sz="3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0" y="846138"/>
            <a:ext cx="533400" cy="203200"/>
          </a:xfrm>
        </p:spPr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14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36866" name="Picture 2" descr="Ага (земноводное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31571"/>
            <a:ext cx="2808312" cy="18688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2785492"/>
            <a:ext cx="270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Обыкновенная</a:t>
            </a:r>
            <a:endParaRPr lang="ru-RU" sz="2400" b="1" dirty="0"/>
          </a:p>
        </p:txBody>
      </p:sp>
      <p:pic>
        <p:nvPicPr>
          <p:cNvPr id="8" name="Рисунок 7" descr="Красноглазая квакша">
            <a:hlinkClick r:id="rId3" tgtFrame="&quot;_blank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913284"/>
            <a:ext cx="3284438" cy="186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372200" y="2785492"/>
            <a:ext cx="2354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Красноглазая </a:t>
            </a:r>
            <a:endParaRPr lang="ru-RU" sz="2400" b="1" dirty="0"/>
          </a:p>
        </p:txBody>
      </p:sp>
      <p:pic>
        <p:nvPicPr>
          <p:cNvPr id="10" name="Рисунок 9" descr=" (275x210, 10Kb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001516"/>
            <a:ext cx="2619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7824" y="4945732"/>
            <a:ext cx="2652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Ужасный </a:t>
            </a:r>
            <a:r>
              <a:rPr lang="ru-RU" sz="2400" b="1" dirty="0" err="1" smtClean="0"/>
              <a:t>листолаз</a:t>
            </a:r>
            <a:endParaRPr lang="ru-RU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2000" y="180000"/>
            <a:ext cx="6192328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Саламандры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508974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Огненная 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5089748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Исполинская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http://zooclub.ru/attach/fotogal/oboi/amfib/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01316"/>
            <a:ext cx="5184575" cy="3888432"/>
          </a:xfrm>
          <a:prstGeom prst="rect">
            <a:avLst/>
          </a:prstGeom>
          <a:noFill/>
        </p:spPr>
      </p:pic>
      <p:pic>
        <p:nvPicPr>
          <p:cNvPr id="3076" name="Picture 4" descr="http://www.zoopicture.ru/assets/2009/06/salamande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201316"/>
            <a:ext cx="3031087" cy="38797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16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2000" y="180000"/>
            <a:ext cx="7200440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Хвостатые</a:t>
            </a:r>
            <a:endParaRPr lang="ru-RU" sz="4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27584" y="451368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Тритон обыкновенный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8064" y="4513684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Углозуб</a:t>
            </a:r>
            <a:r>
              <a:rPr lang="ru-RU" sz="2400" b="1" dirty="0" smtClean="0"/>
              <a:t> сибирский</a:t>
            </a:r>
            <a:endParaRPr lang="ru-RU" sz="2400" b="1" dirty="0"/>
          </a:p>
        </p:txBody>
      </p:sp>
      <p:pic>
        <p:nvPicPr>
          <p:cNvPr id="2050" name="Picture 2" descr="http://album.foto.ru/photos/pr0/198218/1623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61356"/>
            <a:ext cx="3832237" cy="2808312"/>
          </a:xfrm>
          <a:prstGeom prst="rect">
            <a:avLst/>
          </a:prstGeom>
          <a:noFill/>
        </p:spPr>
      </p:pic>
      <p:pic>
        <p:nvPicPr>
          <p:cNvPr id="2052" name="Picture 4" descr="http://xn--80afahik1bacv9b3i.xn--p1ai/images/public/20101115/grebenchatyj_triton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61356"/>
            <a:ext cx="4474783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Амбистома, аксолотль</a:t>
            </a:r>
            <a:endParaRPr lang="ru-RU" sz="40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>
            <a:off x="0" y="5072063"/>
            <a:ext cx="2339975" cy="539750"/>
          </a:xfrm>
        </p:spPr>
        <p:txBody>
          <a:bodyPr/>
          <a:lstStyle/>
          <a:p>
            <a:fld id="{C8C52BB8-5822-464C-BCA8-08887B182837}" type="datetime4">
              <a:rPr lang="ru-RU" smtClean="0"/>
              <a:pPr/>
              <a:t>13 июня 2013 г.</a:t>
            </a:fld>
            <a:endParaRPr lang="ru-RU" dirty="0"/>
          </a:p>
        </p:txBody>
      </p:sp>
      <p:pic>
        <p:nvPicPr>
          <p:cNvPr id="6" name="Fire salamander — Яндекс.Видео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785786" y="1357302"/>
            <a:ext cx="3000396" cy="1928826"/>
          </a:xfrm>
          <a:prstGeom prst="rect">
            <a:avLst/>
          </a:prstGeom>
        </p:spPr>
      </p:pic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4714876" y="3500442"/>
          <a:ext cx="1420813" cy="687387"/>
        </p:xfrm>
        <a:graphic>
          <a:graphicData uri="http://schemas.openxmlformats.org/presentationml/2006/ole">
            <p:oleObj spid="_x0000_s44033" name="Объект упаковщика для оболочки" showAsIcon="1" r:id="rId5" imgW="1421280" imgH="686880" progId="Package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18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2000" y="180000"/>
            <a:ext cx="6048312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/>
              <a:t>Червяги</a:t>
            </a:r>
            <a:endParaRPr lang="ru-RU" sz="4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592388" y="2513013"/>
          <a:ext cx="3959225" cy="687387"/>
        </p:xfrm>
        <a:graphic>
          <a:graphicData uri="http://schemas.openxmlformats.org/presentationml/2006/ole">
            <p:oleObj spid="_x0000_s43011" name="Объект упаковщика для оболочки" showAsIcon="1" r:id="rId3" imgW="3949560" imgH="673200" progId="Package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93204"/>
            <a:ext cx="7560000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Памятники лягушкам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19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://2.bp.blogspot.com/-W2eXo9tzZ6E/UI2N01duNvI/AAAAAAAAZn8/0i73AIXLz88/s1600/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417340"/>
            <a:ext cx="1912166" cy="1789787"/>
          </a:xfrm>
          <a:prstGeom prst="rect">
            <a:avLst/>
          </a:prstGeom>
          <a:noFill/>
        </p:spPr>
      </p:pic>
      <p:pic>
        <p:nvPicPr>
          <p:cNvPr id="49156" name="Picture 4" descr="http://shkola6.edusite.ru/quest/images/philosopherbos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17340"/>
            <a:ext cx="2461812" cy="1846359"/>
          </a:xfrm>
          <a:prstGeom prst="rect">
            <a:avLst/>
          </a:prstGeom>
          <a:noFill/>
        </p:spPr>
      </p:pic>
      <p:pic>
        <p:nvPicPr>
          <p:cNvPr id="49158" name="Picture 6" descr="http://ic.pics.livejournal.com/rospo/11202879/21475/21475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17340"/>
            <a:ext cx="2338721" cy="1819818"/>
          </a:xfrm>
          <a:prstGeom prst="rect">
            <a:avLst/>
          </a:prstGeom>
          <a:noFill/>
        </p:spPr>
      </p:pic>
      <p:pic>
        <p:nvPicPr>
          <p:cNvPr id="49160" name="Picture 8" descr="http://loveopium.ru/content/2012/02/boston/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505572"/>
            <a:ext cx="2707993" cy="1805328"/>
          </a:xfrm>
          <a:prstGeom prst="rect">
            <a:avLst/>
          </a:prstGeom>
          <a:noFill/>
        </p:spPr>
      </p:pic>
      <p:pic>
        <p:nvPicPr>
          <p:cNvPr id="49162" name="Picture 10" descr="http://4.bp.blogspot.com/-xTRA22PWiAM/UI2NH6NLX4I/AAAAAAAAZnk/1_STDQ0o5dE/s1600/ed97b285f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577580"/>
            <a:ext cx="2400267" cy="1800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Известный зоолог Альфред Брем писал 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7300"/>
            <a:ext cx="9000000" cy="2664296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«</a:t>
            </a:r>
            <a:r>
              <a:rPr lang="ru-RU" sz="3200" dirty="0" smtClean="0"/>
              <a:t>Издревле и до наших дней ни одно семейство животных не вызывало в людях такого всеобщего отвращения, ни одно не преследовалось столь беспощадно, но и столь несправедливо, как семейство жаб…» </a:t>
            </a:r>
          </a:p>
        </p:txBody>
      </p:sp>
      <p:pic>
        <p:nvPicPr>
          <p:cNvPr id="5124" name="Рисунок 3" descr="Bufo buf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1400" y="2540000"/>
            <a:ext cx="952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www.floranimal.ru/families/2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865612"/>
            <a:ext cx="2095500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193204"/>
            <a:ext cx="6192328" cy="576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Значение земноводных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20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48130" name="Picture 2" descr="http://rpp.nashaucheba.ru/pars_docs/refs/43/42289/im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142988"/>
            <a:ext cx="5904656" cy="4428492"/>
          </a:xfrm>
          <a:prstGeom prst="rect">
            <a:avLst/>
          </a:prstGeom>
          <a:noFill/>
        </p:spPr>
      </p:pic>
      <p:pic>
        <p:nvPicPr>
          <p:cNvPr id="6" name="болото лягушки.WMV">
            <a:hlinkClick r:id="" action="ppaction://media"/>
          </p:cNvPr>
          <p:cNvPicPr>
            <a:picLocks noGrp="1" noRot="1" noChangeAspect="1"/>
          </p:cNvPicPr>
          <p:nvPr>
            <p:ph sz="quarter" idx="15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1538" y="1000112"/>
            <a:ext cx="6096000" cy="45720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sz="2800" b="1" dirty="0" smtClean="0"/>
              <a:t>земноводные уничтожают вредителей растений;</a:t>
            </a:r>
          </a:p>
          <a:p>
            <a:pPr lvl="0"/>
            <a:r>
              <a:rPr lang="ru-RU" sz="2800" b="1" dirty="0" smtClean="0"/>
              <a:t>являются необходимым звеном в цепях питания; </a:t>
            </a:r>
          </a:p>
          <a:p>
            <a:pPr lvl="0"/>
            <a:r>
              <a:rPr lang="ru-RU" sz="2800" b="1" dirty="0" smtClean="0"/>
              <a:t>из ядовитых выделений желез изготавливают лекарственные препараты;</a:t>
            </a:r>
          </a:p>
          <a:p>
            <a:pPr lvl="0"/>
            <a:r>
              <a:rPr lang="ru-RU" sz="2800" b="1" dirty="0" smtClean="0"/>
              <a:t>в некоторых странах земноводных употребляют в пищу;</a:t>
            </a:r>
          </a:p>
          <a:p>
            <a:pPr lvl="0"/>
            <a:r>
              <a:rPr lang="ru-RU" sz="2800" b="1" dirty="0" smtClean="0"/>
              <a:t>многих представителей держат в аквариумах и террариумах– для красоты;</a:t>
            </a:r>
          </a:p>
          <a:p>
            <a:pPr lvl="0"/>
            <a:r>
              <a:rPr lang="ru-RU" sz="2800" b="1" dirty="0" smtClean="0"/>
              <a:t>объект лабораторных исследований.</a:t>
            </a:r>
          </a:p>
          <a:p>
            <a:pPr lvl="0"/>
            <a:r>
              <a:rPr lang="ru-RU" sz="2800" b="1" dirty="0" smtClean="0"/>
              <a:t>земноводные – индикаторы чистой воды.</a:t>
            </a:r>
          </a:p>
          <a:p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Значение земноводных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21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0" y="1215000"/>
            <a:ext cx="9000000" cy="4500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Понятие(1 слово) </a:t>
            </a:r>
            <a:br>
              <a:rPr lang="ru-RU" sz="4000" b="1" dirty="0" smtClean="0"/>
            </a:br>
            <a:r>
              <a:rPr lang="ru-RU" sz="4000" b="1" dirty="0" smtClean="0"/>
              <a:t>2.Прилагательные(2- слова) . </a:t>
            </a:r>
            <a:br>
              <a:rPr lang="ru-RU" sz="4000" b="1" dirty="0" smtClean="0"/>
            </a:br>
            <a:r>
              <a:rPr lang="ru-RU" sz="4000" b="1" dirty="0" smtClean="0"/>
              <a:t>3.Глаголы(3-слова).</a:t>
            </a:r>
          </a:p>
          <a:p>
            <a:pPr algn="ctr"/>
            <a:r>
              <a:rPr lang="ru-RU" sz="4000" b="1" dirty="0" smtClean="0"/>
              <a:t>4.  Предложение(из 4-хслов)  </a:t>
            </a:r>
            <a:br>
              <a:rPr lang="ru-RU" sz="4000" b="1" dirty="0" smtClean="0"/>
            </a:br>
            <a:r>
              <a:rPr lang="ru-RU" sz="4000" b="1" dirty="0" smtClean="0"/>
              <a:t>5.Существительное. </a:t>
            </a:r>
            <a:endParaRPr lang="ru-RU" sz="4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2000" y="180000"/>
            <a:ext cx="6696384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/>
              <a:t>Синквейн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22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Земноводных насчитывается 2100 видов.</a:t>
            </a:r>
          </a:p>
          <a:p>
            <a:r>
              <a:rPr lang="ru-RU" sz="3600" b="1" dirty="0" smtClean="0"/>
              <a:t>Они подразделяются на 3 отряда: хвостатые, </a:t>
            </a:r>
            <a:r>
              <a:rPr lang="ru-RU" sz="3600" b="1" dirty="0" err="1" smtClean="0"/>
              <a:t>безхвостые</a:t>
            </a:r>
            <a:r>
              <a:rPr lang="ru-RU" sz="3600" b="1" dirty="0" smtClean="0"/>
              <a:t>, безногие. </a:t>
            </a:r>
          </a:p>
          <a:p>
            <a:r>
              <a:rPr lang="ru-RU" sz="3600" b="1" dirty="0" smtClean="0"/>
              <a:t>Земноводные приносят пользу человеку.</a:t>
            </a:r>
          </a:p>
          <a:p>
            <a:r>
              <a:rPr lang="ru-RU" sz="3600" b="1" dirty="0" smtClean="0"/>
              <a:t>Нуждаются в охране.</a:t>
            </a:r>
            <a:endParaRPr lang="ru-RU" sz="3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2000" y="180000"/>
            <a:ext cx="6624376" cy="576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Выводы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23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dirty="0" smtClean="0"/>
              <a:t>Учебник стр.197-198 , посмотреть записи в тетради, подготовка к тесту.</a:t>
            </a:r>
          </a:p>
          <a:p>
            <a:r>
              <a:rPr lang="ru-RU" sz="3600" dirty="0" smtClean="0"/>
              <a:t>Сообщение или презентация: </a:t>
            </a:r>
          </a:p>
          <a:p>
            <a:r>
              <a:rPr lang="ru-RU" sz="3600" dirty="0" smtClean="0"/>
              <a:t>Что изобрел человек, наблюдая за особенностями строения земноводных?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Домашнее задание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fld id="{AEFC2EEE-1F66-4132-96A0-000A9CFD883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Решите, правильно или </a:t>
            </a:r>
            <a:r>
              <a:rPr lang="ru-RU" smtClean="0"/>
              <a:t>неправильно предложенное </a:t>
            </a:r>
            <a:r>
              <a:rPr lang="ru-RU" dirty="0" smtClean="0"/>
              <a:t>суждение.</a:t>
            </a:r>
          </a:p>
          <a:p>
            <a:r>
              <a:rPr lang="ru-RU" dirty="0" smtClean="0"/>
              <a:t>1.   У самцов лягушек во время кваканья сильно надуваются барабанные перепонки.</a:t>
            </a:r>
          </a:p>
          <a:p>
            <a:r>
              <a:rPr lang="ru-RU" dirty="0" smtClean="0"/>
              <a:t>2.   Тритоны живут в воде, а размножаются на суше.</a:t>
            </a:r>
          </a:p>
          <a:p>
            <a:r>
              <a:rPr lang="ru-RU" dirty="0" smtClean="0"/>
              <a:t>3.   Кожа прудовой лягушки всегда влажная, потому что она не успевает обсохнуть, когда животное какое-то время находится на суше.</a:t>
            </a:r>
          </a:p>
          <a:p>
            <a:r>
              <a:rPr lang="ru-RU" dirty="0" smtClean="0"/>
              <a:t>4.   У земноводных, как и у рыб, отсутствуют слюнные железы.</a:t>
            </a:r>
          </a:p>
          <a:p>
            <a:r>
              <a:rPr lang="ru-RU" dirty="0" smtClean="0"/>
              <a:t>5. Сердце у бесхвостых земноводных </a:t>
            </a:r>
            <a:r>
              <a:rPr lang="ru-RU" dirty="0" err="1" smtClean="0"/>
              <a:t>трехкамерное</a:t>
            </a:r>
            <a:r>
              <a:rPr lang="ru-RU" dirty="0" smtClean="0"/>
              <a:t>,  а у хвостатых — двухкамерное.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Проверь себя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62500" lnSpcReduction="20000"/>
          </a:bodyPr>
          <a:lstStyle/>
          <a:p>
            <a:pPr rtl="0"/>
            <a:fld id="{AEFC2EEE-1F66-4132-96A0-000A9CFD8832}" type="slidenum">
              <a:rPr lang="ru-RU" kern="1200" smtClean="0">
                <a:latin typeface="Calibri"/>
                <a:ea typeface="+mn-ea"/>
                <a:cs typeface="+mn-cs"/>
              </a:rPr>
              <a:pPr rtl="0"/>
              <a:t>25</a:t>
            </a:fld>
            <a:endParaRPr lang="ru-RU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8314" y="1297782"/>
            <a:ext cx="3743325" cy="3959489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 smtClean="0">
                <a:latin typeface="Times New Roman" pitchFamily="18" charset="0"/>
              </a:rPr>
              <a:t> Изучить многообразие земноводных, значение земноводных в природе и жизни человека.</a:t>
            </a: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539552" y="553244"/>
            <a:ext cx="381635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Цель урока:</a:t>
            </a:r>
          </a:p>
        </p:txBody>
      </p:sp>
      <p:pic>
        <p:nvPicPr>
          <p:cNvPr id="4100" name="Picture 4" descr="лягушеч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416844"/>
            <a:ext cx="4508500" cy="375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395288" y="216959"/>
            <a:ext cx="7561262" cy="7805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Классификация земноводных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627313" y="1236928"/>
            <a:ext cx="3960812" cy="960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000000"/>
                </a:solidFill>
                <a:latin typeface="Times New Roman" pitchFamily="18" charset="0"/>
              </a:rPr>
              <a:t>Класс Земноводные</a:t>
            </a:r>
          </a:p>
          <a:p>
            <a:pPr algn="ctr"/>
            <a:r>
              <a:rPr lang="ru-RU" sz="3200" b="1">
                <a:solidFill>
                  <a:srgbClr val="000000"/>
                </a:solidFill>
                <a:latin typeface="Times New Roman" pitchFamily="18" charset="0"/>
              </a:rPr>
              <a:t>(Амфибии)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9389" y="2497667"/>
            <a:ext cx="2879725" cy="8400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Отряд Бесхвостые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Земноводные(Амфибии)</a:t>
            </a:r>
          </a:p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(более 1800 видов)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5724525" y="2425452"/>
            <a:ext cx="3168650" cy="9122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Отряд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Хвостатые 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Земноводные (Амфибии)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Около 280 видов)</a:t>
            </a:r>
          </a:p>
          <a:p>
            <a:pPr algn="ctr"/>
            <a:endParaRPr lang="ru-RU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2916238" y="2197365"/>
            <a:ext cx="360362" cy="2394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5940425" y="2197365"/>
            <a:ext cx="287338" cy="240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6152" name="Picture 8" descr="ТРИТОН ГРЕБЕНЧ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4" y="3458104"/>
            <a:ext cx="3024187" cy="179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тропическая древес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58104"/>
            <a:ext cx="2808288" cy="175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3276601" y="2677584"/>
            <a:ext cx="2303463" cy="66013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Отряд Безногие</a:t>
            </a:r>
          </a:p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(56 видов)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4356100" y="2197365"/>
            <a:ext cx="71438" cy="4802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6156" name="Picture 12" descr="c_tentacul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1" y="3517636"/>
            <a:ext cx="2303463" cy="17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3347864" y="5191780"/>
            <a:ext cx="2308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</a:rPr>
              <a:t>НАСТОЯЩАЯ ЧЕРВЯГА</a:t>
            </a:r>
            <a:br>
              <a:rPr lang="ru-RU" sz="1400" b="1" dirty="0">
                <a:latin typeface="Times New Roman" pitchFamily="18" charset="0"/>
              </a:rPr>
            </a:br>
            <a:endParaRPr lang="ru-RU" sz="1400" b="1" dirty="0">
              <a:latin typeface="Times New Roman" pitchFamily="18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5940426" y="5257271"/>
            <a:ext cx="27352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imes New Roman" pitchFamily="18" charset="0"/>
              </a:rPr>
              <a:t>ТРИТОН ГРЕБЕНЧАТЫЙ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23528" y="5233764"/>
            <a:ext cx="2663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latin typeface="Times New Roman" pitchFamily="18" charset="0"/>
              </a:rPr>
              <a:t>ДРЕВЕСНАЯ ЛЯГУШКА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537" y="337220"/>
          <a:ext cx="8352929" cy="5207341"/>
        </p:xfrm>
        <a:graphic>
          <a:graphicData uri="http://schemas.openxmlformats.org/drawingml/2006/table">
            <a:tbl>
              <a:tblPr/>
              <a:tblGrid>
                <a:gridCol w="2613889"/>
                <a:gridCol w="2798417"/>
                <a:gridCol w="2940623"/>
              </a:tblGrid>
              <a:tr h="8547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Отряды земноводных</a:t>
                      </a:r>
                      <a:endParaRPr kumimoji="0" lang="ru-RU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4300" marR="11430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36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Отряд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Характерные особенности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Представители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0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Хвостатые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0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Бесхвостые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Безногие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6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Отряд Хвостатые земноводные </a:t>
            </a:r>
            <a:endParaRPr lang="ru-RU" b="1" dirty="0"/>
          </a:p>
        </p:txBody>
      </p:sp>
      <p:grpSp>
        <p:nvGrpSpPr>
          <p:cNvPr id="4" name="Книга"/>
          <p:cNvGrpSpPr/>
          <p:nvPr/>
        </p:nvGrpSpPr>
        <p:grpSpPr>
          <a:xfrm>
            <a:off x="165100" y="1010510"/>
            <a:ext cx="8813800" cy="4660900"/>
            <a:chOff x="165100" y="1010510"/>
            <a:chExt cx="8813800" cy="4660900"/>
          </a:xfrm>
        </p:grpSpPr>
        <p:pic>
          <p:nvPicPr>
            <p:cNvPr id="21" name="Книга" descr="открытая  книга.w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100" y="1010510"/>
              <a:ext cx="8813800" cy="4660900"/>
            </a:xfrm>
            <a:prstGeom prst="rect">
              <a:avLst/>
            </a:prstGeom>
          </p:spPr>
        </p:pic>
        <p:pic>
          <p:nvPicPr>
            <p:cNvPr id="24" name="Лев стр" descr="Страницы-книги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4819" y="1892911"/>
              <a:ext cx="3600000" cy="2883708"/>
            </a:xfrm>
            <a:prstGeom prst="rect">
              <a:avLst/>
            </a:prstGeom>
          </p:spPr>
        </p:pic>
        <p:pic>
          <p:nvPicPr>
            <p:cNvPr id="25" name="Прав стр" descr="Страницы-книги-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6758" y="2202247"/>
              <a:ext cx="3316224" cy="2535936"/>
            </a:xfrm>
            <a:prstGeom prst="rect">
              <a:avLst/>
            </a:prstGeom>
          </p:spPr>
        </p:pic>
      </p:grpSp>
      <p:grpSp>
        <p:nvGrpSpPr>
          <p:cNvPr id="5" name="Саламандра"/>
          <p:cNvGrpSpPr/>
          <p:nvPr/>
        </p:nvGrpSpPr>
        <p:grpSpPr>
          <a:xfrm>
            <a:off x="380241" y="1500319"/>
            <a:ext cx="2169341" cy="1967351"/>
            <a:chOff x="-3236459" y="2542722"/>
            <a:chExt cx="2169341" cy="1967351"/>
          </a:xfrm>
        </p:grpSpPr>
        <p:pic>
          <p:nvPicPr>
            <p:cNvPr id="26" name="Рисунок 25" descr="Огненная саламандра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3236459" y="2542722"/>
              <a:ext cx="2169341" cy="1620000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27" name="Прямоугольник"/>
            <p:cNvSpPr/>
            <p:nvPr/>
          </p:nvSpPr>
          <p:spPr>
            <a:xfrm>
              <a:off x="-3236459" y="4169554"/>
              <a:ext cx="2132479" cy="340519"/>
            </a:xfrm>
            <a:prstGeom prst="round2Diag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Саламандры</a:t>
              </a:r>
              <a:endParaRPr lang="ru-RU" sz="1400" dirty="0"/>
            </a:p>
          </p:txBody>
        </p:sp>
      </p:grpSp>
      <p:grpSp>
        <p:nvGrpSpPr>
          <p:cNvPr id="6" name="Тритоны"/>
          <p:cNvGrpSpPr/>
          <p:nvPr/>
        </p:nvGrpSpPr>
        <p:grpSpPr>
          <a:xfrm>
            <a:off x="1881691" y="3613140"/>
            <a:ext cx="2169340" cy="1978237"/>
            <a:chOff x="-3236459" y="2531836"/>
            <a:chExt cx="2169340" cy="1978237"/>
          </a:xfrm>
        </p:grpSpPr>
        <p:pic>
          <p:nvPicPr>
            <p:cNvPr id="31" name="Рисунок 30" descr="Огненная саламандра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3236459" y="2531836"/>
              <a:ext cx="2169340" cy="1620000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2" name="Прямоугольник"/>
            <p:cNvSpPr/>
            <p:nvPr/>
          </p:nvSpPr>
          <p:spPr>
            <a:xfrm>
              <a:off x="-3236459" y="4169554"/>
              <a:ext cx="1706359" cy="340519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Тритоны</a:t>
              </a:r>
              <a:endParaRPr lang="ru-RU" sz="1400" dirty="0"/>
            </a:p>
          </p:txBody>
        </p:sp>
      </p:grpSp>
      <p:grpSp>
        <p:nvGrpSpPr>
          <p:cNvPr id="7" name="Углозубы"/>
          <p:cNvGrpSpPr/>
          <p:nvPr/>
        </p:nvGrpSpPr>
        <p:grpSpPr>
          <a:xfrm>
            <a:off x="3383140" y="1195511"/>
            <a:ext cx="2169340" cy="1956465"/>
            <a:chOff x="-3236459" y="2390318"/>
            <a:chExt cx="2169340" cy="1956465"/>
          </a:xfrm>
        </p:grpSpPr>
        <p:pic>
          <p:nvPicPr>
            <p:cNvPr id="35" name="Рисунок 34" descr="Огненная саламандра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236459" y="2390318"/>
              <a:ext cx="2169340" cy="1620000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6" name="Прямоугольник"/>
            <p:cNvSpPr/>
            <p:nvPr/>
          </p:nvSpPr>
          <p:spPr>
            <a:xfrm>
              <a:off x="-3236459" y="4006264"/>
              <a:ext cx="1763653" cy="340519"/>
            </a:xfrm>
            <a:prstGeom prst="round2Diag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</a:t>
              </a:r>
              <a:r>
                <a:rPr lang="ru-RU" sz="1400" dirty="0" err="1" smtClean="0"/>
                <a:t>Углозубы</a:t>
              </a:r>
              <a:endParaRPr lang="ru-RU" sz="1400" dirty="0"/>
            </a:p>
          </p:txBody>
        </p:sp>
      </p:grpSp>
      <p:grpSp>
        <p:nvGrpSpPr>
          <p:cNvPr id="8" name="Протеи"/>
          <p:cNvGrpSpPr/>
          <p:nvPr/>
        </p:nvGrpSpPr>
        <p:grpSpPr>
          <a:xfrm>
            <a:off x="4884589" y="3629469"/>
            <a:ext cx="2169340" cy="1945579"/>
            <a:chOff x="-3236459" y="2444748"/>
            <a:chExt cx="2169340" cy="1945579"/>
          </a:xfrm>
        </p:grpSpPr>
        <p:pic>
          <p:nvPicPr>
            <p:cNvPr id="38" name="Рисунок 37" descr="Огненная саламандра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236459" y="2444748"/>
              <a:ext cx="2169340" cy="1620000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9" name="Прямоугольник"/>
            <p:cNvSpPr/>
            <p:nvPr/>
          </p:nvSpPr>
          <p:spPr>
            <a:xfrm>
              <a:off x="-3236459" y="4049808"/>
              <a:ext cx="1630284" cy="340519"/>
            </a:xfrm>
            <a:prstGeom prst="round2Diag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chemeClr val="tx1"/>
                  </a:solidFill>
                </a:rPr>
                <a:t>Семейство Протеи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Амбистомы"/>
          <p:cNvGrpSpPr/>
          <p:nvPr/>
        </p:nvGrpSpPr>
        <p:grpSpPr>
          <a:xfrm>
            <a:off x="6386038" y="1511205"/>
            <a:ext cx="2169340" cy="1956465"/>
            <a:chOff x="-3236459" y="2553608"/>
            <a:chExt cx="2169340" cy="1956465"/>
          </a:xfrm>
        </p:grpSpPr>
        <p:pic>
          <p:nvPicPr>
            <p:cNvPr id="41" name="Рисунок 40" descr="Огненная саламандра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3236459" y="2553608"/>
              <a:ext cx="2169340" cy="1620000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42" name="Прямоугольник"/>
            <p:cNvSpPr/>
            <p:nvPr/>
          </p:nvSpPr>
          <p:spPr>
            <a:xfrm>
              <a:off x="-3236459" y="4169554"/>
              <a:ext cx="1962147" cy="340519"/>
            </a:xfrm>
            <a:prstGeom prst="round2Diag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Амбистомы</a:t>
              </a:r>
              <a:endParaRPr lang="ru-RU" sz="1400" dirty="0"/>
            </a:p>
          </p:txBody>
        </p:sp>
      </p:grpSp>
      <p:pic>
        <p:nvPicPr>
          <p:cNvPr id="33" name="Содержимое 32" descr="Малоазиатский тритон.jpg"/>
          <p:cNvPicPr>
            <a:picLocks noGrp="1" noChangeAspect="1"/>
          </p:cNvPicPr>
          <p:nvPr>
            <p:ph sz="quarter" idx="4294967295"/>
          </p:nvPr>
        </p:nvPicPr>
        <p:blipFill>
          <a:blip r:embed="rId11" cstate="print"/>
          <a:stretch>
            <a:fillRect/>
          </a:stretch>
        </p:blipFill>
        <p:spPr>
          <a:xfrm>
            <a:off x="255673" y="107950"/>
            <a:ext cx="820567" cy="612774"/>
          </a:xfrm>
          <a:prstGeom prst="round2Diag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7274 0.34527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1695 L 0.49271 -0.37889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-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5.55112E-17 L -0.00226 0.55083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8212 -0.45083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0" y="-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59514 0.38305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7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Отряд Бесхвостые земноводные </a:t>
            </a:r>
            <a:endParaRPr lang="ru-RU" b="1" dirty="0"/>
          </a:p>
        </p:txBody>
      </p:sp>
      <p:grpSp>
        <p:nvGrpSpPr>
          <p:cNvPr id="4" name="Книга"/>
          <p:cNvGrpSpPr/>
          <p:nvPr/>
        </p:nvGrpSpPr>
        <p:grpSpPr>
          <a:xfrm>
            <a:off x="165100" y="1010510"/>
            <a:ext cx="8813800" cy="4660900"/>
            <a:chOff x="165100" y="1010510"/>
            <a:chExt cx="8813800" cy="4660900"/>
          </a:xfrm>
        </p:grpSpPr>
        <p:pic>
          <p:nvPicPr>
            <p:cNvPr id="21" name="Книга" descr="открытая  книга.w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100" y="1010510"/>
              <a:ext cx="8813800" cy="4660900"/>
            </a:xfrm>
            <a:prstGeom prst="rect">
              <a:avLst/>
            </a:prstGeom>
          </p:spPr>
        </p:pic>
        <p:pic>
          <p:nvPicPr>
            <p:cNvPr id="24" name="Лев стр" descr="Страницы-книги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4819" y="1898432"/>
              <a:ext cx="3600000" cy="2872665"/>
            </a:xfrm>
            <a:prstGeom prst="rect">
              <a:avLst/>
            </a:prstGeom>
          </p:spPr>
        </p:pic>
        <p:pic>
          <p:nvPicPr>
            <p:cNvPr id="25" name="Прав стр" descr="Страницы-книги-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4566" y="2226631"/>
              <a:ext cx="3316224" cy="2535936"/>
            </a:xfrm>
            <a:prstGeom prst="rect">
              <a:avLst/>
            </a:prstGeom>
          </p:spPr>
        </p:pic>
      </p:grpSp>
      <p:grpSp>
        <p:nvGrpSpPr>
          <p:cNvPr id="5" name="Лягушки"/>
          <p:cNvGrpSpPr/>
          <p:nvPr/>
        </p:nvGrpSpPr>
        <p:grpSpPr>
          <a:xfrm>
            <a:off x="380241" y="1500320"/>
            <a:ext cx="2169341" cy="1967350"/>
            <a:chOff x="-3236459" y="2542723"/>
            <a:chExt cx="2169341" cy="1967350"/>
          </a:xfrm>
        </p:grpSpPr>
        <p:pic>
          <p:nvPicPr>
            <p:cNvPr id="26" name="Рисунок 25" descr="Огненная саламандра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3236459" y="2542723"/>
              <a:ext cx="2169341" cy="1619998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27" name="Прямоугольник"/>
            <p:cNvSpPr/>
            <p:nvPr/>
          </p:nvSpPr>
          <p:spPr>
            <a:xfrm>
              <a:off x="-3236459" y="4169554"/>
              <a:ext cx="1711668" cy="340519"/>
            </a:xfrm>
            <a:prstGeom prst="round2Diag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Лягушки</a:t>
              </a:r>
              <a:endParaRPr lang="ru-RU" sz="1400" dirty="0"/>
            </a:p>
          </p:txBody>
        </p:sp>
      </p:grpSp>
      <p:grpSp>
        <p:nvGrpSpPr>
          <p:cNvPr id="6" name="Жерлянки"/>
          <p:cNvGrpSpPr/>
          <p:nvPr/>
        </p:nvGrpSpPr>
        <p:grpSpPr>
          <a:xfrm>
            <a:off x="380241" y="3613141"/>
            <a:ext cx="2169340" cy="1978236"/>
            <a:chOff x="-3236459" y="2531837"/>
            <a:chExt cx="2169340" cy="1978236"/>
          </a:xfrm>
        </p:grpSpPr>
        <p:pic>
          <p:nvPicPr>
            <p:cNvPr id="31" name="Рисунок 30" descr="Огненная саламандра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3236459" y="2531837"/>
              <a:ext cx="2169340" cy="1619998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2" name="Прямоугольник"/>
            <p:cNvSpPr/>
            <p:nvPr/>
          </p:nvSpPr>
          <p:spPr>
            <a:xfrm>
              <a:off x="-3236459" y="4169554"/>
              <a:ext cx="1838170" cy="340519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Жерлянки</a:t>
              </a:r>
              <a:endParaRPr lang="ru-RU" sz="1400" dirty="0"/>
            </a:p>
          </p:txBody>
        </p:sp>
      </p:grpSp>
      <p:grpSp>
        <p:nvGrpSpPr>
          <p:cNvPr id="7" name="Жабы"/>
          <p:cNvGrpSpPr/>
          <p:nvPr/>
        </p:nvGrpSpPr>
        <p:grpSpPr>
          <a:xfrm>
            <a:off x="3383140" y="1195512"/>
            <a:ext cx="2169340" cy="1956464"/>
            <a:chOff x="-3236459" y="2390319"/>
            <a:chExt cx="2169340" cy="1956464"/>
          </a:xfrm>
        </p:grpSpPr>
        <p:pic>
          <p:nvPicPr>
            <p:cNvPr id="35" name="Рисунок 34" descr="Огненная саламандра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236459" y="2390319"/>
              <a:ext cx="2169340" cy="1619998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6" name="Прямоугольник"/>
            <p:cNvSpPr/>
            <p:nvPr/>
          </p:nvSpPr>
          <p:spPr>
            <a:xfrm>
              <a:off x="-3236459" y="4006264"/>
              <a:ext cx="1519825" cy="340519"/>
            </a:xfrm>
            <a:prstGeom prst="round2Diag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Жабы</a:t>
              </a:r>
              <a:endParaRPr lang="ru-RU" sz="1400" dirty="0"/>
            </a:p>
          </p:txBody>
        </p:sp>
      </p:grpSp>
      <p:grpSp>
        <p:nvGrpSpPr>
          <p:cNvPr id="8" name="Квакши"/>
          <p:cNvGrpSpPr/>
          <p:nvPr/>
        </p:nvGrpSpPr>
        <p:grpSpPr>
          <a:xfrm>
            <a:off x="3383140" y="3351877"/>
            <a:ext cx="2169340" cy="1945578"/>
            <a:chOff x="-3236459" y="2444749"/>
            <a:chExt cx="2169340" cy="1945578"/>
          </a:xfrm>
        </p:grpSpPr>
        <p:pic>
          <p:nvPicPr>
            <p:cNvPr id="38" name="Рисунок 37" descr="Огненная саламандра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236459" y="2444749"/>
              <a:ext cx="2169340" cy="1619998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9" name="Прямоугольник"/>
            <p:cNvSpPr/>
            <p:nvPr/>
          </p:nvSpPr>
          <p:spPr>
            <a:xfrm>
              <a:off x="-3236459" y="4049808"/>
              <a:ext cx="1659434" cy="34051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Квакши</a:t>
              </a:r>
              <a:endParaRPr lang="ru-RU" sz="1400" dirty="0"/>
            </a:p>
          </p:txBody>
        </p:sp>
      </p:grpSp>
      <p:grpSp>
        <p:nvGrpSpPr>
          <p:cNvPr id="9" name="Чесночницы"/>
          <p:cNvGrpSpPr/>
          <p:nvPr/>
        </p:nvGrpSpPr>
        <p:grpSpPr>
          <a:xfrm>
            <a:off x="6386038" y="1511206"/>
            <a:ext cx="2169340" cy="1956464"/>
            <a:chOff x="-3236459" y="2553609"/>
            <a:chExt cx="2169340" cy="1956464"/>
          </a:xfrm>
        </p:grpSpPr>
        <p:pic>
          <p:nvPicPr>
            <p:cNvPr id="41" name="Рисунок 40" descr="Огненная саламандра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3236459" y="2553609"/>
              <a:ext cx="2169340" cy="1619998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42" name="Прямоугольник"/>
            <p:cNvSpPr/>
            <p:nvPr/>
          </p:nvSpPr>
          <p:spPr>
            <a:xfrm>
              <a:off x="-3236459" y="4169554"/>
              <a:ext cx="2015947" cy="340519"/>
            </a:xfrm>
            <a:prstGeom prst="round2Diag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Чесночницы</a:t>
              </a:r>
              <a:endParaRPr lang="ru-RU" sz="1400" dirty="0"/>
            </a:p>
          </p:txBody>
        </p:sp>
      </p:grpSp>
      <p:grpSp>
        <p:nvGrpSpPr>
          <p:cNvPr id="10" name="Древолазы"/>
          <p:cNvGrpSpPr/>
          <p:nvPr/>
        </p:nvGrpSpPr>
        <p:grpSpPr>
          <a:xfrm>
            <a:off x="6386038" y="3634913"/>
            <a:ext cx="2169339" cy="1956464"/>
            <a:chOff x="-3236459" y="2553609"/>
            <a:chExt cx="2169339" cy="1956464"/>
          </a:xfrm>
        </p:grpSpPr>
        <p:pic>
          <p:nvPicPr>
            <p:cNvPr id="29" name="Рисунок 28" descr="Огненная саламандра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3236459" y="2553609"/>
              <a:ext cx="2169339" cy="1619998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Прямоугольник"/>
            <p:cNvSpPr/>
            <p:nvPr/>
          </p:nvSpPr>
          <p:spPr>
            <a:xfrm>
              <a:off x="-3236459" y="4169554"/>
              <a:ext cx="1913851" cy="340519"/>
            </a:xfrm>
            <a:prstGeom prst="round2Diag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Семейство Древолазы</a:t>
              </a:r>
              <a:endParaRPr lang="ru-RU" sz="1400" dirty="0"/>
            </a:p>
          </p:txBody>
        </p:sp>
      </p:grpSp>
      <p:pic>
        <p:nvPicPr>
          <p:cNvPr id="34" name="Содержимое 33" descr="Закавказская лягушка.jpg"/>
          <p:cNvPicPr>
            <a:picLocks noGrp="1" noChangeAspect="1"/>
          </p:cNvPicPr>
          <p:nvPr>
            <p:ph sz="quarter" idx="4294967295"/>
          </p:nvPr>
        </p:nvPicPr>
        <p:blipFill>
          <a:blip r:embed="rId12" cstate="print"/>
          <a:stretch>
            <a:fillRect/>
          </a:stretch>
        </p:blipFill>
        <p:spPr>
          <a:xfrm>
            <a:off x="255673" y="107950"/>
            <a:ext cx="820567" cy="612775"/>
          </a:xfrm>
          <a:prstGeom prst="round2Diag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5 L 0.67275 0.34787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1501 L 0.49271 -0.38094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-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5.55112E-17 L -0.00226 0.55083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2929E-6 L -0.17691 -0.43858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-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59514 0.38305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8 0.00778 L -0.61684 -0.46319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pPr algn="ctr" rtl="0"/>
            <a:fld id="{AEFC2EEE-1F66-4132-96A0-000A9CFD8832}" type="slidenum">
              <a:rPr lang="ru-RU" sz="1400" b="1" kern="1200" smtClean="0">
                <a:latin typeface="Calibri"/>
                <a:ea typeface="+mn-ea"/>
                <a:cs typeface="+mn-cs"/>
              </a:rPr>
              <a:pPr algn="ctr" rtl="0"/>
              <a:t>8</a:t>
            </a:fld>
            <a:endParaRPr lang="ru-RU" sz="1400" b="1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Отряд безногие</a:t>
            </a:r>
            <a:endParaRPr lang="ru-RU" b="1" dirty="0"/>
          </a:p>
        </p:txBody>
      </p:sp>
      <p:pic>
        <p:nvPicPr>
          <p:cNvPr id="7" name="Содержимое 6" descr="Кольчатая червяга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55673" y="107950"/>
            <a:ext cx="820567" cy="612775"/>
          </a:xfrm>
          <a:prstGeom prst="round2DiagRect">
            <a:avLst/>
          </a:prstGeom>
        </p:spPr>
      </p:pic>
      <p:grpSp>
        <p:nvGrpSpPr>
          <p:cNvPr id="4" name="Книга"/>
          <p:cNvGrpSpPr/>
          <p:nvPr/>
        </p:nvGrpSpPr>
        <p:grpSpPr>
          <a:xfrm>
            <a:off x="165100" y="1010510"/>
            <a:ext cx="8813800" cy="4660900"/>
            <a:chOff x="165100" y="1010510"/>
            <a:chExt cx="8813800" cy="4660900"/>
          </a:xfrm>
        </p:grpSpPr>
        <p:pic>
          <p:nvPicPr>
            <p:cNvPr id="6" name="Книга" descr="открытая  книга.wm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100" y="1010510"/>
              <a:ext cx="8813800" cy="4660900"/>
            </a:xfrm>
            <a:prstGeom prst="rect">
              <a:avLst/>
            </a:prstGeom>
          </p:spPr>
        </p:pic>
        <p:pic>
          <p:nvPicPr>
            <p:cNvPr id="8" name="Лев стр" descr="Страницы-книги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4819" y="1898432"/>
              <a:ext cx="3599999" cy="2872665"/>
            </a:xfrm>
            <a:prstGeom prst="rect">
              <a:avLst/>
            </a:prstGeom>
          </p:spPr>
        </p:pic>
        <p:pic>
          <p:nvPicPr>
            <p:cNvPr id="9" name="Прав стр" descr="Страницы-книги-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4566" y="2226631"/>
              <a:ext cx="3316224" cy="2535936"/>
            </a:xfrm>
            <a:prstGeom prst="rect">
              <a:avLst/>
            </a:prstGeom>
          </p:spPr>
        </p:pic>
      </p:grpSp>
      <p:sp>
        <p:nvSpPr>
          <p:cNvPr id="10" name="Семейство Рыбозмеи"/>
          <p:cNvSpPr/>
          <p:nvPr/>
        </p:nvSpPr>
        <p:spPr>
          <a:xfrm>
            <a:off x="5052000" y="1201978"/>
            <a:ext cx="3132000" cy="5040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3000">
                <a:schemeClr val="accent4">
                  <a:lumMod val="20000"/>
                  <a:lumOff val="80000"/>
                </a:schemeClr>
              </a:gs>
              <a:gs pos="66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 anchorCtr="1"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Семейство Рыбозмеи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Семейство Червяги"/>
          <p:cNvSpPr/>
          <p:nvPr/>
        </p:nvSpPr>
        <p:spPr>
          <a:xfrm>
            <a:off x="960000" y="1201978"/>
            <a:ext cx="3132000" cy="504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3000">
                <a:schemeClr val="accent3">
                  <a:lumMod val="20000"/>
                  <a:lumOff val="80000"/>
                </a:schemeClr>
              </a:gs>
              <a:gs pos="66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 anchorCtr="1"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Семейство Червяги</a:t>
            </a: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5" name="Горная червяга"/>
          <p:cNvGrpSpPr/>
          <p:nvPr/>
        </p:nvGrpSpPr>
        <p:grpSpPr>
          <a:xfrm>
            <a:off x="288000" y="2197074"/>
            <a:ext cx="4139999" cy="3034961"/>
            <a:chOff x="2038350" y="1000138"/>
            <a:chExt cx="4139999" cy="3034961"/>
          </a:xfrm>
        </p:grpSpPr>
        <p:pic>
          <p:nvPicPr>
            <p:cNvPr id="13" name="Рисунок 12" descr="Травяная лягушка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38350" y="1000138"/>
              <a:ext cx="4139999" cy="3034961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4" name="Прямоугольник"/>
            <p:cNvSpPr/>
            <p:nvPr/>
          </p:nvSpPr>
          <p:spPr>
            <a:xfrm>
              <a:off x="2081894" y="3621444"/>
              <a:ext cx="1352698" cy="34051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Горная </a:t>
              </a:r>
              <a:r>
                <a:rPr lang="ru-RU" sz="1400" dirty="0" err="1" smtClean="0"/>
                <a:t>червяга</a:t>
              </a:r>
              <a:endParaRPr lang="ru-RU" sz="1400" dirty="0" smtClean="0"/>
            </a:p>
          </p:txBody>
        </p:sp>
      </p:grpSp>
      <p:grpSp>
        <p:nvGrpSpPr>
          <p:cNvPr id="12" name="Пятнистая саламандра"/>
          <p:cNvGrpSpPr/>
          <p:nvPr/>
        </p:nvGrpSpPr>
        <p:grpSpPr>
          <a:xfrm>
            <a:off x="288000" y="2197074"/>
            <a:ext cx="4139998" cy="3034961"/>
            <a:chOff x="2038350" y="1000138"/>
            <a:chExt cx="4139998" cy="3034961"/>
          </a:xfrm>
        </p:grpSpPr>
        <p:pic>
          <p:nvPicPr>
            <p:cNvPr id="16" name="Рисунок 15" descr="Травяная лягушка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38350" y="1000138"/>
              <a:ext cx="4139998" cy="3034961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7" name="Прямоугольник"/>
            <p:cNvSpPr/>
            <p:nvPr/>
          </p:nvSpPr>
          <p:spPr>
            <a:xfrm>
              <a:off x="3015983" y="1075192"/>
              <a:ext cx="3079240" cy="340519"/>
            </a:xfrm>
            <a:prstGeom prst="round2Diag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Кольчатая </a:t>
              </a:r>
              <a:r>
                <a:rPr lang="ru-RU" sz="1400" dirty="0" err="1" smtClean="0"/>
                <a:t>червяга</a:t>
              </a:r>
              <a:r>
                <a:rPr lang="ru-RU" sz="1400" dirty="0" smtClean="0"/>
                <a:t>, поедающая червя</a:t>
              </a:r>
            </a:p>
          </p:txBody>
        </p:sp>
      </p:grpSp>
      <p:grpSp>
        <p:nvGrpSpPr>
          <p:cNvPr id="15" name="Цейлонский рыбозмей"/>
          <p:cNvGrpSpPr/>
          <p:nvPr/>
        </p:nvGrpSpPr>
        <p:grpSpPr>
          <a:xfrm>
            <a:off x="4716000" y="2197074"/>
            <a:ext cx="4139999" cy="3034961"/>
            <a:chOff x="2038350" y="1000138"/>
            <a:chExt cx="4139999" cy="3034961"/>
          </a:xfrm>
        </p:grpSpPr>
        <p:pic>
          <p:nvPicPr>
            <p:cNvPr id="19" name="Рисунок 18" descr="Травяная лягушка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38350" y="1000138"/>
              <a:ext cx="4139999" cy="3034961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20" name="Прямоугольник"/>
            <p:cNvSpPr/>
            <p:nvPr/>
          </p:nvSpPr>
          <p:spPr>
            <a:xfrm>
              <a:off x="2081894" y="3621444"/>
              <a:ext cx="1971858" cy="34051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Цейлонский рыбозмей</a:t>
              </a:r>
            </a:p>
          </p:txBody>
        </p:sp>
      </p:grpSp>
      <p:grpSp>
        <p:nvGrpSpPr>
          <p:cNvPr id="18" name="Голова рыбозмея"/>
          <p:cNvGrpSpPr/>
          <p:nvPr/>
        </p:nvGrpSpPr>
        <p:grpSpPr>
          <a:xfrm>
            <a:off x="4716000" y="2197074"/>
            <a:ext cx="4139998" cy="3034961"/>
            <a:chOff x="2038350" y="1000138"/>
            <a:chExt cx="4139998" cy="3034961"/>
          </a:xfrm>
        </p:grpSpPr>
        <p:pic>
          <p:nvPicPr>
            <p:cNvPr id="22" name="Рисунок 21" descr="Травяная лягушка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38350" y="1000138"/>
              <a:ext cx="4139998" cy="3034961"/>
            </a:xfrm>
            <a:prstGeom prst="round2Diag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23" name="Прямоугольник"/>
            <p:cNvSpPr/>
            <p:nvPr/>
          </p:nvSpPr>
          <p:spPr>
            <a:xfrm>
              <a:off x="4544046" y="1035763"/>
              <a:ext cx="1539302" cy="34051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400" dirty="0" smtClean="0"/>
                <a:t>Голова рыбозмея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31184E-6 L 0.09115 -0.1628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-8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31184E-6 L -0.08871 0.160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31184E-6 L 0.09115 -0.1628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-81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31184E-6 L -0.08871 0.1609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537" y="337220"/>
          <a:ext cx="8352929" cy="5207341"/>
        </p:xfrm>
        <a:graphic>
          <a:graphicData uri="http://schemas.openxmlformats.org/drawingml/2006/table">
            <a:tbl>
              <a:tblPr/>
              <a:tblGrid>
                <a:gridCol w="2613889"/>
                <a:gridCol w="2798417"/>
                <a:gridCol w="2940623"/>
              </a:tblGrid>
              <a:tr h="8547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Отряды земноводных</a:t>
                      </a:r>
                      <a:endParaRPr kumimoji="0" lang="ru-RU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4300" marR="11430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36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Отряд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Характерные особенности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Представители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0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Хвостатые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хорошо выражен  хвостовой отдел;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конечности развиты одинаково.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Саламандры, тритоны,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углозубы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амбистомы, протеи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0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Бесхвостые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короткое тело;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задние конечности прыгательные, часто с перепонками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Лягушки, жабы, чесночницы, квакши, жерлянки, древолазы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Безногие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червеобразное тело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нет конечностей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недоразвиты глаза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Червяги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рыбозмеи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rog">
  <a:themeElements>
    <a:clrScheme name="ZO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FEF0CD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Frog</Template>
  <TotalTime>413</TotalTime>
  <Words>605</Words>
  <Application>Microsoft Office PowerPoint</Application>
  <PresentationFormat>Экран (16:10)</PresentationFormat>
  <Paragraphs>162</Paragraphs>
  <Slides>25</Slides>
  <Notes>3</Notes>
  <HiddenSlides>0</HiddenSlides>
  <MMClips>2</MMClips>
  <ScaleCrop>false</ScaleCrop>
  <HeadingPairs>
    <vt:vector size="8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  <vt:variant>
        <vt:lpstr>Произвольные показы</vt:lpstr>
      </vt:variant>
      <vt:variant>
        <vt:i4>2</vt:i4>
      </vt:variant>
    </vt:vector>
  </HeadingPairs>
  <TitlesOfParts>
    <vt:vector size="29" baseType="lpstr">
      <vt:lpstr>Frog</vt:lpstr>
      <vt:lpstr>Объект упаковщика для оболочки</vt:lpstr>
      <vt:lpstr>Слайд 1</vt:lpstr>
      <vt:lpstr>Известный зоолог Альфред Брем писал :</vt:lpstr>
      <vt:lpstr>Слайд 3</vt:lpstr>
      <vt:lpstr>Слайд 4</vt:lpstr>
      <vt:lpstr>Слайд 5</vt:lpstr>
      <vt:lpstr>Отряд Хвостатые земноводные </vt:lpstr>
      <vt:lpstr>Отряд Бесхвостые земноводные </vt:lpstr>
      <vt:lpstr>Отряд безногие</vt:lpstr>
      <vt:lpstr>Слайд 9</vt:lpstr>
      <vt:lpstr>Лягушки</vt:lpstr>
      <vt:lpstr>Лягушки</vt:lpstr>
      <vt:lpstr>Жабы</vt:lpstr>
      <vt:lpstr>Жерлянки</vt:lpstr>
      <vt:lpstr>Квакши</vt:lpstr>
      <vt:lpstr>Саламандры</vt:lpstr>
      <vt:lpstr>Хвостатые</vt:lpstr>
      <vt:lpstr>Амбистома, аксолотль</vt:lpstr>
      <vt:lpstr>Червяги</vt:lpstr>
      <vt:lpstr>Памятники лягушкам</vt:lpstr>
      <vt:lpstr>Значение земноводных</vt:lpstr>
      <vt:lpstr>Значение земноводных</vt:lpstr>
      <vt:lpstr>Синквейн</vt:lpstr>
      <vt:lpstr>Выводы</vt:lpstr>
      <vt:lpstr>Домашнее задание</vt:lpstr>
      <vt:lpstr>Проверь себя</vt:lpstr>
      <vt:lpstr>Список использованных источнико</vt:lpstr>
      <vt:lpstr>Основной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земноводные</dc:title>
  <dc:creator>Lebedev SN</dc:creator>
  <cp:lastModifiedBy>Admin</cp:lastModifiedBy>
  <cp:revision>68</cp:revision>
  <dcterms:created xsi:type="dcterms:W3CDTF">2010-03-29T02:56:04Z</dcterms:created>
  <dcterms:modified xsi:type="dcterms:W3CDTF">2013-06-13T14:26:04Z</dcterms:modified>
</cp:coreProperties>
</file>