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73" r:id="rId5"/>
    <p:sldId id="278" r:id="rId6"/>
    <p:sldId id="280" r:id="rId7"/>
    <p:sldId id="258" r:id="rId8"/>
    <p:sldId id="259" r:id="rId9"/>
    <p:sldId id="272" r:id="rId10"/>
    <p:sldId id="275" r:id="rId11"/>
    <p:sldId id="281" r:id="rId12"/>
    <p:sldId id="283" r:id="rId13"/>
    <p:sldId id="260" r:id="rId14"/>
    <p:sldId id="262" r:id="rId15"/>
    <p:sldId id="284" r:id="rId16"/>
    <p:sldId id="285" r:id="rId17"/>
    <p:sldId id="279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5B5B-9514-491B-82B3-4511EAB5ED58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AA5F5-0129-4564-B321-1AD05D2A7C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5B5B-9514-491B-82B3-4511EAB5ED58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A5F5-0129-4564-B321-1AD05D2A7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5B5B-9514-491B-82B3-4511EAB5ED58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A5F5-0129-4564-B321-1AD05D2A7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AB5B5B-9514-491B-82B3-4511EAB5ED58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9DAA5F5-0129-4564-B321-1AD05D2A7C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5B5B-9514-491B-82B3-4511EAB5ED58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A5F5-0129-4564-B321-1AD05D2A7C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5B5B-9514-491B-82B3-4511EAB5ED58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A5F5-0129-4564-B321-1AD05D2A7C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A5F5-0129-4564-B321-1AD05D2A7C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5B5B-9514-491B-82B3-4511EAB5ED58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5B5B-9514-491B-82B3-4511EAB5ED58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A5F5-0129-4564-B321-1AD05D2A7C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5B5B-9514-491B-82B3-4511EAB5ED58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A5F5-0129-4564-B321-1AD05D2A7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AB5B5B-9514-491B-82B3-4511EAB5ED58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DAA5F5-0129-4564-B321-1AD05D2A7C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5B5B-9514-491B-82B3-4511EAB5ED58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AA5F5-0129-4564-B321-1AD05D2A7C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FAB5B5B-9514-491B-82B3-4511EAB5ED58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9DAA5F5-0129-4564-B321-1AD05D2A7C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071678"/>
            <a:ext cx="8305800" cy="2771126"/>
          </a:xfrm>
        </p:spPr>
        <p:txBody>
          <a:bodyPr/>
          <a:lstStyle/>
          <a:p>
            <a:r>
              <a:rPr lang="ru-RU" dirty="0" smtClean="0"/>
              <a:t>                 во </a:t>
            </a:r>
            <a:r>
              <a:rPr lang="ru-RU" dirty="0" smtClean="0"/>
              <a:t>2 классе</a:t>
            </a:r>
          </a:p>
          <a:p>
            <a:r>
              <a:rPr lang="ru-RU" dirty="0" smtClean="0"/>
              <a:t>                   УМК </a:t>
            </a:r>
            <a:r>
              <a:rPr lang="ru-RU" dirty="0" smtClean="0"/>
              <a:t>«Школа России</a:t>
            </a:r>
            <a:r>
              <a:rPr lang="ru-RU" dirty="0" smtClean="0"/>
              <a:t>»</a:t>
            </a:r>
            <a:endParaRPr lang="en-US" dirty="0" smtClean="0"/>
          </a:p>
          <a:p>
            <a:r>
              <a:rPr lang="ru-RU" dirty="0" smtClean="0"/>
              <a:t>                       Учитель начальных классов Зиновьева С.Г.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714356"/>
            <a:ext cx="6548454" cy="1071570"/>
          </a:xfrm>
        </p:spPr>
        <p:txBody>
          <a:bodyPr/>
          <a:lstStyle/>
          <a:p>
            <a:r>
              <a:rPr lang="ru-RU" dirty="0" smtClean="0"/>
              <a:t>Урок русского языка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3786190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Тема урока: 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Знакомство с именами собственными. Отличие имён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       собственных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от нарицательных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4786322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Цель: научить школьников употреблять в речи, правильно писать имена собственные.</a:t>
            </a:r>
            <a:endParaRPr lang="ru-RU" dirty="0"/>
          </a:p>
        </p:txBody>
      </p:sp>
      <p:pic>
        <p:nvPicPr>
          <p:cNvPr id="6" name="Рисунок 5" descr="http://nsc.1september.ru/2003/29/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235745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http://%D1%83%D1%87%D0%B5%D0%B1%D0%BD%D0%B8%D0%BA%D0%B8%D0%B2%D1%88%D0%BA%D0%BE%D0%BB%D1%83.%D1%80%D1%84/images/product/l/41956cc.png"/>
          <p:cNvSpPr>
            <a:spLocks noChangeAspect="1" noChangeArrowheads="1"/>
          </p:cNvSpPr>
          <p:nvPr/>
        </p:nvSpPr>
        <p:spPr bwMode="auto">
          <a:xfrm>
            <a:off x="155575" y="-2544763"/>
            <a:ext cx="5314950" cy="5314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://%D1%83%D1%87%D0%B5%D0%B1%D0%BD%D0%B8%D0%BA%D0%B8%D0%B2%D1%88%D0%BA%D0%BE%D0%BB%D1%83.%D1%80%D1%84/images/product/l/41956cc.png"/>
          <p:cNvSpPr>
            <a:spLocks noChangeAspect="1" noChangeArrowheads="1"/>
          </p:cNvSpPr>
          <p:nvPr/>
        </p:nvSpPr>
        <p:spPr bwMode="auto">
          <a:xfrm>
            <a:off x="155575" y="-2544763"/>
            <a:ext cx="5314950" cy="5314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http://%D1%83%D1%87%D0%B5%D0%B1%D0%BD%D0%B8%D0%BA%D0%B8%D0%B2%D1%88%D0%BA%D0%BE%D0%BB%D1%83.%D1%80%D1%84/images/product/l/41956cc.png"/>
          <p:cNvSpPr>
            <a:spLocks noChangeAspect="1" noChangeArrowheads="1"/>
          </p:cNvSpPr>
          <p:nvPr/>
        </p:nvSpPr>
        <p:spPr bwMode="auto">
          <a:xfrm>
            <a:off x="155575" y="-2544763"/>
            <a:ext cx="5314950" cy="5314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4" name="Picture 8" descr="http://www.bookvoed.ru/view_images.php?code=849354&amp;tip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785794"/>
            <a:ext cx="360045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1785926"/>
            <a:ext cx="4253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Семейное древо</a:t>
            </a:r>
            <a:endParaRPr lang="ru-RU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595313"/>
            <a:ext cx="809625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ЁНА\Desktop\51000180_1257859305_1150385270344767_1.jpg"/>
          <p:cNvPicPr>
            <a:picLocks noChangeAspect="1" noChangeArrowheads="1"/>
          </p:cNvPicPr>
          <p:nvPr/>
        </p:nvPicPr>
        <p:blipFill>
          <a:blip r:embed="rId2" cstate="print"/>
          <a:srcRect l="44178" t="7292" r="14231"/>
          <a:stretch>
            <a:fillRect/>
          </a:stretch>
        </p:blipFill>
        <p:spPr bwMode="auto">
          <a:xfrm>
            <a:off x="2000232" y="214290"/>
            <a:ext cx="4000528" cy="6357958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 rot="20992650">
            <a:off x="2254940" y="3804981"/>
            <a:ext cx="2714644" cy="70008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Кожемяка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ЁНА\Desktop\51000180_1257859305_115038527034476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082" y="0"/>
            <a:ext cx="8587835" cy="6858000"/>
          </a:xfrm>
          <a:prstGeom prst="rect">
            <a:avLst/>
          </a:prstGeom>
          <a:noFill/>
        </p:spPr>
      </p:pic>
      <p:pic>
        <p:nvPicPr>
          <p:cNvPr id="1026" name="Picture 2" descr="F:\Светлана Генадьевна\IMG_36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5888"/>
            <a:ext cx="9036050" cy="1884362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Самые известные былинные богатыри: 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Илья Муромец, Алеша Попович, 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Добрыня Никитич.</a:t>
            </a:r>
          </a:p>
        </p:txBody>
      </p:sp>
      <p:sp>
        <p:nvSpPr>
          <p:cNvPr id="14339" name="Прямоугольник 6"/>
          <p:cNvSpPr>
            <a:spLocks noChangeArrowheads="1"/>
          </p:cNvSpPr>
          <p:nvPr/>
        </p:nvSpPr>
        <p:spPr bwMode="auto">
          <a:xfrm>
            <a:off x="3143250" y="6488113"/>
            <a:ext cx="3046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mbria" pitchFamily="18" charset="0"/>
              </a:rPr>
              <a:t>В.М.Васнецова «Богатыри».</a:t>
            </a:r>
          </a:p>
        </p:txBody>
      </p:sp>
      <p:pic>
        <p:nvPicPr>
          <p:cNvPr id="11268" name="Picture 5" descr="380px-die_drei_bogaty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928812"/>
            <a:ext cx="6929461" cy="4594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642918"/>
            <a:ext cx="2679964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Композитор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Поэт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Космонавт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Учёный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Писатель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29124" y="2928934"/>
            <a:ext cx="2830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</a:t>
            </a:r>
          </a:p>
          <a:p>
            <a:r>
              <a:rPr lang="ru-RU" dirty="0" smtClean="0"/>
              <a:t> Пётр Ильич Чайковский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14876" y="928670"/>
            <a:ext cx="2987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Юрий Алексеевич Гагарин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57752" y="1857364"/>
            <a:ext cx="3367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Александр Сергеевич Пушкин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43438" y="4214818"/>
            <a:ext cx="263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Иван Петрович Павлов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43438" y="3786190"/>
            <a:ext cx="2801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Лев Николаевич Толстой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747 0.2625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-0.08663 -0.34652 " pathEditMode="relative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77778E-6 L -0.22829 -0.01042 " pathEditMode="relative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59259E-6 L -0.07865 0.12592 " pathEditMode="relative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083 -0.06296 " pathEditMode="relative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714356"/>
            <a:ext cx="2095499" cy="24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785794"/>
            <a:ext cx="2152624" cy="248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643314"/>
            <a:ext cx="2286016" cy="254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714356"/>
            <a:ext cx="2071702" cy="24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3643314"/>
            <a:ext cx="271464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>
                <a:latin typeface="Times New Roman" pitchFamily="18" charset="0"/>
              </a:rPr>
              <a:t>Имя существительное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/>
              <a:t>Имя существительное обозначает …</a:t>
            </a:r>
          </a:p>
          <a:p>
            <a:r>
              <a:rPr lang="ru-RU" sz="2800" dirty="0"/>
              <a:t>Имена существительные отвечают на вопросы … и …</a:t>
            </a:r>
          </a:p>
          <a:p>
            <a:r>
              <a:rPr lang="ru-RU" sz="2800" dirty="0"/>
              <a:t>Одушевлённые имена существительные отвечают на вопрос …</a:t>
            </a:r>
          </a:p>
          <a:p>
            <a:r>
              <a:rPr lang="ru-RU" sz="2800" dirty="0"/>
              <a:t>Неодушевлённые имена существительные отвечают на вопрос </a:t>
            </a:r>
            <a:r>
              <a:rPr lang="ru-RU" sz="2800" dirty="0" smtClean="0"/>
              <a:t>…</a:t>
            </a:r>
          </a:p>
          <a:p>
            <a:r>
              <a:rPr lang="ru-RU" sz="2800" dirty="0" smtClean="0"/>
              <a:t>К именам </a:t>
            </a:r>
            <a:r>
              <a:rPr lang="ru-RU" sz="2800" smtClean="0"/>
              <a:t>собственным относятся…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 descr="22"/>
          <p:cNvSpPr>
            <a:spLocks noChangeArrowheads="1" noChangeShapeType="1" noTextEdit="1"/>
          </p:cNvSpPr>
          <p:nvPr/>
        </p:nvSpPr>
        <p:spPr bwMode="auto">
          <a:xfrm>
            <a:off x="2285984" y="785794"/>
            <a:ext cx="496728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Рефлексия</a:t>
            </a:r>
          </a:p>
        </p:txBody>
      </p:sp>
      <p:pic>
        <p:nvPicPr>
          <p:cNvPr id="20483" name="Picture 3" descr="рад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4967" b="4857"/>
          <a:stretch>
            <a:fillRect/>
          </a:stretch>
        </p:blipFill>
        <p:spPr bwMode="auto">
          <a:xfrm>
            <a:off x="1285875" y="1341438"/>
            <a:ext cx="1177925" cy="1439862"/>
          </a:xfrm>
          <a:prstGeom prst="rect">
            <a:avLst/>
          </a:prstGeom>
          <a:solidFill>
            <a:srgbClr val="FF9999"/>
          </a:solidFill>
          <a:ln w="57150" cmpd="thickThin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20484" name="Picture 4" descr="удивлен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68413" y="2997200"/>
            <a:ext cx="1150937" cy="1265238"/>
          </a:xfrm>
          <a:prstGeom prst="rect">
            <a:avLst/>
          </a:prstGeom>
          <a:solidFill>
            <a:srgbClr val="0099CC"/>
          </a:solidFill>
          <a:ln w="57150" cmpd="thickThin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20485" name="Picture 5" descr="печ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-7042"/>
          <a:stretch>
            <a:fillRect/>
          </a:stretch>
        </p:blipFill>
        <p:spPr bwMode="auto">
          <a:xfrm>
            <a:off x="1258888" y="4508500"/>
            <a:ext cx="1158875" cy="1246188"/>
          </a:xfrm>
          <a:prstGeom prst="rect">
            <a:avLst/>
          </a:prstGeom>
          <a:solidFill>
            <a:srgbClr val="FFFF66"/>
          </a:solidFill>
          <a:ln w="57150" cmpd="thickThin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627313" y="1700213"/>
            <a:ext cx="619283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i="1" dirty="0">
                <a:latin typeface="Bookman Old Style" pitchFamily="18" charset="0"/>
              </a:rPr>
              <a:t>Я  считаю, что урок прошёл для меня с пользой. Я научился различать </a:t>
            </a:r>
            <a:r>
              <a:rPr lang="ru-RU" b="1" i="1" dirty="0" smtClean="0">
                <a:latin typeface="Bookman Old Style" pitchFamily="18" charset="0"/>
              </a:rPr>
              <a:t>нарицательные и собственные имена существительные и правильно записывать их.</a:t>
            </a: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627313" y="3357563"/>
            <a:ext cx="59594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i="1" dirty="0">
                <a:latin typeface="Bookman Old Style" pitchFamily="18" charset="0"/>
              </a:rPr>
              <a:t>Я  считаю, что научился различать </a:t>
            </a:r>
            <a:r>
              <a:rPr lang="ru-RU" b="1" i="1" dirty="0" smtClean="0">
                <a:latin typeface="Bookman Old Style" pitchFamily="18" charset="0"/>
              </a:rPr>
              <a:t>нарицательные и собственные </a:t>
            </a:r>
            <a:r>
              <a:rPr lang="ru-RU" b="1" i="1" dirty="0">
                <a:latin typeface="Bookman Old Style" pitchFamily="18" charset="0"/>
              </a:rPr>
              <a:t>имена существительные, но мне ещё нужна помощь.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2714612" y="4857760"/>
            <a:ext cx="517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 dirty="0">
                <a:latin typeface="Bookman Old Style" pitchFamily="18" charset="0"/>
              </a:rPr>
              <a:t>Я  считаю, что было трудно на уроке.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392886"/>
            <a:ext cx="75724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кот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гусь, Барсик, Гоша, щенок,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корова, Волчок, Бурёнка.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28" y="2214554"/>
            <a:ext cx="196617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</a:rPr>
              <a:t>кот</a:t>
            </a:r>
          </a:p>
          <a:p>
            <a:r>
              <a:rPr lang="ru-RU" sz="4000" b="1" i="1" dirty="0" smtClean="0">
                <a:solidFill>
                  <a:schemeClr val="bg1"/>
                </a:solidFill>
              </a:rPr>
              <a:t>гусь</a:t>
            </a:r>
          </a:p>
          <a:p>
            <a:r>
              <a:rPr lang="ru-RU" sz="4000" b="1" i="1" dirty="0" smtClean="0">
                <a:solidFill>
                  <a:schemeClr val="bg1"/>
                </a:solidFill>
              </a:rPr>
              <a:t>щенок</a:t>
            </a:r>
          </a:p>
          <a:p>
            <a:r>
              <a:rPr lang="ru-RU" sz="4000" b="1" i="1" dirty="0" smtClean="0">
                <a:solidFill>
                  <a:schemeClr val="bg1"/>
                </a:solidFill>
              </a:rPr>
              <a:t>корова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2066" y="2428868"/>
            <a:ext cx="20699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Барсик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Гоша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Волчок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Бурёнка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5" grpId="1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ЁНА\Desktop\_________________4e7356305ec6a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22222" r="18519"/>
          <a:stretch>
            <a:fillRect/>
          </a:stretch>
        </p:blipFill>
        <p:spPr bwMode="auto">
          <a:xfrm>
            <a:off x="500034" y="428604"/>
            <a:ext cx="3429024" cy="5786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ердце 4"/>
          <p:cNvSpPr/>
          <p:nvPr/>
        </p:nvSpPr>
        <p:spPr>
          <a:xfrm>
            <a:off x="2714612" y="3000372"/>
            <a:ext cx="857256" cy="85725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" name="Сердце 5"/>
          <p:cNvSpPr/>
          <p:nvPr/>
        </p:nvSpPr>
        <p:spPr>
          <a:xfrm>
            <a:off x="785786" y="2285992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7" name="Сердце 6"/>
          <p:cNvSpPr/>
          <p:nvPr/>
        </p:nvSpPr>
        <p:spPr>
          <a:xfrm>
            <a:off x="2428860" y="4357694"/>
            <a:ext cx="785818" cy="85725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8" name="Сердце 7"/>
          <p:cNvSpPr/>
          <p:nvPr/>
        </p:nvSpPr>
        <p:spPr>
          <a:xfrm>
            <a:off x="928662" y="4000504"/>
            <a:ext cx="771524" cy="85725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Сердце 3"/>
          <p:cNvSpPr/>
          <p:nvPr/>
        </p:nvSpPr>
        <p:spPr>
          <a:xfrm>
            <a:off x="2285984" y="1500174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1571612"/>
            <a:ext cx="530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100" y="2357430"/>
            <a:ext cx="5245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Б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488" y="3071810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2976" y="4071942"/>
            <a:ext cx="4748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srgbClr val="FF0000"/>
                </a:solidFill>
              </a:rPr>
              <a:t>Г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1736" y="4429132"/>
            <a:ext cx="285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Д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1.11111E-6 L 0.18907 -1.11111E-6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206 L 0.4408 -0.115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6531E-6 L 0.3151 -0.22039 " pathEditMode="relative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878 L 0.58541 -0.365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714356"/>
            <a:ext cx="3073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Словарь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2357430"/>
            <a:ext cx="699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Р.ка</a:t>
            </a:r>
            <a:r>
              <a:rPr lang="ru-RU" dirty="0" smtClean="0"/>
              <a:t>,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85918" y="2357430"/>
            <a:ext cx="764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гор..,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28860" y="2357430"/>
            <a:ext cx="1807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д.ревня</a:t>
            </a:r>
            <a:r>
              <a:rPr lang="ru-RU" dirty="0" smtClean="0"/>
              <a:t>, </a:t>
            </a:r>
            <a:r>
              <a:rPr lang="ru-RU" dirty="0" err="1" smtClean="0"/>
              <a:t>Р.с.ия</a:t>
            </a:r>
            <a:r>
              <a:rPr lang="ru-RU" dirty="0" smtClean="0"/>
              <a:t>,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43372" y="2357430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М.сква</a:t>
            </a:r>
            <a:r>
              <a:rPr lang="ru-RU" dirty="0" smtClean="0"/>
              <a:t>,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72066" y="2357430"/>
            <a:ext cx="769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ул.ца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3429000"/>
            <a:ext cx="4251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Город, деревня, Россия, Москва, улица.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071538" y="4286256"/>
            <a:ext cx="285752" cy="27145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00166" y="4357694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22, 1, 14,10, 13, 10, 33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428728" y="5214950"/>
            <a:ext cx="1670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фамилия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3286124"/>
            <a:ext cx="58579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Наш  шарик  поймал воздушный  шарик.  </a:t>
            </a:r>
          </a:p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Восемь горшков  принес  боря  горшков.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 descr="http://img-fotki.yandex.ru/get/4518/28257045.682/0_72b7c_f92daf72_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1"/>
            <a:ext cx="2967033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00364" y="3286124"/>
            <a:ext cx="52864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BatangChe" pitchFamily="49" charset="-127"/>
              </a:rPr>
              <a:t>Наш  </a:t>
            </a:r>
            <a:r>
              <a:rPr lang="ru-RU" sz="2800" u="sng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BatangChe" pitchFamily="49" charset="-127"/>
              </a:rPr>
              <a:t>Ш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BatangChe" pitchFamily="49" charset="-127"/>
              </a:rPr>
              <a:t>арик  поймал воздушный  шарик.  </a:t>
            </a: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BatangChe" pitchFamily="49" charset="-127"/>
              </a:rPr>
              <a:t>Восемь горшков  принес  </a:t>
            </a:r>
            <a:r>
              <a:rPr lang="ru-RU" sz="2800" u="sng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BatangChe" pitchFamily="49" charset="-127"/>
              </a:rPr>
              <a:t>Б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BatangChe" pitchFamily="49" charset="-127"/>
              </a:rPr>
              <a:t>оря  </a:t>
            </a:r>
            <a:r>
              <a:rPr lang="ru-RU" sz="2800" u="sng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BatangChe" pitchFamily="49" charset="-127"/>
              </a:rPr>
              <a:t>Г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BatangChe" pitchFamily="49" charset="-127"/>
              </a:rPr>
              <a:t>оршков.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ea typeface="Batang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14678" y="1928802"/>
            <a:ext cx="3143272" cy="1843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Имя собственное</a:t>
            </a:r>
            <a:endParaRPr lang="ru-RU" sz="2800" dirty="0"/>
          </a:p>
        </p:txBody>
      </p:sp>
      <p:cxnSp>
        <p:nvCxnSpPr>
          <p:cNvPr id="4" name="Прямая со стрелкой 3"/>
          <p:cNvCxnSpPr>
            <a:stCxn id="2" idx="3"/>
          </p:cNvCxnSpPr>
          <p:nvPr/>
        </p:nvCxnSpPr>
        <p:spPr>
          <a:xfrm rot="5400000">
            <a:off x="2696283" y="3591748"/>
            <a:ext cx="1068484" cy="888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2" idx="5"/>
          </p:cNvCxnSpPr>
          <p:nvPr/>
        </p:nvCxnSpPr>
        <p:spPr>
          <a:xfrm rot="16200000" flipH="1">
            <a:off x="5842809" y="3556800"/>
            <a:ext cx="855712" cy="746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</p:cNvCxnSpPr>
          <p:nvPr/>
        </p:nvCxnSpPr>
        <p:spPr>
          <a:xfrm rot="10800000">
            <a:off x="1785918" y="2428877"/>
            <a:ext cx="1428760" cy="4214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6"/>
          </p:cNvCxnSpPr>
          <p:nvPr/>
        </p:nvCxnSpPr>
        <p:spPr>
          <a:xfrm flipV="1">
            <a:off x="6357950" y="2643183"/>
            <a:ext cx="1214446" cy="207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5072066" y="1285860"/>
            <a:ext cx="1071570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1"/>
          </p:cNvCxnSpPr>
          <p:nvPr/>
        </p:nvCxnSpPr>
        <p:spPr>
          <a:xfrm rot="16200000" flipV="1">
            <a:off x="2916974" y="1440691"/>
            <a:ext cx="912856" cy="603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642910" y="4357694"/>
            <a:ext cx="2571768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Название  произведений</a:t>
            </a:r>
            <a:endParaRPr lang="ru-RU" b="1" dirty="0"/>
          </a:p>
        </p:txBody>
      </p:sp>
      <p:sp>
        <p:nvSpPr>
          <p:cNvPr id="17" name="Овал 16"/>
          <p:cNvSpPr/>
          <p:nvPr/>
        </p:nvSpPr>
        <p:spPr>
          <a:xfrm>
            <a:off x="6072198" y="4357694"/>
            <a:ext cx="1628780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85720" y="1785926"/>
            <a:ext cx="2500330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Клички</a:t>
            </a:r>
          </a:p>
          <a:p>
            <a:pPr algn="ctr"/>
            <a:r>
              <a:rPr lang="ru-RU" sz="2000" b="1" dirty="0" smtClean="0"/>
              <a:t>животных</a:t>
            </a:r>
            <a:endParaRPr lang="ru-RU" sz="2000" b="1" dirty="0"/>
          </a:p>
        </p:txBody>
      </p:sp>
      <p:sp>
        <p:nvSpPr>
          <p:cNvPr id="19" name="Овал 18"/>
          <p:cNvSpPr/>
          <p:nvPr/>
        </p:nvSpPr>
        <p:spPr>
          <a:xfrm>
            <a:off x="1285852" y="142852"/>
            <a:ext cx="2857520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Географические названия</a:t>
            </a:r>
            <a:endParaRPr lang="ru-RU" b="1" dirty="0"/>
          </a:p>
        </p:txBody>
      </p:sp>
      <p:sp>
        <p:nvSpPr>
          <p:cNvPr id="20" name="Овал 19"/>
          <p:cNvSpPr/>
          <p:nvPr/>
        </p:nvSpPr>
        <p:spPr>
          <a:xfrm>
            <a:off x="7215206" y="2500306"/>
            <a:ext cx="1628780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929322" y="357166"/>
            <a:ext cx="1628780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ЁНА\Desktop\51000180_1257859305_1150385270344767_1.jpg"/>
          <p:cNvPicPr>
            <a:picLocks noChangeAspect="1" noChangeArrowheads="1"/>
          </p:cNvPicPr>
          <p:nvPr/>
        </p:nvPicPr>
        <p:blipFill>
          <a:blip r:embed="rId2" cstate="print"/>
          <a:srcRect l="44178" t="7292" r="14231"/>
          <a:stretch>
            <a:fillRect/>
          </a:stretch>
        </p:blipFill>
        <p:spPr bwMode="auto">
          <a:xfrm>
            <a:off x="500034" y="214290"/>
            <a:ext cx="2857520" cy="63579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-142900"/>
            <a:ext cx="14246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b="1" dirty="0" smtClean="0">
                <a:solidFill>
                  <a:srgbClr val="C00000"/>
                </a:solidFill>
              </a:rPr>
              <a:t>?</a:t>
            </a:r>
            <a:endParaRPr lang="ru-RU" sz="20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0562" y="1214422"/>
            <a:ext cx="1640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«победитель»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ЁНА\Desktop\51000180_1257859305_1150385270344767_1.jpg"/>
          <p:cNvPicPr>
            <a:picLocks noChangeAspect="1" noChangeArrowheads="1"/>
          </p:cNvPicPr>
          <p:nvPr/>
        </p:nvPicPr>
        <p:blipFill>
          <a:blip r:embed="rId2" cstate="print"/>
          <a:srcRect l="44178" t="7292" r="14231"/>
          <a:stretch>
            <a:fillRect/>
          </a:stretch>
        </p:blipFill>
        <p:spPr bwMode="auto">
          <a:xfrm>
            <a:off x="500034" y="214290"/>
            <a:ext cx="3357586" cy="6357958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 rot="20992650">
            <a:off x="683304" y="3876419"/>
            <a:ext cx="2714644" cy="70008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Никита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714356"/>
            <a:ext cx="44598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Значение имени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48" y="2357430"/>
            <a:ext cx="4493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Никита – победитель.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3571876"/>
            <a:ext cx="3988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Напиши значение своего имени </a:t>
            </a:r>
          </a:p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 образцу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estdress.com.ua/uploads/posts/2011-01/1294335442_dyuy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3153126" cy="27860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3643314"/>
            <a:ext cx="207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err="1" smtClean="0"/>
              <a:t>Д</a:t>
            </a:r>
            <a:r>
              <a:rPr lang="ru-RU" sz="2400" dirty="0" err="1" smtClean="0"/>
              <a:t>юймовочка</a:t>
            </a:r>
            <a:r>
              <a:rPr lang="ru-RU" sz="2400" dirty="0" smtClean="0"/>
              <a:t>,</a:t>
            </a:r>
            <a:endParaRPr lang="ru-RU" sz="2400" dirty="0"/>
          </a:p>
        </p:txBody>
      </p:sp>
      <p:pic>
        <p:nvPicPr>
          <p:cNvPr id="2052" name="Picture 4" descr="http://ejevika.ucoz.ru/_ph/56/56117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85728"/>
            <a:ext cx="2000264" cy="29428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86050" y="3643314"/>
            <a:ext cx="189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Снегурочка,</a:t>
            </a:r>
            <a:endParaRPr lang="ru-RU" sz="2400" dirty="0"/>
          </a:p>
        </p:txBody>
      </p:sp>
      <p:pic>
        <p:nvPicPr>
          <p:cNvPr id="2054" name="Picture 6" descr="http://nifiga-sebe.ru/uploads/posts/2009-02/thumbs/1235572626_c86db5d7bf1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85728"/>
            <a:ext cx="1852394" cy="292895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0" y="3643314"/>
            <a:ext cx="1469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Айболит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allAtOnce"/>
      <p:bldP spid="5" grpId="0"/>
      <p:bldP spid="5" grpId="1"/>
      <p:bldP spid="8" grpId="0"/>
      <p:bldP spid="8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483</TotalTime>
  <Words>296</Words>
  <Application>Microsoft Office PowerPoint</Application>
  <PresentationFormat>Экран (4:3)</PresentationFormat>
  <Paragraphs>81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Урок русского языка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Имя существительное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</dc:title>
  <dc:creator>АЛЁНА</dc:creator>
  <cp:lastModifiedBy>RAMZES</cp:lastModifiedBy>
  <cp:revision>35</cp:revision>
  <dcterms:created xsi:type="dcterms:W3CDTF">2013-03-14T00:46:34Z</dcterms:created>
  <dcterms:modified xsi:type="dcterms:W3CDTF">2014-01-31T18:32:56Z</dcterms:modified>
</cp:coreProperties>
</file>