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6" r:id="rId3"/>
    <p:sldId id="276" r:id="rId4"/>
    <p:sldId id="282" r:id="rId5"/>
    <p:sldId id="279" r:id="rId6"/>
    <p:sldId id="259" r:id="rId7"/>
    <p:sldId id="260" r:id="rId8"/>
    <p:sldId id="261" r:id="rId9"/>
    <p:sldId id="262" r:id="rId10"/>
    <p:sldId id="268" r:id="rId11"/>
    <p:sldId id="277" r:id="rId12"/>
    <p:sldId id="272" r:id="rId13"/>
    <p:sldId id="275" r:id="rId14"/>
    <p:sldId id="284" r:id="rId15"/>
    <p:sldId id="263" r:id="rId16"/>
    <p:sldId id="283" r:id="rId17"/>
    <p:sldId id="267" r:id="rId18"/>
    <p:sldId id="265" r:id="rId19"/>
    <p:sldId id="269" r:id="rId20"/>
    <p:sldId id="270" r:id="rId21"/>
    <p:sldId id="271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D60093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40" autoAdjust="0"/>
    <p:restoredTop sz="94660"/>
  </p:normalViewPr>
  <p:slideViewPr>
    <p:cSldViewPr>
      <p:cViewPr>
        <p:scale>
          <a:sx n="78" d="100"/>
          <a:sy n="78" d="100"/>
        </p:scale>
        <p:origin x="28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8BE8-D40F-41A8-999D-AC7197E1564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48957-9223-4E1F-AB2E-E639AD13E3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48957-9223-4E1F-AB2E-E639AD13E39C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CB78-09D0-4BEF-BBCC-7C71EAC5E3A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160.wm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029.wm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4287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УРОК  в 9-ом  классе </a:t>
            </a:r>
            <a:br>
              <a:rPr lang="ru-RU" sz="3200" b="1" dirty="0" smtClean="0"/>
            </a:br>
            <a:r>
              <a:rPr lang="ru-RU" sz="3200" b="1" dirty="0" smtClean="0"/>
              <a:t>по  теме «СЕРА»</a:t>
            </a:r>
            <a:endParaRPr lang="ru-RU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3306" y="3933056"/>
            <a:ext cx="4786346" cy="18722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sz="3000" b="1" dirty="0" smtClean="0"/>
              <a:t>преподаватель химии  </a:t>
            </a:r>
          </a:p>
          <a:p>
            <a:r>
              <a:rPr lang="ru-RU" sz="2800" b="1" dirty="0" smtClean="0"/>
              <a:t>ОФ «Фонд образования </a:t>
            </a:r>
          </a:p>
          <a:p>
            <a:r>
              <a:rPr lang="ru-RU" sz="2800" b="1" dirty="0" smtClean="0"/>
              <a:t>Нурсултана Назарбаева»</a:t>
            </a:r>
          </a:p>
          <a:p>
            <a:r>
              <a:rPr lang="ru-RU" sz="2800" b="1" dirty="0" smtClean="0"/>
              <a:t>специализированный лицей «</a:t>
            </a:r>
            <a:r>
              <a:rPr lang="ru-RU" sz="2800" b="1" dirty="0" err="1" smtClean="0"/>
              <a:t>Арыстан</a:t>
            </a:r>
            <a:r>
              <a:rPr lang="ru-RU" sz="2800" b="1" dirty="0" smtClean="0"/>
              <a:t>» Республика  Казахстан</a:t>
            </a:r>
          </a:p>
          <a:p>
            <a:r>
              <a:rPr lang="ru-RU" sz="2800" b="1" dirty="0" smtClean="0"/>
              <a:t> </a:t>
            </a:r>
            <a:r>
              <a:rPr lang="ru-RU" sz="3000" b="1" dirty="0" smtClean="0"/>
              <a:t>ШАМГАНОВА  Т.С.</a:t>
            </a:r>
            <a:endParaRPr lang="ru-RU" sz="3000" b="1" dirty="0"/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5685" t="23337" r="28081" b="22210"/>
          <a:stretch>
            <a:fillRect/>
          </a:stretch>
        </p:blipFill>
        <p:spPr bwMode="auto">
          <a:xfrm>
            <a:off x="6786578" y="857232"/>
            <a:ext cx="16252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ser\Рабочий стол\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929066"/>
            <a:ext cx="280949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368412"/>
          </a:xfrm>
        </p:spPr>
        <p:txBody>
          <a:bodyPr/>
          <a:lstStyle/>
          <a:p>
            <a:r>
              <a:rPr lang="ru-RU" dirty="0" smtClean="0"/>
              <a:t>Физические  свойства серы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12776"/>
            <a:ext cx="7858180" cy="471338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Кристаллическая решетка серы - молекулярная, в узлах решетки находятся молекулы S</a:t>
            </a:r>
            <a:r>
              <a:rPr lang="ru-RU" sz="3600" baseline="-25000" dirty="0" smtClean="0"/>
              <a:t>8</a:t>
            </a:r>
            <a:r>
              <a:rPr lang="ru-RU" sz="3600" dirty="0" smtClean="0"/>
              <a:t> (неплоские циклы типа "корона").  Жидкая сера состоит из молекул S</a:t>
            </a:r>
            <a:r>
              <a:rPr lang="ru-RU" sz="3600" baseline="-25000" dirty="0" smtClean="0"/>
              <a:t>8</a:t>
            </a:r>
            <a:r>
              <a:rPr lang="ru-RU" sz="3600" dirty="0" smtClean="0"/>
              <a:t> и цепей разной длины, в парах серы содержатся молекулы S</a:t>
            </a:r>
            <a:r>
              <a:rPr lang="ru-RU" sz="3600" baseline="-25000" dirty="0" smtClean="0"/>
              <a:t>8</a:t>
            </a:r>
            <a:r>
              <a:rPr lang="ru-RU" sz="3600" dirty="0" smtClean="0"/>
              <a:t>, S</a:t>
            </a:r>
            <a:r>
              <a:rPr lang="ru-RU" sz="3600" baseline="-25000" dirty="0" smtClean="0"/>
              <a:t>6</a:t>
            </a:r>
            <a:r>
              <a:rPr lang="ru-RU" sz="3600" dirty="0" smtClean="0"/>
              <a:t>, S</a:t>
            </a:r>
            <a:r>
              <a:rPr lang="ru-RU" sz="3600" baseline="-25000" dirty="0" smtClean="0"/>
              <a:t>4</a:t>
            </a:r>
            <a:r>
              <a:rPr lang="ru-RU" sz="3600" dirty="0" smtClean="0"/>
              <a:t> и S</a:t>
            </a:r>
            <a:r>
              <a:rPr lang="ru-RU" sz="3600" baseline="-25000" dirty="0" smtClean="0"/>
              <a:t>2</a:t>
            </a:r>
            <a:r>
              <a:rPr lang="ru-RU" sz="36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38138"/>
          </a:xfrm>
        </p:spPr>
        <p:txBody>
          <a:bodyPr/>
          <a:lstStyle/>
          <a:p>
            <a:r>
              <a:rPr lang="ru-RU" dirty="0" smtClean="0"/>
              <a:t>Химические  свойства серы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215370" cy="49117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Сера обладает высокой активностью при нагревании и проявляет  и окислительные,  и восстановительные  свойства</a:t>
            </a:r>
          </a:p>
          <a:p>
            <a:r>
              <a:rPr lang="ru-RU" sz="2400" dirty="0" smtClean="0"/>
              <a:t>     -как </a:t>
            </a:r>
            <a:r>
              <a:rPr lang="ru-RU" sz="2400" b="1" dirty="0" smtClean="0"/>
              <a:t>окислитель</a:t>
            </a:r>
            <a:r>
              <a:rPr lang="ru-RU" sz="2400" dirty="0" smtClean="0"/>
              <a:t> с металлами и неметаллами:</a:t>
            </a:r>
          </a:p>
          <a:p>
            <a:r>
              <a:rPr lang="ru-RU" sz="2400" dirty="0" smtClean="0"/>
              <a:t> S</a:t>
            </a:r>
            <a:r>
              <a:rPr lang="ru-RU" sz="2400" baseline="30000" dirty="0" smtClean="0"/>
              <a:t>0</a:t>
            </a:r>
            <a:r>
              <a:rPr lang="ru-RU" sz="2400" dirty="0" smtClean="0"/>
              <a:t> + Na</a:t>
            </a:r>
            <a:r>
              <a:rPr lang="ru-RU" sz="2400" baseline="30000" dirty="0" smtClean="0"/>
              <a:t>0</a:t>
            </a:r>
            <a:r>
              <a:rPr lang="ru-RU" sz="2400" dirty="0" smtClean="0"/>
              <a:t> = Na</a:t>
            </a:r>
            <a:r>
              <a:rPr lang="ru-RU" sz="2400" baseline="30000" dirty="0" smtClean="0"/>
              <a:t>+1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S</a:t>
            </a:r>
            <a:r>
              <a:rPr lang="ru-RU" sz="2400" baseline="30000" dirty="0" smtClean="0"/>
              <a:t>-2</a:t>
            </a:r>
          </a:p>
          <a:p>
            <a:pPr>
              <a:buNone/>
            </a:pPr>
            <a:r>
              <a:rPr lang="ru-RU" sz="2400" dirty="0" smtClean="0"/>
              <a:t>      2S</a:t>
            </a:r>
            <a:r>
              <a:rPr lang="ru-RU" sz="2400" baseline="30000" dirty="0" smtClean="0"/>
              <a:t>0 </a:t>
            </a:r>
            <a:r>
              <a:rPr lang="ru-RU" sz="2400" dirty="0" smtClean="0"/>
              <a:t>+ C</a:t>
            </a:r>
            <a:r>
              <a:rPr lang="ru-RU" sz="2400" baseline="30000" dirty="0" smtClean="0"/>
              <a:t>0</a:t>
            </a:r>
            <a:r>
              <a:rPr lang="ru-RU" sz="2400" dirty="0" smtClean="0"/>
              <a:t>(графит) = C</a:t>
            </a:r>
            <a:r>
              <a:rPr lang="ru-RU" sz="2400" baseline="30000" dirty="0" smtClean="0"/>
              <a:t>+4</a:t>
            </a:r>
            <a:r>
              <a:rPr lang="ru-RU" sz="2400" dirty="0" smtClean="0"/>
              <a:t>S</a:t>
            </a:r>
            <a:r>
              <a:rPr lang="ru-RU" sz="2400" baseline="30000" dirty="0" smtClean="0"/>
              <a:t>-2</a:t>
            </a:r>
            <a:r>
              <a:rPr lang="ru-RU" sz="2400" baseline="-25000" dirty="0" smtClean="0"/>
              <a:t>2</a:t>
            </a:r>
          </a:p>
          <a:p>
            <a:r>
              <a:rPr lang="ru-RU" sz="2400" baseline="30000" dirty="0" smtClean="0"/>
              <a:t>      </a:t>
            </a:r>
            <a:r>
              <a:rPr lang="ru-RU" sz="2400" dirty="0" smtClean="0"/>
              <a:t>-как </a:t>
            </a:r>
            <a:r>
              <a:rPr lang="ru-RU" sz="2400" b="1" dirty="0" smtClean="0"/>
              <a:t>восстановитель</a:t>
            </a:r>
            <a:r>
              <a:rPr lang="ru-RU" sz="2400" dirty="0" smtClean="0"/>
              <a:t> - с фтором, кислородом и   кислотами:</a:t>
            </a:r>
            <a:br>
              <a:rPr lang="ru-RU" sz="2400" dirty="0" smtClean="0"/>
            </a:br>
            <a:r>
              <a:rPr lang="ru-RU" sz="2400" dirty="0" smtClean="0"/>
              <a:t> S</a:t>
            </a:r>
            <a:r>
              <a:rPr lang="ru-RU" sz="2400" baseline="30000" dirty="0" smtClean="0"/>
              <a:t>0</a:t>
            </a:r>
            <a:r>
              <a:rPr lang="ru-RU" sz="2400" dirty="0" smtClean="0"/>
              <a:t> + 3F</a:t>
            </a:r>
            <a:r>
              <a:rPr lang="ru-RU" sz="2400" baseline="30000" dirty="0" smtClean="0"/>
              <a:t>0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 = S</a:t>
            </a:r>
            <a:r>
              <a:rPr lang="ru-RU" sz="2400" baseline="30000" dirty="0" smtClean="0"/>
              <a:t>+6</a:t>
            </a:r>
            <a:r>
              <a:rPr lang="ru-RU" sz="2400" dirty="0" smtClean="0"/>
              <a:t>F</a:t>
            </a:r>
            <a:r>
              <a:rPr lang="ru-RU" sz="2400" baseline="30000" dirty="0" smtClean="0"/>
              <a:t>-1</a:t>
            </a:r>
            <a:r>
              <a:rPr lang="ru-RU" sz="2400" baseline="-25000" dirty="0" smtClean="0"/>
              <a:t>6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>
                <a:solidFill>
                  <a:prstClr val="black"/>
                </a:solidFill>
              </a:rPr>
              <a:t>S</a:t>
            </a:r>
            <a:r>
              <a:rPr lang="ru-RU" sz="2400" baseline="30000" dirty="0">
                <a:solidFill>
                  <a:prstClr val="black"/>
                </a:solidFill>
              </a:rPr>
              <a:t>0</a:t>
            </a:r>
            <a:r>
              <a:rPr lang="ru-RU" sz="2400" dirty="0">
                <a:solidFill>
                  <a:prstClr val="black"/>
                </a:solidFill>
              </a:rPr>
              <a:t> + </a:t>
            </a:r>
            <a:r>
              <a:rPr lang="ru-RU" sz="2400" dirty="0" smtClean="0">
                <a:solidFill>
                  <a:prstClr val="black"/>
                </a:solidFill>
              </a:rPr>
              <a:t>О</a:t>
            </a:r>
            <a:r>
              <a:rPr lang="ru-RU" sz="2400" baseline="30000" dirty="0" smtClean="0">
                <a:solidFill>
                  <a:prstClr val="black"/>
                </a:solidFill>
              </a:rPr>
              <a:t>0</a:t>
            </a:r>
            <a:r>
              <a:rPr lang="ru-RU" sz="2400" baseline="-25000" dirty="0" smtClean="0">
                <a:solidFill>
                  <a:prstClr val="black"/>
                </a:solidFill>
              </a:rPr>
              <a:t>2</a:t>
            </a:r>
            <a:r>
              <a:rPr lang="ru-RU" sz="2400" dirty="0">
                <a:solidFill>
                  <a:prstClr val="black"/>
                </a:solidFill>
              </a:rPr>
              <a:t> = </a:t>
            </a:r>
            <a:r>
              <a:rPr lang="ru-RU" sz="2400" dirty="0" smtClean="0">
                <a:solidFill>
                  <a:prstClr val="black"/>
                </a:solidFill>
              </a:rPr>
              <a:t>S</a:t>
            </a:r>
            <a:r>
              <a:rPr lang="ru-RU" sz="2400" baseline="30000" dirty="0" smtClean="0">
                <a:solidFill>
                  <a:prstClr val="black"/>
                </a:solidFill>
              </a:rPr>
              <a:t>+4</a:t>
            </a:r>
            <a:r>
              <a:rPr lang="ru-RU" sz="2400" dirty="0" smtClean="0">
                <a:solidFill>
                  <a:prstClr val="black"/>
                </a:solidFill>
              </a:rPr>
              <a:t>О</a:t>
            </a:r>
            <a:r>
              <a:rPr lang="ru-RU" sz="2400" baseline="30000" dirty="0" smtClean="0">
                <a:solidFill>
                  <a:prstClr val="black"/>
                </a:solidFill>
              </a:rPr>
              <a:t>-2</a:t>
            </a:r>
            <a:r>
              <a:rPr lang="ru-RU" sz="2400" baseline="-25000" dirty="0" smtClean="0">
                <a:solidFill>
                  <a:prstClr val="black"/>
                </a:solidFill>
              </a:rPr>
              <a:t>2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 smtClean="0"/>
              <a:t>S</a:t>
            </a:r>
            <a:r>
              <a:rPr lang="ru-RU" sz="2400" baseline="30000" dirty="0" smtClean="0"/>
              <a:t>0 </a:t>
            </a:r>
            <a:r>
              <a:rPr lang="ru-RU" sz="2400" dirty="0" smtClean="0"/>
              <a:t>+ 2H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S</a:t>
            </a:r>
            <a:r>
              <a:rPr lang="ru-RU" sz="2400" baseline="30000" dirty="0" smtClean="0"/>
              <a:t>+6</a:t>
            </a:r>
            <a:r>
              <a:rPr lang="ru-RU" sz="2400" dirty="0" smtClean="0"/>
              <a:t>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(</a:t>
            </a:r>
            <a:r>
              <a:rPr lang="ru-RU" sz="2400" dirty="0" err="1" smtClean="0"/>
              <a:t>конц</a:t>
            </a:r>
            <a:r>
              <a:rPr lang="ru-RU" sz="2400" dirty="0" smtClean="0"/>
              <a:t>.) = 2S</a:t>
            </a:r>
            <a:r>
              <a:rPr lang="ru-RU" sz="2400" baseline="30000" dirty="0" smtClean="0"/>
              <a:t>+4</a:t>
            </a:r>
            <a:r>
              <a:rPr lang="ru-RU" sz="2400" dirty="0" smtClean="0"/>
              <a:t>O</a:t>
            </a:r>
            <a:r>
              <a:rPr lang="ru-RU" sz="2400" baseline="30000" dirty="0" smtClean="0"/>
              <a:t>-2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↑ + 2H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O</a:t>
            </a:r>
            <a:br>
              <a:rPr lang="ru-RU" sz="2400" dirty="0" smtClean="0"/>
            </a:br>
            <a:r>
              <a:rPr lang="ru-RU" sz="2400" dirty="0" smtClean="0"/>
              <a:t> S</a:t>
            </a:r>
            <a:r>
              <a:rPr lang="ru-RU" sz="2400" baseline="30000" dirty="0" smtClean="0"/>
              <a:t>0</a:t>
            </a:r>
            <a:r>
              <a:rPr lang="ru-RU" sz="2400" dirty="0" smtClean="0"/>
              <a:t> + 6HN</a:t>
            </a:r>
            <a:r>
              <a:rPr lang="ru-RU" sz="2400" baseline="30000" dirty="0" smtClean="0"/>
              <a:t>+5</a:t>
            </a:r>
            <a:r>
              <a:rPr lang="ru-RU" sz="2400" dirty="0" smtClean="0"/>
              <a:t>O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(</a:t>
            </a:r>
            <a:r>
              <a:rPr lang="ru-RU" sz="2400" dirty="0" err="1" smtClean="0"/>
              <a:t>конц</a:t>
            </a:r>
            <a:r>
              <a:rPr lang="ru-RU" sz="2400" dirty="0" smtClean="0"/>
              <a:t>.) = 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S</a:t>
            </a:r>
            <a:r>
              <a:rPr lang="ru-RU" sz="2400" baseline="30000" dirty="0" smtClean="0"/>
              <a:t>+6</a:t>
            </a:r>
            <a:r>
              <a:rPr lang="ru-RU" sz="2400" dirty="0" smtClean="0"/>
              <a:t>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 + 6N</a:t>
            </a:r>
            <a:r>
              <a:rPr lang="ru-RU" sz="2400" baseline="30000" dirty="0" smtClean="0"/>
              <a:t>+4</a:t>
            </a:r>
            <a:r>
              <a:rPr lang="ru-RU" sz="2400" dirty="0" smtClean="0"/>
              <a:t>O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↑ + 2H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O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25685" t="23337" r="28081" b="22210"/>
          <a:stretch>
            <a:fillRect/>
          </a:stretch>
        </p:blipFill>
        <p:spPr bwMode="auto">
          <a:xfrm>
            <a:off x="3101154" y="2833148"/>
            <a:ext cx="492086" cy="4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-214338"/>
            <a:ext cx="7858180" cy="6340501"/>
          </a:xfrm>
        </p:spPr>
        <p:txBody>
          <a:bodyPr/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059832" y="2694194"/>
            <a:ext cx="3214710" cy="19288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Применение  серы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06290" y="2214553"/>
            <a:ext cx="1194008" cy="11299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Синтез  </a:t>
            </a:r>
            <a:r>
              <a:rPr lang="ru-RU" dirty="0" err="1" smtClean="0"/>
              <a:t>сероугле</a:t>
            </a:r>
            <a:r>
              <a:rPr lang="ru-RU" dirty="0" smtClean="0"/>
              <a:t>-рода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80720" y="4185630"/>
            <a:ext cx="1393502" cy="1092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Синтез серной кислоты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46345" y="2233405"/>
            <a:ext cx="1393502" cy="1092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Вулканиза-ция</a:t>
            </a:r>
            <a:r>
              <a:rPr lang="ru-RU" dirty="0" smtClean="0"/>
              <a:t> каучука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31110" y="4125915"/>
            <a:ext cx="1579236" cy="1092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 лечении  кожных заболеваний</a:t>
            </a:r>
            <a:endParaRPr lang="ru-RU" dirty="0"/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5685" t="23337" r="28081" b="22210"/>
          <a:stretch>
            <a:fillRect/>
          </a:stretch>
        </p:blipFill>
        <p:spPr bwMode="auto">
          <a:xfrm>
            <a:off x="1069704" y="2060260"/>
            <a:ext cx="1558389" cy="14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5685" t="23337" r="28081" b="22210"/>
          <a:stretch>
            <a:fillRect/>
          </a:stretch>
        </p:blipFill>
        <p:spPr bwMode="auto">
          <a:xfrm>
            <a:off x="1033467" y="4009829"/>
            <a:ext cx="1543214" cy="142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5685" t="23337" r="28081" b="22210"/>
          <a:stretch>
            <a:fillRect/>
          </a:stretch>
        </p:blipFill>
        <p:spPr bwMode="auto">
          <a:xfrm>
            <a:off x="6531110" y="4009829"/>
            <a:ext cx="1644837" cy="151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5685" t="23337" r="28081" b="22210"/>
          <a:stretch>
            <a:fillRect/>
          </a:stretch>
        </p:blipFill>
        <p:spPr bwMode="auto">
          <a:xfrm>
            <a:off x="6555927" y="1985984"/>
            <a:ext cx="1574338" cy="145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851920" y="1141183"/>
            <a:ext cx="1345594" cy="1092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спичек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49759" y="5171232"/>
            <a:ext cx="1579236" cy="1092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Отбеливание  соломы и бумаги</a:t>
            </a:r>
            <a:endParaRPr lang="ru-RU" dirty="0"/>
          </a:p>
        </p:txBody>
      </p:sp>
      <p:pic>
        <p:nvPicPr>
          <p:cNvPr id="18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5685" t="23337" r="28081" b="22210"/>
          <a:stretch>
            <a:fillRect/>
          </a:stretch>
        </p:blipFill>
        <p:spPr bwMode="auto">
          <a:xfrm>
            <a:off x="3929058" y="4929198"/>
            <a:ext cx="1714512" cy="145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5685" t="23337" r="28081" b="22210"/>
          <a:stretch>
            <a:fillRect/>
          </a:stretch>
        </p:blipFill>
        <p:spPr bwMode="auto">
          <a:xfrm>
            <a:off x="3857620" y="1000108"/>
            <a:ext cx="1574338" cy="145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1.Какие  элементы  называются  </a:t>
            </a:r>
            <a:r>
              <a:rPr lang="ru-RU" sz="2800" dirty="0" err="1" smtClean="0"/>
              <a:t>халькогенами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r>
              <a:rPr lang="ru-RU" sz="2800" dirty="0" smtClean="0"/>
              <a:t>2.Сколько  валентных электронов имеет атом серы?</a:t>
            </a:r>
          </a:p>
          <a:p>
            <a:pPr marL="0" indent="0">
              <a:buNone/>
            </a:pPr>
            <a:r>
              <a:rPr lang="ru-RU" sz="2800" dirty="0" smtClean="0"/>
              <a:t>3.Назовите аллотропные  модификации  серы?</a:t>
            </a:r>
          </a:p>
          <a:p>
            <a:pPr marL="0" indent="0">
              <a:buNone/>
            </a:pPr>
            <a:r>
              <a:rPr lang="ru-RU" sz="2800" dirty="0" smtClean="0"/>
              <a:t>4.Какие  свойства проявляет сера в химических реакциях?</a:t>
            </a:r>
          </a:p>
          <a:p>
            <a:pPr marL="0" indent="0">
              <a:buNone/>
            </a:pPr>
            <a:r>
              <a:rPr lang="ru-RU" sz="2800" dirty="0" smtClean="0"/>
              <a:t>5.Запишите  формулы и дайте характеристику  оксидам серы</a:t>
            </a:r>
          </a:p>
          <a:p>
            <a:pPr marL="0" indent="0">
              <a:buNone/>
            </a:pPr>
            <a:r>
              <a:rPr lang="ru-RU" sz="2800" dirty="0" smtClean="0"/>
              <a:t>6.Где в природе  встречается сера?</a:t>
            </a:r>
          </a:p>
          <a:p>
            <a:pPr marL="0" indent="0">
              <a:buNone/>
            </a:pPr>
            <a:r>
              <a:rPr lang="ru-RU" sz="2800" dirty="0" smtClean="0"/>
              <a:t>7.Назовите области применения  серы и ее соединений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079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stihi.ru/pics/2010/05/29/7236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642918"/>
            <a:ext cx="7901014" cy="5834082"/>
          </a:xfrm>
          <a:prstGeom prst="rect">
            <a:avLst/>
          </a:prstGeo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72396" y="6143644"/>
            <a:ext cx="1214414" cy="714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Греческий  огонь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2800" dirty="0">
                <a:solidFill>
                  <a:prstClr val="black"/>
                </a:solidFill>
              </a:rPr>
              <a:t>Около 680 </a:t>
            </a:r>
            <a:r>
              <a:rPr lang="ru-RU" sz="2800" dirty="0" err="1">
                <a:solidFill>
                  <a:prstClr val="black"/>
                </a:solidFill>
              </a:rPr>
              <a:t>г.н.э</a:t>
            </a:r>
            <a:r>
              <a:rPr lang="ru-RU" sz="2800" dirty="0">
                <a:solidFill>
                  <a:prstClr val="black"/>
                </a:solidFill>
              </a:rPr>
              <a:t>. в морском бою против арабов византийцы впервые применили новое ужасное оружие –</a:t>
            </a:r>
            <a:r>
              <a:rPr lang="ru-RU" sz="2800" b="1" dirty="0">
                <a:solidFill>
                  <a:srgbClr val="C0504D"/>
                </a:solidFill>
              </a:rPr>
              <a:t>«греческий огонь».</a:t>
            </a:r>
          </a:p>
          <a:p>
            <a:pPr lvl="0" algn="ctr">
              <a:buNone/>
            </a:pPr>
            <a:r>
              <a:rPr lang="ru-RU" sz="2800" dirty="0">
                <a:solidFill>
                  <a:prstClr val="black"/>
                </a:solidFill>
              </a:rPr>
              <a:t>        Галеры византийцев выбрасывали  на неприятельские суда заранее подожженную смесь из установок, подобных огнеметам («</a:t>
            </a:r>
            <a:r>
              <a:rPr lang="ru-RU" sz="2800" dirty="0" err="1">
                <a:solidFill>
                  <a:prstClr val="black"/>
                </a:solidFill>
              </a:rPr>
              <a:t>пифонов</a:t>
            </a:r>
            <a:r>
              <a:rPr lang="ru-RU" sz="2800" dirty="0">
                <a:solidFill>
                  <a:prstClr val="black"/>
                </a:solidFill>
              </a:rPr>
              <a:t>»). Суда пылали как факелы, а огонь нельзя было потушить водой. Смесь горела на морских волнах, прилипала к корпусам судов и одежде людей.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61248"/>
            <a:ext cx="16033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http://topwar.ru/uploads/posts/2012-06/1339088114_f2999eaf7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15304" cy="537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715272" y="5929330"/>
            <a:ext cx="128585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Новая папка\235px-Pyrite_foolsgol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484784"/>
            <a:ext cx="5400600" cy="4375048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715272" y="5929330"/>
            <a:ext cx="128585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Цинковая  обманка или  сфалерит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098" name="Picture 2" descr="C:\Documents and Settings\user\Рабочий стол\Новая папка\235px-Sphalerit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628800"/>
            <a:ext cx="4228554" cy="390466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380312" y="5533465"/>
            <a:ext cx="128585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Свинцовый  блеск</a:t>
            </a:r>
            <a:endParaRPr lang="ru-RU" dirty="0"/>
          </a:p>
        </p:txBody>
      </p:sp>
      <p:pic>
        <p:nvPicPr>
          <p:cNvPr id="5122" name="Picture 2" descr="C:\Documents and Settings\user\Рабочий стол\Новая папка\235px-Gal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340768"/>
            <a:ext cx="4372570" cy="4093470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380312" y="5533465"/>
            <a:ext cx="128585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Последний день Помпеи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600200"/>
            <a:ext cx="79296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Везувий зев открыл – дым хлынул клубом – </a:t>
            </a:r>
          </a:p>
          <a:p>
            <a:pPr>
              <a:buNone/>
            </a:pPr>
            <a:r>
              <a:rPr lang="ru-RU" sz="2800" dirty="0" smtClean="0"/>
              <a:t>пламя широко развилось, как боевое знамя. </a:t>
            </a:r>
          </a:p>
          <a:p>
            <a:pPr>
              <a:buNone/>
            </a:pPr>
            <a:r>
              <a:rPr lang="ru-RU" sz="2800" dirty="0" smtClean="0"/>
              <a:t>Земля волнуется – с шатнувшихся колонн </a:t>
            </a:r>
          </a:p>
          <a:p>
            <a:pPr>
              <a:buNone/>
            </a:pPr>
            <a:r>
              <a:rPr lang="ru-RU" sz="2800" dirty="0" smtClean="0"/>
              <a:t>Кумиры падают! Народ, гонимый страхом, </a:t>
            </a:r>
          </a:p>
          <a:p>
            <a:pPr>
              <a:buNone/>
            </a:pPr>
            <a:r>
              <a:rPr lang="ru-RU" sz="2800" dirty="0" smtClean="0"/>
              <a:t>Толпами, стар и млад, под воспаленным прахом, </a:t>
            </a:r>
          </a:p>
          <a:p>
            <a:pPr>
              <a:buNone/>
            </a:pPr>
            <a:r>
              <a:rPr lang="ru-RU" sz="2800" dirty="0" smtClean="0"/>
              <a:t>Под каменным дождем бежит из града вон</a:t>
            </a:r>
          </a:p>
          <a:p>
            <a:pPr algn="r">
              <a:buNone/>
            </a:pPr>
            <a:r>
              <a:rPr lang="ru-RU" sz="2800" dirty="0" smtClean="0"/>
              <a:t>А.С.Пушкин</a:t>
            </a:r>
            <a:endParaRPr lang="ru-RU" sz="2800" dirty="0"/>
          </a:p>
        </p:txBody>
      </p:sp>
      <p:pic>
        <p:nvPicPr>
          <p:cNvPr id="5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5685" t="23337" r="28081" b="22210"/>
          <a:stretch>
            <a:fillRect/>
          </a:stretch>
        </p:blipFill>
        <p:spPr bwMode="auto">
          <a:xfrm>
            <a:off x="7072330" y="5214950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Киноварь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user\Рабочий стол\Новая папка\235px-Cinna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844824"/>
            <a:ext cx="4529511" cy="3758530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380312" y="5805264"/>
            <a:ext cx="128585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http://office.microsoft.com/ru-ru/templates/TC103899641049.aspx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-шаблон  презентации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Химия  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9: Учебник  для 9 классов общеобразовательной  школы/  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Н.Н.Нурахметов,К.А.Сарманова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,  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К.М.Джексембина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,  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Н.А.Заграничная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,   А.Е. 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Темирбулатова.</a:t>
            </a:r>
            <a:r>
              <a:rPr lang="ru-RU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Алматы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: Издательство  «</a:t>
            </a:r>
            <a:r>
              <a:rPr lang="ru-RU" sz="1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Мектеп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», 2009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himiku.ucoz.ru/video/vip/77/sera/vzaimodejstvie_sery_s_natriem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Единая  коллекция  цифровых  образовательных  ресурсов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://school-collection.edu.ru/catalog/res/c90b7e4a-ece0-1df5-2e83-66ce2d07ae9d/?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fullView=1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-видеофрагмент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5.Греческий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огонь // Энциклопедический словарь Брокгауза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Ефрона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В 86 томах (82 т. и 4 доп.). — СПб., 1890—1907.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6.Ардашев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А.Н. гл.3. Греческий огонь - неразгаданная тайна веков. // Огнемётно-зажигательное оружие. Иллюстрированный справочник. — Агинское, Балашиха: АСТ,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2001. — 288 с. — (Военная техника). — 10 100 экз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7.Н.В.Короновский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Последний день Помпеи // Природа, № 2,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1999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800" i="1" dirty="0" smtClean="0"/>
              <a:t>Р.А</a:t>
            </a:r>
            <a:r>
              <a:rPr lang="ru-RU" sz="1800" i="1" dirty="0"/>
              <a:t>. Лидин</a:t>
            </a:r>
            <a:r>
              <a:rPr lang="ru-RU" sz="1800" dirty="0"/>
              <a:t> – Справочник по общей и неорганической химии.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i="1" dirty="0" smtClean="0"/>
              <a:t>9.Н.Е</a:t>
            </a:r>
            <a:r>
              <a:rPr lang="ru-RU" sz="1800" i="1" dirty="0"/>
              <a:t>. Кузьменко</a:t>
            </a:r>
            <a:r>
              <a:rPr lang="ru-RU" sz="1800" dirty="0"/>
              <a:t> и др. – Химия. Для школьников старших классов и поступающих в ВУЗы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8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kfire-madridskylitzes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110000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26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40767"/>
            <a:ext cx="8286808" cy="417646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    В 941 г. под стенами Царьграда “</a:t>
            </a:r>
            <a:r>
              <a:rPr lang="ru-RU" b="1" dirty="0" smtClean="0"/>
              <a:t>греческим огнем</a:t>
            </a:r>
            <a:r>
              <a:rPr lang="ru-RU" dirty="0" smtClean="0"/>
              <a:t>” был уничтожен флот киевского князя Игоря. Строки летописи в переводе на современный язык звучат так: “Словно молнию, которая в небе, греки имеют у себя и пускают ее, сжигая нас, поэтому мы не одолели их”. В состав “греческого огня” входили битум или нефть, а также неметалл сера.</a:t>
            </a:r>
            <a:endParaRPr lang="ru-RU" dirty="0"/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5685" t="23337" r="28081" b="22210"/>
          <a:stretch>
            <a:fillRect/>
          </a:stretch>
        </p:blipFill>
        <p:spPr bwMode="auto">
          <a:xfrm>
            <a:off x="7500958" y="5214950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497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         Цель  урока: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ф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ормирование  знаний  о  сере-элементе,   простом  веществе; химические свойства серы рассмотреть в свете   ОВР;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Задачи   обучающие: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ассмотреть строение атома серы по его положению в периодической системе химических элементов Д.И. Менделеева, аллотропные модификации серы;   изучить физические и химические свойства серы, нахождение в природе,  области применения,  совершенствовать умения  и навыки составлять уравнения химических реакций;</a:t>
            </a:r>
          </a:p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-развивающие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развивать логическое  мышление,  память,  внимание учащихся;</a:t>
            </a: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ф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ормировать положительную мотивацию на изучение предмета химии;</a:t>
            </a:r>
          </a:p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-воспитательные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показать значимость химических знаний  для современного человека</a:t>
            </a:r>
          </a:p>
          <a:p>
            <a:pPr>
              <a:buNone/>
            </a:pP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72494" cy="2643182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Немало сера знаменита, </a:t>
            </a:r>
            <a:br>
              <a:rPr lang="ru-RU" sz="2000" b="1" i="1" dirty="0" smtClean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в древности ее Гомер воспел,</a:t>
            </a:r>
            <a:br>
              <a:rPr lang="ru-RU" sz="2000" b="1" i="1" dirty="0" smtClean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 ней много тысяч лет прожито, </a:t>
            </a:r>
            <a:br>
              <a:rPr lang="ru-RU" sz="2000" b="1" i="1" dirty="0" smtClean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 человек в ней пользу разглядел</a:t>
            </a:r>
            <a:r>
              <a:rPr lang="ru-RU" sz="2000" b="1" dirty="0" smtClean="0">
                <a:solidFill>
                  <a:srgbClr val="0099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99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9900"/>
                </a:solidFill>
                <a:ea typeface="Calibri" pitchFamily="34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99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426170"/>
          </a:xfrm>
        </p:spPr>
        <p:txBody>
          <a:bodyPr/>
          <a:lstStyle/>
          <a:p>
            <a:r>
              <a:rPr lang="ru-RU" dirty="0" smtClean="0"/>
              <a:t>СЕРА -  ХИМИЧЕСКИЙ  ЭЛЕМЕНТ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Положение в периодической системе химических элементов</a:t>
            </a:r>
            <a:r>
              <a:rPr lang="ru-RU" dirty="0" smtClean="0">
                <a:solidFill>
                  <a:srgbClr val="009900"/>
                </a:solidFill>
              </a:rPr>
              <a:t>:</a:t>
            </a:r>
            <a:endParaRPr lang="en-US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  </a:t>
            </a:r>
            <a:r>
              <a:rPr lang="ru-RU" dirty="0" smtClean="0">
                <a:solidFill>
                  <a:srgbClr val="009900"/>
                </a:solidFill>
              </a:rPr>
              <a:t>порядковый номер </a:t>
            </a:r>
            <a:r>
              <a:rPr lang="ru-RU" b="1" dirty="0" smtClean="0">
                <a:solidFill>
                  <a:srgbClr val="009900"/>
                </a:solidFill>
              </a:rPr>
              <a:t>16</a:t>
            </a:r>
            <a:r>
              <a:rPr lang="ru-RU" dirty="0" smtClean="0">
                <a:solidFill>
                  <a:srgbClr val="009900"/>
                </a:solidFill>
              </a:rPr>
              <a:t>,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ru-RU" dirty="0" smtClean="0">
                <a:solidFill>
                  <a:srgbClr val="009900"/>
                </a:solidFill>
              </a:rPr>
              <a:t>символ</a:t>
            </a:r>
            <a:r>
              <a:rPr lang="en-US" dirty="0" smtClean="0">
                <a:solidFill>
                  <a:srgbClr val="009900"/>
                </a:solidFill>
              </a:rPr>
              <a:t> - </a:t>
            </a:r>
            <a:r>
              <a:rPr lang="en-US" b="1" dirty="0" smtClean="0">
                <a:solidFill>
                  <a:srgbClr val="009900"/>
                </a:solidFill>
              </a:rPr>
              <a:t>S</a:t>
            </a:r>
            <a:r>
              <a:rPr lang="ru-RU" b="1" dirty="0" smtClean="0">
                <a:solidFill>
                  <a:srgbClr val="009900"/>
                </a:solidFill>
              </a:rPr>
              <a:t>,</a:t>
            </a:r>
            <a:endParaRPr lang="en-US" b="1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9900"/>
                </a:solidFill>
              </a:rPr>
              <a:t>   </a:t>
            </a:r>
            <a:r>
              <a:rPr lang="ru-RU" dirty="0" smtClean="0">
                <a:solidFill>
                  <a:srgbClr val="009900"/>
                </a:solidFill>
              </a:rPr>
              <a:t>период </a:t>
            </a:r>
            <a:r>
              <a:rPr lang="ru-RU" b="1" dirty="0" smtClean="0">
                <a:solidFill>
                  <a:srgbClr val="009900"/>
                </a:solidFill>
              </a:rPr>
              <a:t>3</a:t>
            </a:r>
            <a:r>
              <a:rPr lang="ru-RU" dirty="0" smtClean="0">
                <a:solidFill>
                  <a:srgbClr val="009900"/>
                </a:solidFill>
              </a:rPr>
              <a:t>, </a:t>
            </a:r>
            <a:r>
              <a:rPr lang="en-US" dirty="0" smtClean="0">
                <a:solidFill>
                  <a:srgbClr val="009900"/>
                </a:solidFill>
              </a:rPr>
              <a:t>  </a:t>
            </a:r>
            <a:r>
              <a:rPr lang="en-US" b="1" dirty="0" smtClean="0">
                <a:solidFill>
                  <a:srgbClr val="009900"/>
                </a:solidFill>
              </a:rPr>
              <a:t>VI </a:t>
            </a:r>
            <a:r>
              <a:rPr lang="ru-RU" b="1" dirty="0" smtClean="0">
                <a:solidFill>
                  <a:srgbClr val="009900"/>
                </a:solidFill>
              </a:rPr>
              <a:t>А </a:t>
            </a:r>
            <a:r>
              <a:rPr lang="ru-RU" dirty="0" smtClean="0">
                <a:solidFill>
                  <a:srgbClr val="009900"/>
                </a:solidFill>
              </a:rPr>
              <a:t>группа</a:t>
            </a:r>
          </a:p>
          <a:p>
            <a:r>
              <a:rPr lang="ru-RU" b="1" dirty="0" smtClean="0">
                <a:solidFill>
                  <a:srgbClr val="009900"/>
                </a:solidFill>
              </a:rPr>
              <a:t>Электронная формула</a:t>
            </a:r>
            <a:r>
              <a:rPr lang="ru-RU" dirty="0" smtClean="0">
                <a:solidFill>
                  <a:srgbClr val="009900"/>
                </a:solidFill>
              </a:rPr>
              <a:t>:</a:t>
            </a:r>
            <a:r>
              <a:rPr lang="en-US" dirty="0" smtClean="0">
                <a:solidFill>
                  <a:srgbClr val="009900"/>
                </a:solidFill>
              </a:rPr>
              <a:t> 1s</a:t>
            </a:r>
            <a:r>
              <a:rPr lang="en-US" baseline="30000" dirty="0" smtClean="0">
                <a:solidFill>
                  <a:srgbClr val="009900"/>
                </a:solidFill>
              </a:rPr>
              <a:t>2</a:t>
            </a:r>
            <a:r>
              <a:rPr lang="en-US" dirty="0" smtClean="0">
                <a:solidFill>
                  <a:srgbClr val="009900"/>
                </a:solidFill>
              </a:rPr>
              <a:t>2s</a:t>
            </a:r>
            <a:r>
              <a:rPr lang="en-US" baseline="30000" dirty="0" smtClean="0">
                <a:solidFill>
                  <a:srgbClr val="009900"/>
                </a:solidFill>
              </a:rPr>
              <a:t>2</a:t>
            </a:r>
            <a:r>
              <a:rPr lang="en-US" dirty="0" smtClean="0">
                <a:solidFill>
                  <a:srgbClr val="009900"/>
                </a:solidFill>
              </a:rPr>
              <a:t>2p</a:t>
            </a:r>
            <a:r>
              <a:rPr lang="en-US" baseline="30000" dirty="0" smtClean="0">
                <a:solidFill>
                  <a:srgbClr val="009900"/>
                </a:solidFill>
              </a:rPr>
              <a:t>6</a:t>
            </a:r>
            <a:r>
              <a:rPr lang="en-US" dirty="0" smtClean="0">
                <a:solidFill>
                  <a:srgbClr val="009900"/>
                </a:solidFill>
              </a:rPr>
              <a:t>3s</a:t>
            </a:r>
            <a:r>
              <a:rPr lang="en-US" baseline="30000" dirty="0" smtClean="0">
                <a:solidFill>
                  <a:srgbClr val="009900"/>
                </a:solidFill>
              </a:rPr>
              <a:t>2</a:t>
            </a:r>
            <a:r>
              <a:rPr lang="en-US" dirty="0" smtClean="0">
                <a:solidFill>
                  <a:srgbClr val="009900"/>
                </a:solidFill>
              </a:rPr>
              <a:t>3p</a:t>
            </a:r>
            <a:r>
              <a:rPr lang="en-US" baseline="30000" dirty="0" smtClean="0">
                <a:solidFill>
                  <a:srgbClr val="009900"/>
                </a:solidFill>
              </a:rPr>
              <a:t>6</a:t>
            </a:r>
            <a:endParaRPr lang="en-US" dirty="0" smtClean="0">
              <a:solidFill>
                <a:srgbClr val="009900"/>
              </a:solidFill>
            </a:endParaRPr>
          </a:p>
          <a:p>
            <a:r>
              <a:rPr lang="ru-RU" b="1" dirty="0" smtClean="0">
                <a:solidFill>
                  <a:srgbClr val="009900"/>
                </a:solidFill>
              </a:rPr>
              <a:t>Степени окисления</a:t>
            </a:r>
            <a:r>
              <a:rPr lang="ru-RU" dirty="0" smtClean="0">
                <a:solidFill>
                  <a:srgbClr val="009900"/>
                </a:solidFill>
              </a:rPr>
              <a:t>: -2, 0, +2, +4, +6.</a:t>
            </a:r>
          </a:p>
          <a:p>
            <a:r>
              <a:rPr lang="ru-RU" dirty="0">
                <a:solidFill>
                  <a:srgbClr val="009900"/>
                </a:solidFill>
              </a:rPr>
              <a:t>Элементарную природу серы установил француз Антуан Лоран Лавуазье (по</a:t>
            </a:r>
            <a:br>
              <a:rPr lang="ru-RU" dirty="0">
                <a:solidFill>
                  <a:srgbClr val="009900"/>
                </a:solidFill>
              </a:rPr>
            </a:br>
            <a:r>
              <a:rPr lang="ru-RU" dirty="0">
                <a:solidFill>
                  <a:srgbClr val="009900"/>
                </a:solidFill>
              </a:rPr>
              <a:t>образованию юрист, а по призванию химик) в своих опытах по </a:t>
            </a:r>
            <a:r>
              <a:rPr lang="ru-RU" dirty="0" smtClean="0">
                <a:solidFill>
                  <a:srgbClr val="009900"/>
                </a:solidFill>
              </a:rPr>
              <a:t>сжиганию</a:t>
            </a:r>
            <a:endParaRPr lang="ru-RU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АЛЛОТРОПНЫЕ  МОДИФИКАЦИИ: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143932" cy="498317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 </a:t>
            </a:r>
            <a:r>
              <a:rPr lang="ru-RU" sz="8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РОМБИЧЕСКАЯ  КРИСТАЛЛИЧЕСКАЯ ФОРМА</a:t>
            </a:r>
          </a:p>
          <a:p>
            <a:pPr>
              <a:defRPr/>
            </a:pPr>
            <a:r>
              <a:rPr lang="ru-RU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Цвет – лимонно-желтый; </a:t>
            </a:r>
          </a:p>
          <a:p>
            <a:pPr>
              <a:defRPr/>
            </a:pPr>
            <a:r>
              <a:rPr lang="en-US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8600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пл.</a:t>
            </a:r>
            <a:r>
              <a:rPr lang="ru-RU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112,8</a:t>
            </a:r>
            <a:r>
              <a:rPr lang="en-US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º</a:t>
            </a:r>
            <a:r>
              <a:rPr lang="ru-RU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С;   </a:t>
            </a:r>
            <a:r>
              <a:rPr lang="el-GR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ru-RU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2,07г/см</a:t>
            </a:r>
            <a:r>
              <a:rPr lang="ru-RU" sz="8600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86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8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8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algn="ctr">
              <a:buNone/>
            </a:pPr>
            <a:r>
              <a:rPr lang="ru-RU" sz="8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МОНОКЛИННАЯ  КРИСТАЛЛИЧЕСКАЯ ФОРМА</a:t>
            </a:r>
          </a:p>
          <a:p>
            <a:pPr>
              <a:defRPr/>
            </a:pPr>
            <a:r>
              <a:rPr lang="ru-RU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Цвет – медово-желтый;</a:t>
            </a:r>
          </a:p>
          <a:p>
            <a:pPr>
              <a:defRPr/>
            </a:pPr>
            <a:r>
              <a:rPr lang="en-US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8600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пл.</a:t>
            </a:r>
            <a:r>
              <a:rPr lang="ru-RU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119,3</a:t>
            </a:r>
            <a:r>
              <a:rPr lang="en-US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º</a:t>
            </a:r>
            <a:r>
              <a:rPr lang="ru-RU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С;        </a:t>
            </a:r>
            <a:r>
              <a:rPr lang="el-GR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ru-RU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1,96г/см</a:t>
            </a:r>
            <a:r>
              <a:rPr lang="ru-RU" sz="8600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>
              <a:defRPr/>
            </a:pPr>
            <a:endParaRPr lang="ru-RU" sz="8600" baseline="30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8600" baseline="30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8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8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ПЛАСТИЧЕСКАЯ  АМОРФНАЯ ФОРМА</a:t>
            </a:r>
          </a:p>
          <a:p>
            <a:pPr>
              <a:defRPr/>
            </a:pPr>
            <a:r>
              <a:rPr lang="ru-RU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Цвет – темно-коричневый; </a:t>
            </a:r>
          </a:p>
          <a:p>
            <a:pPr>
              <a:defRPr/>
            </a:pPr>
            <a:r>
              <a:rPr lang="en-US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sz="8600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пл.</a:t>
            </a:r>
            <a:r>
              <a:rPr lang="ru-RU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444,6</a:t>
            </a:r>
            <a:r>
              <a:rPr lang="en-US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º</a:t>
            </a:r>
            <a:r>
              <a:rPr lang="ru-RU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С;      </a:t>
            </a:r>
            <a:r>
              <a:rPr lang="el-GR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ru-RU" sz="8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1,96г/см</a:t>
            </a:r>
            <a:r>
              <a:rPr lang="ru-RU" sz="8600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l-GR" sz="8600" baseline="30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86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428736"/>
            <a:ext cx="15938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43248"/>
            <a:ext cx="1587500" cy="129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5000636"/>
            <a:ext cx="1571636" cy="122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ПРИРОДНЫЕ МИНЕРАЛЫ  СЕРЫ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57256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9900"/>
                </a:solidFill>
              </a:rPr>
              <a:t>               Сера  является  шестнадцатым по  химической  распространенности химическим  элементом. Встречается и в свободном ,  и в самородном  состоянии.  Важнейшие  природные  соединения  серы:  железный колчедан или пирит</a:t>
            </a:r>
            <a:r>
              <a:rPr lang="en-US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smtClean="0">
                <a:solidFill>
                  <a:srgbClr val="009900"/>
                </a:solidFill>
              </a:rPr>
              <a:t>  </a:t>
            </a:r>
            <a:r>
              <a:rPr lang="en-US" sz="2400" b="1" dirty="0" err="1" smtClean="0">
                <a:solidFill>
                  <a:srgbClr val="009900"/>
                </a:solidFill>
              </a:rPr>
              <a:t>FeS</a:t>
            </a:r>
            <a:r>
              <a:rPr lang="ru-RU" sz="2400" b="1" dirty="0" smtClean="0">
                <a:solidFill>
                  <a:srgbClr val="009900"/>
                </a:solidFill>
              </a:rPr>
              <a:t>         , цинковая обманка</a:t>
            </a:r>
            <a:r>
              <a:rPr lang="en-US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smtClean="0">
                <a:solidFill>
                  <a:srgbClr val="009900"/>
                </a:solidFill>
              </a:rPr>
              <a:t>          </a:t>
            </a:r>
            <a:r>
              <a:rPr lang="en-US" sz="2400" b="1" dirty="0" err="1" smtClean="0">
                <a:solidFill>
                  <a:srgbClr val="009900"/>
                </a:solidFill>
              </a:rPr>
              <a:t>ZnS</a:t>
            </a:r>
            <a:r>
              <a:rPr lang="ru-RU" sz="2400" b="1" dirty="0" smtClean="0">
                <a:solidFill>
                  <a:srgbClr val="009900"/>
                </a:solidFill>
              </a:rPr>
              <a:t>, свинцовый блеск           ,  киноварь          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9900"/>
                </a:solidFill>
              </a:rPr>
              <a:t>              В Казахстане  залежи  серосодержащих руд находятся  на территории  Центрального, Южного  и Восточного экономических регионов.  Большое  количество соединений серы  встречается в  нефти и газе,  добываемых  в </a:t>
            </a:r>
            <a:r>
              <a:rPr lang="ru-RU" sz="2400" b="1" dirty="0" err="1" smtClean="0">
                <a:solidFill>
                  <a:srgbClr val="009900"/>
                </a:solidFill>
              </a:rPr>
              <a:t>Атырауской</a:t>
            </a:r>
            <a:r>
              <a:rPr lang="ru-RU" sz="2400" b="1" dirty="0" smtClean="0">
                <a:solidFill>
                  <a:srgbClr val="009900"/>
                </a:solidFill>
              </a:rPr>
              <a:t>,  </a:t>
            </a:r>
            <a:r>
              <a:rPr lang="ru-RU" sz="2400" b="1" dirty="0" err="1" smtClean="0">
                <a:solidFill>
                  <a:srgbClr val="009900"/>
                </a:solidFill>
              </a:rPr>
              <a:t>Мангистауской</a:t>
            </a:r>
            <a:r>
              <a:rPr lang="ru-RU" sz="2400" b="1" dirty="0" smtClean="0">
                <a:solidFill>
                  <a:srgbClr val="009900"/>
                </a:solidFill>
              </a:rPr>
              <a:t>,  Актюбинской  областях</a:t>
            </a:r>
          </a:p>
          <a:p>
            <a:pPr>
              <a:buNone/>
            </a:pPr>
            <a:endParaRPr lang="ru-RU" sz="2400" b="1" dirty="0">
              <a:solidFill>
                <a:srgbClr val="009900"/>
              </a:solidFill>
            </a:endParaRP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5685" t="23337" r="28081" b="22210"/>
          <a:stretch>
            <a:fillRect/>
          </a:stretch>
        </p:blipFill>
        <p:spPr bwMode="auto">
          <a:xfrm>
            <a:off x="3786182" y="3000372"/>
            <a:ext cx="500066" cy="46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5685" t="23337" r="28081" b="22210"/>
          <a:stretch>
            <a:fillRect/>
          </a:stretch>
        </p:blipFill>
        <p:spPr bwMode="auto">
          <a:xfrm>
            <a:off x="1500166" y="3000372"/>
            <a:ext cx="500066" cy="46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5685" t="23337" r="28081" b="22210"/>
          <a:stretch>
            <a:fillRect/>
          </a:stretch>
        </p:blipFill>
        <p:spPr bwMode="auto">
          <a:xfrm>
            <a:off x="5500694" y="2643182"/>
            <a:ext cx="500066" cy="46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5685" t="23337" r="28081" b="22210"/>
          <a:stretch>
            <a:fillRect/>
          </a:stretch>
        </p:blipFill>
        <p:spPr bwMode="auto">
          <a:xfrm>
            <a:off x="2143108" y="2643182"/>
            <a:ext cx="500066" cy="46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 свойства серы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142984"/>
            <a:ext cx="8429684" cy="498317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dirty="0" smtClean="0"/>
              <a:t>    </a:t>
            </a:r>
            <a:r>
              <a:rPr lang="ru-RU" sz="4600" dirty="0" smtClean="0"/>
              <a:t>В обычных условиях ромбическая  сера наиболее устойчивая,  поэтому она  часто  встречается в природе  и представляет собой нерастворимые в воде  желтые кристаллы без цвета и запаха,  плохо  проводит тепло и электричество, при </a:t>
            </a:r>
            <a:r>
              <a:rPr lang="en-US" sz="4600" dirty="0" smtClean="0"/>
              <a:t>t</a:t>
            </a:r>
            <a:r>
              <a:rPr lang="en-US" sz="4600" cap="all" dirty="0" smtClean="0"/>
              <a:t> </a:t>
            </a:r>
            <a:r>
              <a:rPr lang="ru-RU" sz="4600" cap="all" dirty="0" smtClean="0"/>
              <a:t>=119</a:t>
            </a:r>
            <a:r>
              <a:rPr lang="ru-RU" sz="4600" cap="all" baseline="30000" dirty="0" smtClean="0"/>
              <a:t>0</a:t>
            </a:r>
            <a:r>
              <a:rPr lang="ru-RU" sz="4600" cap="all" dirty="0" smtClean="0"/>
              <a:t>С  </a:t>
            </a:r>
            <a:r>
              <a:rPr lang="ru-RU" sz="4600" dirty="0" smtClean="0"/>
              <a:t>плавится  и переходит в коричневую  жидкость.  При дальнейшем нагревании  сера  переходит в пластическую форму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25685" t="23337" r="28081" b="22210"/>
          <a:stretch>
            <a:fillRect/>
          </a:stretch>
        </p:blipFill>
        <p:spPr bwMode="auto">
          <a:xfrm>
            <a:off x="3995936" y="5661248"/>
            <a:ext cx="720080" cy="66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99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F42B2D-C424-48C3-8C8D-02AD688B8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TS010389964</Template>
  <TotalTime>1354</TotalTime>
  <Words>738</Words>
  <Application>Microsoft Office PowerPoint</Application>
  <PresentationFormat>Экран (4:3)</PresentationFormat>
  <Paragraphs>98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TS010389964</vt:lpstr>
      <vt:lpstr>УРОК  в 9-ом  классе  по  теме «СЕРА»</vt:lpstr>
      <vt:lpstr>Последний день Помпеи</vt:lpstr>
      <vt:lpstr>Слайд 3</vt:lpstr>
      <vt:lpstr>Слайд 4</vt:lpstr>
      <vt:lpstr>Немало сера знаменита,  и в древности ее Гомер воспел, с ней много тысяч лет прожито,  и  человек в ней пользу разглядел  </vt:lpstr>
      <vt:lpstr>СЕРА -  ХИМИЧЕСКИЙ  ЭЛЕМЕНТ</vt:lpstr>
      <vt:lpstr>АЛЛОТРОПНЫЕ  МОДИФИКАЦИИ: </vt:lpstr>
      <vt:lpstr>ПРИРОДНЫЕ МИНЕРАЛЫ  СЕРЫ</vt:lpstr>
      <vt:lpstr>Физические  свойства серы</vt:lpstr>
      <vt:lpstr>Физические  свойства серы</vt:lpstr>
      <vt:lpstr>Химические  свойства серы</vt:lpstr>
      <vt:lpstr>Слайд 12</vt:lpstr>
      <vt:lpstr>Контрольные  вопросы</vt:lpstr>
      <vt:lpstr>Слайд 14</vt:lpstr>
      <vt:lpstr>Греческий  огонь</vt:lpstr>
      <vt:lpstr>Слайд 16</vt:lpstr>
      <vt:lpstr>Слайд 17</vt:lpstr>
      <vt:lpstr>Цинковая  обманка или  сфалерит</vt:lpstr>
      <vt:lpstr>Свинцовый  блеск</vt:lpstr>
      <vt:lpstr>Киноварь </vt:lpstr>
      <vt:lpstr>Использованная  литература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>Шаблон оформления</dc:subject>
  <dc:creator>user</dc:creator>
  <dc:description>Корпорация Майкрософт
Шаблон оформления</dc:description>
  <cp:lastModifiedBy>user</cp:lastModifiedBy>
  <cp:revision>54</cp:revision>
  <dcterms:created xsi:type="dcterms:W3CDTF">2013-11-16T18:26:46Z</dcterms:created>
  <dcterms:modified xsi:type="dcterms:W3CDTF">2014-01-26T08:38:39Z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