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5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1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4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1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38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8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4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B2EA7-3EFA-470E-87A0-952CF40D61F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B183-A623-4FEB-839B-F1CF64026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2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2341" y="932507"/>
            <a:ext cx="93522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Бицепс</a:t>
            </a:r>
          </a:p>
          <a:p>
            <a:pPr algn="ctr"/>
            <a:r>
              <a:rPr lang="ru-RU" sz="6600" b="1" dirty="0" smtClean="0"/>
              <a:t>Трицепс</a:t>
            </a:r>
          </a:p>
          <a:p>
            <a:pPr algn="ctr"/>
            <a:r>
              <a:rPr lang="ru-RU" sz="6600" b="1" dirty="0" smtClean="0"/>
              <a:t>Икроножная</a:t>
            </a:r>
          </a:p>
          <a:p>
            <a:pPr algn="ctr"/>
            <a:r>
              <a:rPr lang="ru-RU" sz="6600" b="1" dirty="0"/>
              <a:t>Я</a:t>
            </a:r>
            <a:r>
              <a:rPr lang="ru-RU" sz="6600" b="1" dirty="0" smtClean="0"/>
              <a:t>годичная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7347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4013" y="301625"/>
            <a:ext cx="7313612" cy="463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/>
              <a:t>Системы органов.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4388" y="908050"/>
            <a:ext cx="7313612" cy="5176838"/>
          </a:xfrm>
        </p:spPr>
        <p:txBody>
          <a:bodyPr/>
          <a:lstStyle/>
          <a:p>
            <a:pPr eaLnBrk="1" hangingPunct="1"/>
            <a:r>
              <a:rPr lang="ru-RU" smtClean="0"/>
              <a:t>Пищеварительная система.</a:t>
            </a:r>
          </a:p>
        </p:txBody>
      </p:sp>
      <p:pic>
        <p:nvPicPr>
          <p:cNvPr id="9220" name="Picture 9" descr="анатомия0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4200" y="1557338"/>
            <a:ext cx="4541838" cy="5300662"/>
          </a:xfrm>
          <a:noFill/>
        </p:spPr>
      </p:pic>
      <p:pic>
        <p:nvPicPr>
          <p:cNvPr id="9221" name="Picture 10" descr="анатомия0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197101"/>
            <a:ext cx="4572000" cy="4327525"/>
          </a:xfrm>
          <a:noFill/>
        </p:spPr>
      </p:pic>
    </p:spTree>
    <p:extLst>
      <p:ext uri="{BB962C8B-B14F-4D97-AF65-F5344CB8AC3E}">
        <p14:creationId xmlns:p14="http://schemas.microsoft.com/office/powerpoint/2010/main" val="15957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330" y="715224"/>
            <a:ext cx="106559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b="1" dirty="0" smtClean="0"/>
              <a:t>Перемешивать                смачивать</a:t>
            </a:r>
          </a:p>
          <a:p>
            <a:pPr algn="just"/>
            <a:r>
              <a:rPr lang="ru-RU" sz="4800" b="1" dirty="0" smtClean="0"/>
              <a:t>Подогревать                     охлаждать</a:t>
            </a:r>
          </a:p>
          <a:p>
            <a:pPr algn="just"/>
            <a:r>
              <a:rPr lang="ru-RU" sz="4800" b="1" dirty="0" smtClean="0"/>
              <a:t>Перетирать                       всасывать</a:t>
            </a:r>
          </a:p>
          <a:p>
            <a:pPr algn="just"/>
            <a:r>
              <a:rPr lang="ru-RU" sz="4800" b="1" dirty="0" smtClean="0"/>
              <a:t>Растворять                        переваривать</a:t>
            </a:r>
          </a:p>
          <a:p>
            <a:pPr algn="just"/>
            <a:r>
              <a:rPr lang="ru-RU" sz="4800" b="1" dirty="0" smtClean="0"/>
              <a:t>Продавливать                  обрабатывать</a:t>
            </a:r>
          </a:p>
          <a:p>
            <a:pPr algn="just"/>
            <a:r>
              <a:rPr lang="ru-RU" sz="4800" b="1" dirty="0" smtClean="0"/>
              <a:t>Превращать в кашицу 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55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29615" y="2056120"/>
            <a:ext cx="4354717" cy="2081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46899" y="2652116"/>
            <a:ext cx="3983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ПИТАТЕЛЬНЫЕ ВЕЩЕСТВА</a:t>
            </a:r>
            <a:endParaRPr lang="ru-RU" sz="3200" b="1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558296" y="261797"/>
            <a:ext cx="11223281" cy="6209921"/>
            <a:chOff x="558296" y="261797"/>
            <a:chExt cx="11223281" cy="6209921"/>
          </a:xfrm>
        </p:grpSpPr>
        <p:sp>
          <p:nvSpPr>
            <p:cNvPr id="3" name="Овал 2"/>
            <p:cNvSpPr/>
            <p:nvPr/>
          </p:nvSpPr>
          <p:spPr>
            <a:xfrm>
              <a:off x="4046899" y="4733430"/>
              <a:ext cx="4327556" cy="17382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558296" y="3841686"/>
              <a:ext cx="2987644" cy="1548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818237" y="261797"/>
              <a:ext cx="2987644" cy="1548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8793933" y="3841686"/>
              <a:ext cx="2987644" cy="1548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7217121" y="261797"/>
              <a:ext cx="2987644" cy="15481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17687" y="715224"/>
              <a:ext cx="20008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БЕЛКИ</a:t>
              </a:r>
              <a:endParaRPr lang="ru-RU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63758" y="769545"/>
              <a:ext cx="22045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ЖИРЫ</a:t>
              </a:r>
              <a:endParaRPr lang="ru-RU" sz="3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61695" y="4300396"/>
              <a:ext cx="21547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УГЛЕВОДЫ</a:t>
              </a:r>
              <a:endParaRPr lang="ru-RU" sz="3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79694" y="4300395"/>
              <a:ext cx="23448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ВИТАМИНЫ</a:t>
              </a:r>
              <a:endParaRPr lang="ru-RU" sz="3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99984" y="5151422"/>
              <a:ext cx="36304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МИНЕРАЛЬНЫЕ СОЛИ</a:t>
              </a:r>
              <a:endParaRPr lang="ru-RU" sz="3200" b="1" dirty="0"/>
            </a:p>
          </p:txBody>
        </p:sp>
      </p:grpSp>
      <p:cxnSp>
        <p:nvCxnSpPr>
          <p:cNvPr id="16" name="Прямая со стрелкой 15"/>
          <p:cNvCxnSpPr>
            <a:stCxn id="2" idx="7"/>
            <a:endCxn id="7" idx="4"/>
          </p:cNvCxnSpPr>
          <p:nvPr/>
        </p:nvCxnSpPr>
        <p:spPr>
          <a:xfrm flipV="1">
            <a:off x="7546598" y="1809939"/>
            <a:ext cx="1164345" cy="5509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" idx="7"/>
          </p:cNvCxnSpPr>
          <p:nvPr/>
        </p:nvCxnSpPr>
        <p:spPr>
          <a:xfrm flipH="1">
            <a:off x="3108410" y="3751841"/>
            <a:ext cx="1210093" cy="3165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4"/>
          </p:cNvCxnSpPr>
          <p:nvPr/>
        </p:nvCxnSpPr>
        <p:spPr>
          <a:xfrm flipH="1" flipV="1">
            <a:off x="3312059" y="1809939"/>
            <a:ext cx="1006444" cy="63318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3" idx="0"/>
          </p:cNvCxnSpPr>
          <p:nvPr/>
        </p:nvCxnSpPr>
        <p:spPr>
          <a:xfrm>
            <a:off x="6210677" y="4154876"/>
            <a:ext cx="0" cy="5785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6" idx="1"/>
          </p:cNvCxnSpPr>
          <p:nvPr/>
        </p:nvCxnSpPr>
        <p:spPr>
          <a:xfrm>
            <a:off x="7690752" y="3725248"/>
            <a:ext cx="1540711" cy="3431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23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34153"/>
              </p:ext>
            </p:extLst>
          </p:nvPr>
        </p:nvGraphicFramePr>
        <p:xfrm>
          <a:off x="606582" y="334979"/>
          <a:ext cx="11009013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9671"/>
                <a:gridCol w="3669671"/>
                <a:gridCol w="3669671"/>
              </a:tblGrid>
              <a:tr h="7555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Питательные вещества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Для чего они необходимы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 каких продуктах содержатся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Белки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Для работы</a:t>
                      </a:r>
                      <a:r>
                        <a:rPr lang="ru-RU" sz="2000" baseline="0" dirty="0" smtClean="0"/>
                        <a:t> мозга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Мясо</a:t>
                      </a:r>
                      <a:r>
                        <a:rPr lang="ru-RU" sz="2400" baseline="0" dirty="0" smtClean="0"/>
                        <a:t>        </a:t>
                      </a:r>
                      <a:r>
                        <a:rPr lang="ru-RU" sz="2400" dirty="0" smtClean="0"/>
                        <a:t>Творог</a:t>
                      </a:r>
                    </a:p>
                    <a:p>
                      <a:pPr algn="ctr"/>
                      <a:r>
                        <a:rPr lang="ru-RU" sz="2400" dirty="0" smtClean="0"/>
                        <a:t>Яйца</a:t>
                      </a:r>
                      <a:r>
                        <a:rPr lang="ru-RU" sz="2400" baseline="0" dirty="0" smtClean="0"/>
                        <a:t>          </a:t>
                      </a:r>
                      <a:r>
                        <a:rPr lang="ru-RU" sz="2400" dirty="0" smtClean="0"/>
                        <a:t>Рыба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Жиры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Для движения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Масло</a:t>
                      </a:r>
                      <a:r>
                        <a:rPr lang="ru-RU" sz="2400" baseline="0" dirty="0" smtClean="0"/>
                        <a:t>        </a:t>
                      </a:r>
                      <a:r>
                        <a:rPr lang="ru-RU" sz="2400" dirty="0" smtClean="0"/>
                        <a:t>Сало</a:t>
                      </a:r>
                    </a:p>
                    <a:p>
                      <a:pPr algn="ctr"/>
                      <a:r>
                        <a:rPr lang="ru-RU" sz="2400" dirty="0" smtClean="0"/>
                        <a:t>Орехи</a:t>
                      </a:r>
                      <a:r>
                        <a:rPr lang="ru-RU" sz="2400" baseline="0" dirty="0" smtClean="0"/>
                        <a:t>         </a:t>
                      </a:r>
                      <a:r>
                        <a:rPr lang="ru-RU" sz="2400" dirty="0" smtClean="0"/>
                        <a:t>Шоколад</a:t>
                      </a:r>
                    </a:p>
                    <a:p>
                      <a:pPr algn="ctr"/>
                      <a:r>
                        <a:rPr lang="ru-RU" sz="2400" dirty="0" smtClean="0"/>
                        <a:t>Сметана</a:t>
                      </a:r>
                      <a:r>
                        <a:rPr lang="ru-RU" sz="2400" baseline="0" dirty="0" smtClean="0"/>
                        <a:t>      </a:t>
                      </a:r>
                      <a:r>
                        <a:rPr lang="ru-RU" sz="2400" dirty="0" smtClean="0"/>
                        <a:t>Сливки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Углеводы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Для движения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Хлеб</a:t>
                      </a:r>
                      <a:r>
                        <a:rPr lang="ru-RU" sz="2400" baseline="0" dirty="0" smtClean="0"/>
                        <a:t>           </a:t>
                      </a:r>
                      <a:r>
                        <a:rPr lang="ru-RU" sz="2400" dirty="0" smtClean="0"/>
                        <a:t>Сахар</a:t>
                      </a:r>
                    </a:p>
                    <a:p>
                      <a:pPr algn="ctr"/>
                      <a:r>
                        <a:rPr lang="ru-RU" sz="2400" dirty="0" smtClean="0"/>
                        <a:t>Крупы</a:t>
                      </a:r>
                      <a:r>
                        <a:rPr lang="ru-RU" sz="2400" baseline="0" dirty="0" smtClean="0"/>
                        <a:t>         </a:t>
                      </a:r>
                      <a:r>
                        <a:rPr lang="ru-RU" sz="2400" dirty="0" smtClean="0"/>
                        <a:t>Ягоды</a:t>
                      </a:r>
                    </a:p>
                    <a:p>
                      <a:pPr algn="ctr"/>
                      <a:r>
                        <a:rPr lang="ru-RU" sz="2400" dirty="0" smtClean="0"/>
                        <a:t>Фрукты</a:t>
                      </a:r>
                      <a:r>
                        <a:rPr lang="ru-RU" sz="2400" baseline="0" dirty="0" smtClean="0"/>
                        <a:t>       </a:t>
                      </a:r>
                      <a:r>
                        <a:rPr lang="ru-RU" sz="2400" dirty="0" smtClean="0"/>
                        <a:t>Картофель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Минеральные соли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Для роста и укрепления костей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Витамины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Рост, развитие, здоровье всех органов, сопротивляемость к болезням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Овощи</a:t>
                      </a:r>
                      <a:r>
                        <a:rPr lang="ru-RU" sz="2400" baseline="0" dirty="0" smtClean="0"/>
                        <a:t>           </a:t>
                      </a:r>
                      <a:r>
                        <a:rPr lang="ru-RU" sz="2400" dirty="0" smtClean="0"/>
                        <a:t>Фрукты</a:t>
                      </a:r>
                    </a:p>
                    <a:p>
                      <a:pPr algn="ctr"/>
                      <a:r>
                        <a:rPr lang="ru-RU" sz="2400" dirty="0" smtClean="0"/>
                        <a:t>Ягоды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137" y="406908"/>
            <a:ext cx="2407920" cy="23865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6801" y="3872682"/>
            <a:ext cx="109556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«Пища не только средство к жизни,</a:t>
            </a:r>
          </a:p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н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 и средство к смерти»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18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198" y="509257"/>
            <a:ext cx="3883936" cy="2912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4627" y="3927002"/>
            <a:ext cx="85676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«Наблюдай за своим ртом:</a:t>
            </a:r>
          </a:p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ч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ерез него входят болезни»</a:t>
            </a:r>
            <a:endParaRPr lang="ru-RU" sz="5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92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956" y="821663"/>
            <a:ext cx="1104522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6000" b="1" dirty="0" smtClean="0">
                <a:ln/>
                <a:solidFill>
                  <a:schemeClr val="accent3"/>
                </a:solidFill>
              </a:rPr>
              <a:t>«Избыток пищи съедает того, </a:t>
            </a:r>
          </a:p>
          <a:p>
            <a:r>
              <a:rPr lang="ru-RU" sz="6000" b="1" dirty="0" smtClean="0">
                <a:ln/>
                <a:solidFill>
                  <a:schemeClr val="accent3"/>
                </a:solidFill>
              </a:rPr>
              <a:t>кто её ел»</a:t>
            </a:r>
          </a:p>
          <a:p>
            <a:pPr algn="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Народная мудрость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44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0552" y="1020840"/>
            <a:ext cx="961288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  <a:solidFill>
                  <a:schemeClr val="accent3"/>
                </a:solidFill>
              </a:rPr>
              <a:t>«Кто хорошо жуёт,</a:t>
            </a:r>
          </a:p>
          <a:p>
            <a:pPr algn="ctr"/>
            <a:r>
              <a:rPr lang="ru-RU" sz="7200" b="1" dirty="0" smtClean="0">
                <a:ln/>
                <a:solidFill>
                  <a:schemeClr val="accent3"/>
                </a:solidFill>
              </a:rPr>
              <a:t> тот долго живёт».</a:t>
            </a:r>
          </a:p>
          <a:p>
            <a:pPr algn="ctr"/>
            <a:endParaRPr lang="ru-RU" sz="7200" b="1" dirty="0" smtClean="0">
              <a:ln/>
              <a:solidFill>
                <a:schemeClr val="accent3"/>
              </a:solidFill>
            </a:endParaRPr>
          </a:p>
          <a:p>
            <a:pPr algn="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Народная мудрость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30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295" y="3704453"/>
            <a:ext cx="886576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«Война войной, а обед </a:t>
            </a:r>
          </a:p>
          <a:p>
            <a:r>
              <a:rPr lang="ru-RU" sz="6600" b="1" dirty="0" smtClean="0">
                <a:ln/>
                <a:solidFill>
                  <a:schemeClr val="accent3"/>
                </a:solidFill>
              </a:rPr>
              <a:t>по расписанию»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700" y="205473"/>
            <a:ext cx="2382710" cy="349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689" y="443620"/>
            <a:ext cx="109003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Носовая полость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Гортань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Трахея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Бронхи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Лёгкие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544" y="1339913"/>
            <a:ext cx="108098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</a:rPr>
              <a:t>Опора</a:t>
            </a:r>
          </a:p>
          <a:p>
            <a:pPr algn="ctr"/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</a:rPr>
              <a:t>Защита</a:t>
            </a:r>
          </a:p>
          <a:p>
            <a:pPr algn="ctr"/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</a:rPr>
              <a:t>Участие в движении</a:t>
            </a:r>
            <a:endParaRPr lang="ru-RU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582" y="624689"/>
            <a:ext cx="109818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Упругость</a:t>
            </a:r>
          </a:p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Лёгкость </a:t>
            </a:r>
          </a:p>
          <a:p>
            <a:pPr algn="ctr"/>
            <a:r>
              <a:rPr lang="ru-RU" sz="7200" b="1" dirty="0">
                <a:solidFill>
                  <a:srgbClr val="002060"/>
                </a:solidFill>
              </a:rPr>
              <a:t>П</a:t>
            </a:r>
            <a:r>
              <a:rPr lang="ru-RU" sz="7200" b="1" dirty="0" smtClean="0">
                <a:solidFill>
                  <a:srgbClr val="002060"/>
                </a:solidFill>
              </a:rPr>
              <a:t>рочность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988" y="903960"/>
            <a:ext cx="105291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Сердце</a:t>
            </a:r>
          </a:p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Артерии</a:t>
            </a:r>
          </a:p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Вены</a:t>
            </a:r>
          </a:p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Капилляры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759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042" y="869133"/>
            <a:ext cx="1010366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Транспортная</a:t>
            </a:r>
          </a:p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Дыхательная</a:t>
            </a:r>
          </a:p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Терморегуляция (охлаждение или обогрев)</a:t>
            </a:r>
          </a:p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Защитная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3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898" y="1041149"/>
            <a:ext cx="99769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Эритроциты</a:t>
            </a:r>
          </a:p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Тромбоциты</a:t>
            </a:r>
          </a:p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Лейкоциты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40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330" y="715224"/>
            <a:ext cx="106559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b="1" dirty="0" smtClean="0"/>
              <a:t>Перемешивать                смачивать</a:t>
            </a:r>
          </a:p>
          <a:p>
            <a:pPr algn="just"/>
            <a:r>
              <a:rPr lang="ru-RU" sz="4800" b="1" dirty="0" smtClean="0"/>
              <a:t>Подогревать                     охлаждать</a:t>
            </a:r>
          </a:p>
          <a:p>
            <a:pPr algn="just"/>
            <a:r>
              <a:rPr lang="ru-RU" sz="4800" b="1" dirty="0" smtClean="0"/>
              <a:t>Перетирать                       всасывать</a:t>
            </a:r>
          </a:p>
          <a:p>
            <a:pPr algn="just"/>
            <a:r>
              <a:rPr lang="ru-RU" sz="4800" b="1" dirty="0" smtClean="0"/>
              <a:t>Растворять                        переваривать</a:t>
            </a:r>
          </a:p>
          <a:p>
            <a:pPr algn="just"/>
            <a:r>
              <a:rPr lang="ru-RU" sz="4800" b="1" dirty="0" smtClean="0"/>
              <a:t>Продавливать                  обрабатывать</a:t>
            </a:r>
          </a:p>
          <a:p>
            <a:pPr algn="just"/>
            <a:r>
              <a:rPr lang="ru-RU" sz="4800" b="1" dirty="0" smtClean="0"/>
              <a:t>Превращать в кашицу 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443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437" y="0"/>
            <a:ext cx="4011996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Цели урока.</a:t>
            </a:r>
          </a:p>
          <a:p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Анатомия:</a:t>
            </a:r>
          </a:p>
          <a:p>
            <a:endParaRPr lang="ru-RU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Физиология:</a:t>
            </a:r>
          </a:p>
          <a:p>
            <a:endParaRPr lang="ru-RU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Гигиена:</a:t>
            </a:r>
          </a:p>
          <a:p>
            <a:endParaRPr lang="ru-RU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Медицина: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8717" y="606582"/>
            <a:ext cx="7695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с</a:t>
            </a:r>
            <a:r>
              <a:rPr lang="ru-RU" sz="4400" b="1" dirty="0" smtClean="0"/>
              <a:t>троение органов пищеварения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98716" y="2399168"/>
            <a:ext cx="7479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</a:t>
            </a:r>
            <a:r>
              <a:rPr lang="ru-RU" sz="4000" b="1" dirty="0" smtClean="0"/>
              <a:t>ак работают органы пищеварения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69125" y="4200808"/>
            <a:ext cx="8646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у</a:t>
            </a:r>
            <a:r>
              <a:rPr lang="ru-RU" sz="4000" b="1" dirty="0" smtClean="0"/>
              <a:t>словия и способы сохранения системы здоровой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19739" y="5851496"/>
            <a:ext cx="769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</a:t>
            </a:r>
            <a:r>
              <a:rPr lang="ru-RU" sz="4000" b="1" dirty="0" smtClean="0"/>
              <a:t>ричины болезней этой системы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221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218</Words>
  <Application>Microsoft Office PowerPoint</Application>
  <PresentationFormat>Широкоэкранный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Системы органов.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2014-02-10T11:38:26Z</dcterms:created>
  <dcterms:modified xsi:type="dcterms:W3CDTF">2014-02-11T07:19:21Z</dcterms:modified>
</cp:coreProperties>
</file>