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7" r:id="rId2"/>
    <p:sldId id="278" r:id="rId3"/>
    <p:sldId id="281" r:id="rId4"/>
    <p:sldId id="258" r:id="rId5"/>
    <p:sldId id="260" r:id="rId6"/>
    <p:sldId id="259" r:id="rId7"/>
    <p:sldId id="261" r:id="rId8"/>
    <p:sldId id="263" r:id="rId9"/>
    <p:sldId id="257" r:id="rId10"/>
    <p:sldId id="264" r:id="rId11"/>
    <p:sldId id="265" r:id="rId12"/>
    <p:sldId id="268" r:id="rId13"/>
    <p:sldId id="266" r:id="rId14"/>
    <p:sldId id="267" r:id="rId15"/>
    <p:sldId id="279" r:id="rId16"/>
    <p:sldId id="274" r:id="rId17"/>
    <p:sldId id="275" r:id="rId18"/>
    <p:sldId id="280" r:id="rId19"/>
    <p:sldId id="269" r:id="rId20"/>
    <p:sldId id="27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113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4" Type="http://schemas.openxmlformats.org/officeDocument/2006/relationships/image" Target="../media/image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30259-8CAF-4AAE-8D90-3DE900B632BA}" type="datetimeFigureOut">
              <a:rPr lang="ru-RU" smtClean="0"/>
              <a:t>15.02.2014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2B648-3280-40DA-B1EA-67D004B899B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30259-8CAF-4AAE-8D90-3DE900B632BA}" type="datetimeFigureOut">
              <a:rPr lang="ru-RU" smtClean="0"/>
              <a:t>15.02.2014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2B648-3280-40DA-B1EA-67D004B899B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30259-8CAF-4AAE-8D90-3DE900B632BA}" type="datetimeFigureOut">
              <a:rPr lang="ru-RU" smtClean="0"/>
              <a:t>15.02.2014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2B648-3280-40DA-B1EA-67D004B899BA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30259-8CAF-4AAE-8D90-3DE900B632BA}" type="datetimeFigureOut">
              <a:rPr lang="ru-RU" smtClean="0"/>
              <a:t>15.02.2014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2B648-3280-40DA-B1EA-67D004B899BA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30259-8CAF-4AAE-8D90-3DE900B632BA}" type="datetimeFigureOut">
              <a:rPr lang="ru-RU" smtClean="0"/>
              <a:t>15.02.2014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2B648-3280-40DA-B1EA-67D004B899B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30259-8CAF-4AAE-8D90-3DE900B632BA}" type="datetimeFigureOut">
              <a:rPr lang="ru-RU" smtClean="0"/>
              <a:t>15.02.2014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2B648-3280-40DA-B1EA-67D004B899BA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30259-8CAF-4AAE-8D90-3DE900B632BA}" type="datetimeFigureOut">
              <a:rPr lang="ru-RU" smtClean="0"/>
              <a:t>15.02.2014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2B648-3280-40DA-B1EA-67D004B899B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30259-8CAF-4AAE-8D90-3DE900B632BA}" type="datetimeFigureOut">
              <a:rPr lang="ru-RU" smtClean="0"/>
              <a:t>15.02.2014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2B648-3280-40DA-B1EA-67D004B899B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30259-8CAF-4AAE-8D90-3DE900B632BA}" type="datetimeFigureOut">
              <a:rPr lang="ru-RU" smtClean="0"/>
              <a:t>15.02.2014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2B648-3280-40DA-B1EA-67D004B899B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30259-8CAF-4AAE-8D90-3DE900B632BA}" type="datetimeFigureOut">
              <a:rPr lang="ru-RU" smtClean="0"/>
              <a:t>15.02.2014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2B648-3280-40DA-B1EA-67D004B899BA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30259-8CAF-4AAE-8D90-3DE900B632BA}" type="datetimeFigureOut">
              <a:rPr lang="ru-RU" smtClean="0"/>
              <a:t>15.02.2014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2B648-3280-40DA-B1EA-67D004B899BA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C530259-8CAF-4AAE-8D90-3DE900B632BA}" type="datetimeFigureOut">
              <a:rPr lang="ru-RU" smtClean="0"/>
              <a:t>15.02.2014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3D52B648-3280-40DA-B1EA-67D004B899BA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image" Target="../media/image24.emf"/><Relationship Id="rId7" Type="http://schemas.openxmlformats.org/officeDocument/2006/relationships/image" Target="../media/image28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emf"/><Relationship Id="rId5" Type="http://schemas.openxmlformats.org/officeDocument/2006/relationships/image" Target="../media/image26.emf"/><Relationship Id="rId10" Type="http://schemas.openxmlformats.org/officeDocument/2006/relationships/image" Target="../media/image31.emf"/><Relationship Id="rId4" Type="http://schemas.openxmlformats.org/officeDocument/2006/relationships/image" Target="../media/image25.emf"/><Relationship Id="rId9" Type="http://schemas.openxmlformats.org/officeDocument/2006/relationships/image" Target="../media/image3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13" Type="http://schemas.openxmlformats.org/officeDocument/2006/relationships/image" Target="../media/image10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11" Type="http://schemas.openxmlformats.org/officeDocument/2006/relationships/image" Target="../media/image7.wmf"/><Relationship Id="rId5" Type="http://schemas.openxmlformats.org/officeDocument/2006/relationships/oleObject" Target="../embeddings/oleObject2.bin"/><Relationship Id="rId10" Type="http://schemas.openxmlformats.org/officeDocument/2006/relationships/oleObject" Target="../embeddings/oleObject4.bin"/><Relationship Id="rId4" Type="http://schemas.openxmlformats.org/officeDocument/2006/relationships/image" Target="../media/image4.wmf"/><Relationship Id="rId9" Type="http://schemas.openxmlformats.org/officeDocument/2006/relationships/image" Target="../media/image8.png"/><Relationship Id="rId1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Тема:</a:t>
            </a:r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b="1" kern="1800" dirty="0">
                <a:solidFill>
                  <a:srgbClr val="199043"/>
                </a:solidFill>
                <a:latin typeface="inherit"/>
                <a:ea typeface="Times New Roman"/>
                <a:cs typeface="Times New Roman"/>
              </a:rPr>
              <a:t>"Решение </a:t>
            </a:r>
            <a:r>
              <a:rPr lang="ru-RU" b="1" kern="1800" dirty="0" smtClean="0">
                <a:solidFill>
                  <a:srgbClr val="199043"/>
                </a:solidFill>
                <a:latin typeface="inherit"/>
                <a:ea typeface="Times New Roman"/>
                <a:cs typeface="Times New Roman"/>
              </a:rPr>
              <a:t>задач</a:t>
            </a:r>
          </a:p>
          <a:p>
            <a:pPr marL="0" indent="0" algn="ctr">
              <a:buNone/>
            </a:pPr>
            <a:r>
              <a:rPr lang="ru-RU" b="1" kern="1800" dirty="0" smtClean="0">
                <a:solidFill>
                  <a:srgbClr val="199043"/>
                </a:solidFill>
                <a:latin typeface="inherit"/>
                <a:ea typeface="Times New Roman"/>
                <a:cs typeface="Times New Roman"/>
              </a:rPr>
              <a:t> </a:t>
            </a:r>
            <a:r>
              <a:rPr lang="ru-RU" b="1" kern="1800" dirty="0">
                <a:solidFill>
                  <a:srgbClr val="199043"/>
                </a:solidFill>
                <a:latin typeface="inherit"/>
                <a:ea typeface="Times New Roman"/>
                <a:cs typeface="Times New Roman"/>
              </a:rPr>
              <a:t>с помощью систем </a:t>
            </a:r>
            <a:r>
              <a:rPr lang="ru-RU" b="1" kern="1800" dirty="0" smtClean="0">
                <a:solidFill>
                  <a:srgbClr val="199043"/>
                </a:solidFill>
                <a:latin typeface="inherit"/>
                <a:ea typeface="Times New Roman"/>
                <a:cs typeface="Times New Roman"/>
              </a:rPr>
              <a:t>уравнений»</a:t>
            </a:r>
          </a:p>
          <a:p>
            <a:pPr marL="0" indent="0" algn="ctr">
              <a:buNone/>
            </a:pPr>
            <a:r>
              <a:rPr lang="ru-RU" b="1" kern="1800" dirty="0" smtClean="0">
                <a:solidFill>
                  <a:srgbClr val="199043"/>
                </a:solidFill>
                <a:latin typeface="inherit"/>
                <a:cs typeface="Times New Roman"/>
              </a:rPr>
              <a:t>(по мотивам задач из литературных произведений)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dirty="0" smtClean="0"/>
              <a:t>Урок алгебры в 7 классе</a:t>
            </a:r>
            <a:br>
              <a:rPr lang="ru-RU" dirty="0" smtClean="0"/>
            </a:br>
            <a:r>
              <a:rPr lang="ru-RU" sz="2400" dirty="0" smtClean="0"/>
              <a:t>Учитель Стрелец Н.В.</a:t>
            </a:r>
            <a:br>
              <a:rPr lang="ru-RU" sz="2400" dirty="0" smtClean="0"/>
            </a:br>
            <a:r>
              <a:rPr lang="ru-RU" sz="2400" dirty="0" smtClean="0"/>
              <a:t>2.11.2013г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39422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1)138х3=414(рублей)-стоила бы вся покупка, если бы все сукно продавалось по 3 рубля;</a:t>
            </a:r>
          </a:p>
          <a:p>
            <a:r>
              <a:rPr lang="ru-RU" dirty="0" smtClean="0"/>
              <a:t>2)540-414=126(рублей)-осталось бы после покупки;</a:t>
            </a:r>
          </a:p>
          <a:p>
            <a:r>
              <a:rPr lang="ru-RU" dirty="0" smtClean="0"/>
              <a:t>3)5-3=2(рубля)-составляет разница цен;</a:t>
            </a:r>
          </a:p>
          <a:p>
            <a:r>
              <a:rPr lang="ru-RU" dirty="0" smtClean="0"/>
              <a:t>4)126:2=63(аршина)-куплено более дорогого сукна (синего);</a:t>
            </a:r>
          </a:p>
          <a:p>
            <a:r>
              <a:rPr lang="ru-RU" dirty="0" smtClean="0"/>
              <a:t>5)138-63=75(аршин)-куплено более дешевого сукна(черного).</a:t>
            </a:r>
          </a:p>
          <a:p>
            <a:r>
              <a:rPr lang="ru-RU" dirty="0" smtClean="0"/>
              <a:t>Ответ: 75 аршин черного, 63 аршина синего.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 способ(арифметический)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229200"/>
            <a:ext cx="12382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5430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25963"/>
          </a:xfrm>
        </p:spPr>
        <p:txBody>
          <a:bodyPr/>
          <a:lstStyle/>
          <a:p>
            <a:r>
              <a:rPr lang="ru-RU" dirty="0" smtClean="0"/>
              <a:t>Пусть х аршин куплено черного сукна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3х +5(138-х)=540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2-й способ (с помощью одного уравнения)</a:t>
            </a:r>
            <a:endParaRPr lang="ru-RU" sz="32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8955761"/>
              </p:ext>
            </p:extLst>
          </p:nvPr>
        </p:nvGraphicFramePr>
        <p:xfrm>
          <a:off x="1187624" y="2204864"/>
          <a:ext cx="6096000" cy="202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488504"/>
                <a:gridCol w="1559496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Цена</a:t>
                      </a:r>
                    </a:p>
                    <a:p>
                      <a:r>
                        <a:rPr lang="ru-RU" dirty="0" smtClean="0"/>
                        <a:t>(рублей)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Кол-во</a:t>
                      </a:r>
                    </a:p>
                    <a:p>
                      <a:r>
                        <a:rPr lang="ru-RU" dirty="0" smtClean="0"/>
                        <a:t>(аршин)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Стоимость</a:t>
                      </a:r>
                    </a:p>
                    <a:p>
                      <a:r>
                        <a:rPr lang="ru-RU" dirty="0" smtClean="0"/>
                        <a:t>(рублей)</a:t>
                      </a:r>
                      <a:endParaRPr lang="ru-RU" dirty="0"/>
                    </a:p>
                  </a:txBody>
                  <a:tcPr/>
                </a:tc>
              </a:tr>
              <a:tr h="296024">
                <a:tc>
                  <a:txBody>
                    <a:bodyPr/>
                    <a:lstStyle/>
                    <a:p>
                      <a:r>
                        <a:rPr lang="ru-RU" dirty="0" smtClean="0"/>
                        <a:t>Черное сукно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3х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Синее сукно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138 - 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5(138-х)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Всего 540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157192"/>
            <a:ext cx="3816424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157192"/>
            <a:ext cx="3633192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647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Решение задач с помощью систем уравнений</a:t>
            </a: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63" y="2674938"/>
            <a:ext cx="7363812" cy="345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3995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3-й способ(с помощью системы уравнений)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76654" y="1844824"/>
            <a:ext cx="7855786" cy="428165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1 этап. Пусть куплено х аршин черного сукна,</a:t>
            </a:r>
          </a:p>
          <a:p>
            <a:pPr marL="0" indent="0">
              <a:buNone/>
            </a:pPr>
            <a:r>
              <a:rPr lang="ru-RU" dirty="0" smtClean="0"/>
              <a:t>                                у аршин – синего,</a:t>
            </a:r>
            <a:endParaRPr lang="en-US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8974751"/>
              </p:ext>
            </p:extLst>
          </p:nvPr>
        </p:nvGraphicFramePr>
        <p:xfrm>
          <a:off x="1115616" y="2852936"/>
          <a:ext cx="6096000" cy="202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49606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Цена</a:t>
                      </a:r>
                    </a:p>
                    <a:p>
                      <a:r>
                        <a:rPr lang="ru-RU" dirty="0" smtClean="0"/>
                        <a:t>(руб.)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Кол-во</a:t>
                      </a:r>
                    </a:p>
                    <a:p>
                      <a:r>
                        <a:rPr lang="ru-RU" dirty="0" smtClean="0"/>
                        <a:t>(аршин)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Стоимость</a:t>
                      </a:r>
                      <a:r>
                        <a:rPr lang="ru-RU" baseline="0" dirty="0" smtClean="0"/>
                        <a:t> </a:t>
                      </a:r>
                      <a:endParaRPr lang="ru-RU" dirty="0" smtClean="0"/>
                    </a:p>
                    <a:p>
                      <a:r>
                        <a:rPr lang="ru-RU" dirty="0" smtClean="0"/>
                        <a:t>(руб.)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Черное сукно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Синее</a:t>
                      </a:r>
                      <a:r>
                        <a:rPr lang="ru-RU" baseline="0" dirty="0" smtClean="0"/>
                        <a:t> сукно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301208"/>
            <a:ext cx="21812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902" y="3622001"/>
            <a:ext cx="345724" cy="301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264" y="3642419"/>
            <a:ext cx="295508" cy="283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040" y="3654439"/>
            <a:ext cx="308545" cy="269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581128"/>
            <a:ext cx="913273" cy="185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581127"/>
            <a:ext cx="862382" cy="157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043" y="4219080"/>
            <a:ext cx="251443" cy="274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336" y="4186190"/>
            <a:ext cx="249364" cy="274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085" y="4176565"/>
            <a:ext cx="288500" cy="258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8965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92630"/>
            <a:ext cx="8507288" cy="523353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i="1" dirty="0" smtClean="0"/>
              <a:t>                                          (ночь </a:t>
            </a:r>
            <a:r>
              <a:rPr lang="ru-RU" b="1" i="1" dirty="0"/>
              <a:t>458-я</a:t>
            </a:r>
            <a:r>
              <a:rPr lang="ru-RU" b="1" i="1" dirty="0" smtClean="0"/>
              <a:t>)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	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Мудрец </a:t>
            </a:r>
            <a:r>
              <a:rPr lang="ru-RU" dirty="0"/>
              <a:t>задает юной деве задачу</a:t>
            </a:r>
            <a:r>
              <a:rPr lang="ru-RU" dirty="0" smtClean="0"/>
              <a:t>: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≪Стая </a:t>
            </a:r>
            <a:r>
              <a:rPr lang="ru-RU" dirty="0" smtClean="0"/>
              <a:t>голубей </a:t>
            </a:r>
            <a:r>
              <a:rPr lang="ru-RU" dirty="0"/>
              <a:t>подлетела к высокому дереву. Часть </a:t>
            </a:r>
            <a:r>
              <a:rPr lang="ru-RU" dirty="0" smtClean="0"/>
              <a:t>голубей села </a:t>
            </a:r>
            <a:r>
              <a:rPr lang="ru-RU" dirty="0"/>
              <a:t>на ветвях, а другие расположились под </a:t>
            </a:r>
            <a:r>
              <a:rPr lang="ru-RU" dirty="0" smtClean="0"/>
              <a:t>деревом</a:t>
            </a:r>
            <a:r>
              <a:rPr lang="ru-RU" dirty="0"/>
              <a:t>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Сидевшие </a:t>
            </a:r>
            <a:r>
              <a:rPr lang="ru-RU" dirty="0"/>
              <a:t>на ветвях голуби говорят </a:t>
            </a:r>
            <a:r>
              <a:rPr lang="ru-RU" dirty="0" smtClean="0"/>
              <a:t>расположившимся </a:t>
            </a:r>
            <a:r>
              <a:rPr lang="ru-RU" dirty="0"/>
              <a:t>внизу: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“</a:t>
            </a:r>
            <a:r>
              <a:rPr lang="ru-RU" dirty="0"/>
              <a:t>Если бы один из вас </a:t>
            </a:r>
            <a:r>
              <a:rPr lang="ru-RU" dirty="0" smtClean="0"/>
              <a:t>взлетел </a:t>
            </a:r>
            <a:r>
              <a:rPr lang="ru-RU" dirty="0"/>
              <a:t>к нам, то вас стало бы втрое меньше, чем </a:t>
            </a:r>
            <a:r>
              <a:rPr lang="ru-RU" dirty="0" smtClean="0"/>
              <a:t>нас всех </a:t>
            </a:r>
            <a:r>
              <a:rPr lang="ru-RU" dirty="0"/>
              <a:t>вместе,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а </a:t>
            </a:r>
            <a:r>
              <a:rPr lang="ru-RU" dirty="0"/>
              <a:t>если бы один из нас слетел к вам,</a:t>
            </a:r>
          </a:p>
          <a:p>
            <a:pPr marL="0" indent="0">
              <a:buNone/>
            </a:pPr>
            <a:r>
              <a:rPr lang="ru-RU" dirty="0"/>
              <a:t>то нас с вами стало бы поровну”.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Сколько голубей </a:t>
            </a:r>
            <a:r>
              <a:rPr lang="ru-RU" dirty="0"/>
              <a:t>сидело на ветвях и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сколько под деревом</a:t>
            </a:r>
            <a:r>
              <a:rPr lang="ru-RU" dirty="0"/>
              <a:t>?≫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  Сказки «Тысяча и одна ночь»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982" y="4437112"/>
            <a:ext cx="2697283" cy="1950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90112" cy="1303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87392"/>
            <a:ext cx="1042987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5583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/>
              <a:t>	</a:t>
            </a:r>
            <a:r>
              <a:rPr lang="ru-RU" b="1" i="1" dirty="0" smtClean="0"/>
              <a:t>				</a:t>
            </a:r>
            <a:r>
              <a:rPr lang="ru-RU" b="1" i="1" dirty="0" err="1" smtClean="0"/>
              <a:t>А.П.Чехов</a:t>
            </a:r>
            <a:r>
              <a:rPr lang="ru-RU" b="1" i="1" dirty="0"/>
              <a:t>     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dirty="0" smtClean="0"/>
              <a:t>«</a:t>
            </a:r>
            <a:r>
              <a:rPr lang="ru-RU" b="1" dirty="0"/>
              <a:t>Задачи сумасшедшего математика»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916832"/>
            <a:ext cx="7992888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«1.За мной гнались 30 собак, из которых 7 были белые, 8 серые, а остальные черные. Спрашивается, за какую ногу укусили меня собаки, за правую или левую?</a:t>
            </a:r>
          </a:p>
          <a:p>
            <a:endParaRPr lang="ru-RU" sz="2000" dirty="0" smtClean="0"/>
          </a:p>
          <a:p>
            <a:r>
              <a:rPr lang="ru-RU" sz="2000" dirty="0"/>
              <a:t>2.Куплено было 20 цибиков чая, в каждом цибике было по 5 пудов, каждый пуд имел 40 фунтов. Из лошадей, везших чай, две пали в дороге, один из возчиков заболел, и 18 фунтов рассыпалось. Фунт имеет 96 золотников чая. Спрашивается, какая разница между</a:t>
            </a:r>
          </a:p>
          <a:p>
            <a:r>
              <a:rPr lang="ru-RU" sz="2000" dirty="0"/>
              <a:t>огуречным рассолом и недоумением?  и т. д.                                    </a:t>
            </a:r>
            <a:endParaRPr lang="ru-RU" sz="2000" dirty="0" smtClean="0"/>
          </a:p>
          <a:p>
            <a:r>
              <a:rPr lang="ru-RU" sz="2000" dirty="0"/>
              <a:t> Сообщил Антоша </a:t>
            </a:r>
            <a:r>
              <a:rPr lang="ru-RU" sz="2000" dirty="0" err="1"/>
              <a:t>Чехонте</a:t>
            </a:r>
            <a:r>
              <a:rPr lang="ru-RU" sz="2000" dirty="0" smtClean="0"/>
              <a:t>.»</a:t>
            </a:r>
            <a:endParaRPr lang="ru-RU" sz="2000" dirty="0"/>
          </a:p>
          <a:p>
            <a:endParaRPr lang="ru-RU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139894"/>
            <a:ext cx="66770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75" y="5225619"/>
            <a:ext cx="13811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3239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«Потом отец Федор подошел к комоду и вынул из конфетной коробки 50 рублей трехрублевками и пятирублевками. В коробке оставалось еще 20 рублей».</a:t>
            </a:r>
          </a:p>
          <a:p>
            <a:r>
              <a:rPr lang="ru-RU" dirty="0"/>
              <a:t>Напрашивается вопрос: сколько трех- и пятирублевок отец Федор взял и сколько оставил? А для единственности решения, добавим условие: отец Федор взял с собой большую часть трехрублевок и большую часть пятирублевок. Найдите решение.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            Илья </a:t>
            </a:r>
            <a:r>
              <a:rPr lang="ru-RU" b="1" i="1" dirty="0"/>
              <a:t>Ильф и Евгений Петров </a:t>
            </a:r>
            <a:r>
              <a:rPr lang="ru-RU" b="1" i="1" dirty="0" smtClean="0"/>
              <a:t>                                    «Двенадцать </a:t>
            </a:r>
            <a:r>
              <a:rPr lang="ru-RU" b="1" i="1" dirty="0"/>
              <a:t>стульев»</a:t>
            </a:r>
            <a:endParaRPr lang="ru-RU" dirty="0"/>
          </a:p>
        </p:txBody>
      </p:sp>
      <p:pic>
        <p:nvPicPr>
          <p:cNvPr id="4098" name="Picture 2" descr="http://im6-tub-ru.yandex.net/i?id=157409338-24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189547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429250"/>
            <a:ext cx="16002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0" y="5793242"/>
            <a:ext cx="1042987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222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7" y="1772817"/>
            <a:ext cx="7408333" cy="410445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ru-RU" dirty="0"/>
          </a:p>
          <a:p>
            <a:r>
              <a:rPr lang="ru-RU" dirty="0"/>
              <a:t>а) Пусть </a:t>
            </a:r>
            <a:r>
              <a:rPr lang="en-US" dirty="0"/>
              <a:t>x</a:t>
            </a:r>
            <a:r>
              <a:rPr lang="ru-RU" dirty="0"/>
              <a:t> – взято трехрублевок, а </a:t>
            </a:r>
            <a:r>
              <a:rPr lang="en-US" dirty="0"/>
              <a:t>y</a:t>
            </a:r>
            <a:r>
              <a:rPr lang="ru-RU" dirty="0"/>
              <a:t>- взято пятирублевок. Тогда составим уравнение: </a:t>
            </a:r>
            <a:endParaRPr lang="ru-RU" dirty="0" smtClean="0"/>
          </a:p>
          <a:p>
            <a:r>
              <a:rPr lang="ru-RU" dirty="0" smtClean="0"/>
              <a:t>3</a:t>
            </a:r>
            <a:r>
              <a:rPr lang="en-US" dirty="0"/>
              <a:t>x</a:t>
            </a:r>
            <a:r>
              <a:rPr lang="ru-RU" dirty="0"/>
              <a:t>+5</a:t>
            </a:r>
            <a:r>
              <a:rPr lang="en-US" dirty="0"/>
              <a:t>y</a:t>
            </a:r>
            <a:r>
              <a:rPr lang="ru-RU" dirty="0"/>
              <a:t>=50. Найдем пары решений: </a:t>
            </a:r>
            <a:endParaRPr lang="ru-RU" dirty="0" smtClean="0"/>
          </a:p>
          <a:p>
            <a:r>
              <a:rPr lang="ru-RU" dirty="0" smtClean="0"/>
              <a:t>(</a:t>
            </a:r>
            <a:r>
              <a:rPr lang="ru-RU" dirty="0"/>
              <a:t>5 и 7), (10 и 4), (15 и 1).</a:t>
            </a:r>
          </a:p>
          <a:p>
            <a:r>
              <a:rPr lang="ru-RU" dirty="0"/>
              <a:t>б) Пусть а – осталось трехрублевок, и </a:t>
            </a:r>
            <a:r>
              <a:rPr lang="en-US" dirty="0"/>
              <a:t>b</a:t>
            </a:r>
            <a:r>
              <a:rPr lang="ru-RU" dirty="0"/>
              <a:t> – осталось пятирублевок. Составим уравнение: </a:t>
            </a:r>
            <a:endParaRPr lang="ru-RU" dirty="0" smtClean="0"/>
          </a:p>
          <a:p>
            <a:r>
              <a:rPr lang="ru-RU" dirty="0" smtClean="0"/>
              <a:t>3а+5</a:t>
            </a:r>
            <a:r>
              <a:rPr lang="en-US" dirty="0"/>
              <a:t>b</a:t>
            </a:r>
            <a:r>
              <a:rPr lang="ru-RU" dirty="0"/>
              <a:t>=20. Найдем пары решений: </a:t>
            </a:r>
            <a:endParaRPr lang="ru-RU" dirty="0" smtClean="0"/>
          </a:p>
          <a:p>
            <a:r>
              <a:rPr lang="ru-RU" dirty="0" smtClean="0"/>
              <a:t>(</a:t>
            </a:r>
            <a:r>
              <a:rPr lang="ru-RU" dirty="0"/>
              <a:t>5 и 1), (0 и 4). </a:t>
            </a:r>
            <a:endParaRPr lang="ru-RU" dirty="0" smtClean="0"/>
          </a:p>
          <a:p>
            <a:r>
              <a:rPr lang="ru-RU" dirty="0" smtClean="0"/>
              <a:t>Путем </a:t>
            </a:r>
            <a:r>
              <a:rPr lang="ru-RU" dirty="0"/>
              <a:t>анализа результатов получаем:</a:t>
            </a:r>
            <a:r>
              <a:rPr lang="ru-RU" b="1" dirty="0"/>
              <a:t> </a:t>
            </a:r>
            <a:r>
              <a:rPr lang="ru-RU" dirty="0"/>
              <a:t>5 трехрублевок и 7 пятирублевок или 10  трехрублевок и 4 пятирублевок взял отец Федор.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Решение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085184"/>
            <a:ext cx="1905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27527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153" y="188640"/>
            <a:ext cx="27241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3487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Какие способ решения задач изучили на уроке?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Подведение итогов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8594647"/>
              </p:ext>
            </p:extLst>
          </p:nvPr>
        </p:nvGraphicFramePr>
        <p:xfrm>
          <a:off x="1187624" y="3645024"/>
          <a:ext cx="6096000" cy="202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Этапы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Понимаю 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Умею </a:t>
                      </a:r>
                      <a:endParaRPr lang="ru-RU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 умею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Составление</a:t>
                      </a:r>
                    </a:p>
                    <a:p>
                      <a:r>
                        <a:rPr lang="ru-RU" dirty="0" smtClean="0"/>
                        <a:t>системы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Решение системы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ответ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397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7" y="2492896"/>
            <a:ext cx="7408333" cy="3633267"/>
          </a:xfrm>
        </p:spPr>
        <p:txBody>
          <a:bodyPr>
            <a:normAutofit/>
          </a:bodyPr>
          <a:lstStyle/>
          <a:p>
            <a:r>
              <a:rPr lang="ru-RU" dirty="0"/>
              <a:t>Любая книга откроет свои тайны тому человеку, кто умеет сам добывать знания </a:t>
            </a:r>
            <a:r>
              <a:rPr lang="ru-RU" dirty="0" smtClean="0"/>
              <a:t>и </a:t>
            </a:r>
            <a:r>
              <a:rPr lang="ru-RU" dirty="0"/>
              <a:t>отвечать на интересующие его вопросы. Грамотное использование </a:t>
            </a:r>
            <a:r>
              <a:rPr lang="ru-RU" dirty="0" smtClean="0"/>
              <a:t>математических </a:t>
            </a:r>
            <a:r>
              <a:rPr lang="ru-RU" dirty="0"/>
              <a:t>фактов делает художественное произведение достоверным и реальным</a:t>
            </a:r>
            <a:r>
              <a:rPr lang="ru-RU" dirty="0" smtClean="0"/>
              <a:t>!</a:t>
            </a:r>
          </a:p>
          <a:p>
            <a:r>
              <a:rPr lang="ru-RU" b="1" dirty="0" smtClean="0"/>
              <a:t>Найдите задачи из произведений! Решите! Проиллюстрируйте!</a:t>
            </a:r>
          </a:p>
          <a:p>
            <a:r>
              <a:rPr lang="ru-RU" b="1" dirty="0" smtClean="0"/>
              <a:t>Удачи!!!</a:t>
            </a:r>
            <a:endParaRPr lang="ru-RU" b="1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4066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276872"/>
            <a:ext cx="7408333" cy="3849291"/>
          </a:xfrm>
        </p:spPr>
        <p:txBody>
          <a:bodyPr>
            <a:normAutofit fontScale="55000" lnSpcReduction="20000"/>
          </a:bodyPr>
          <a:lstStyle/>
          <a:p>
            <a:r>
              <a:rPr lang="ru-RU" b="1" dirty="0"/>
              <a:t>Цели</a:t>
            </a:r>
            <a:r>
              <a:rPr lang="ru-RU" dirty="0"/>
              <a:t>:</a:t>
            </a:r>
          </a:p>
          <a:p>
            <a:pPr lvl="0"/>
            <a:r>
              <a:rPr lang="ru-RU" dirty="0"/>
              <a:t>закрепить знания и умения решения систем уравнений;</a:t>
            </a:r>
          </a:p>
          <a:p>
            <a:pPr lvl="0"/>
            <a:r>
              <a:rPr lang="ru-RU" dirty="0"/>
              <a:t>научить детей решать задачи с помощью составления систем уравнений;</a:t>
            </a:r>
          </a:p>
          <a:p>
            <a:pPr lvl="0"/>
            <a:r>
              <a:rPr lang="ru-RU" dirty="0"/>
              <a:t>использовать задачи из литературных произведений, развитие познавательного интереса при решении задач.</a:t>
            </a:r>
          </a:p>
          <a:p>
            <a:r>
              <a:rPr lang="ru-RU" b="1" dirty="0"/>
              <a:t>Задачи:</a:t>
            </a:r>
            <a:endParaRPr lang="ru-RU" dirty="0"/>
          </a:p>
          <a:p>
            <a:r>
              <a:rPr lang="ru-RU" b="1" dirty="0"/>
              <a:t>обучающие:</a:t>
            </a:r>
            <a:endParaRPr lang="ru-RU" dirty="0"/>
          </a:p>
          <a:p>
            <a:pPr lvl="0"/>
            <a:r>
              <a:rPr lang="ru-RU" dirty="0"/>
              <a:t>сконструировать алгоритм решения задач с помощью систем уравнений;</a:t>
            </a:r>
          </a:p>
          <a:p>
            <a:pPr lvl="0"/>
            <a:r>
              <a:rPr lang="ru-RU" dirty="0"/>
              <a:t>начать отработку навыка составления системы уравнений по условию задачи;</a:t>
            </a:r>
          </a:p>
          <a:p>
            <a:pPr lvl="0"/>
            <a:r>
              <a:rPr lang="ru-RU" dirty="0"/>
              <a:t>показать примеры задач из литературных произведений;</a:t>
            </a:r>
          </a:p>
          <a:p>
            <a:pPr lvl="0"/>
            <a:r>
              <a:rPr lang="ru-RU" dirty="0"/>
              <a:t>формировать умение работать в паре, аргументировать свою позицию;</a:t>
            </a:r>
          </a:p>
          <a:p>
            <a:r>
              <a:rPr lang="ru-RU" b="1" dirty="0"/>
              <a:t>развивающие:</a:t>
            </a:r>
            <a:endParaRPr lang="ru-RU" dirty="0"/>
          </a:p>
          <a:p>
            <a:pPr lvl="0"/>
            <a:r>
              <a:rPr lang="ru-RU" dirty="0"/>
              <a:t>развивать и совершенствовать имеющиеся знания в новой ситуации;</a:t>
            </a:r>
          </a:p>
          <a:p>
            <a:pPr lvl="0"/>
            <a:r>
              <a:rPr lang="ru-RU" dirty="0"/>
              <a:t>продолжить работу над математической речью;</a:t>
            </a:r>
          </a:p>
          <a:p>
            <a:pPr lvl="0"/>
            <a:r>
              <a:rPr lang="ru-RU" dirty="0"/>
              <a:t>учить анализировать, делать выводы и рефлексию;</a:t>
            </a:r>
          </a:p>
          <a:p>
            <a:r>
              <a:rPr lang="ru-RU" b="1" dirty="0"/>
              <a:t>воспитательные:</a:t>
            </a:r>
            <a:endParaRPr lang="ru-RU" dirty="0"/>
          </a:p>
          <a:p>
            <a:pPr lvl="0"/>
            <a:r>
              <a:rPr lang="ru-RU" dirty="0"/>
              <a:t>воспитывать математическую грамотность, навыки контроля и самоконтроля.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 и задачи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146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852936"/>
            <a:ext cx="7408333" cy="3450696"/>
          </a:xfrm>
        </p:spPr>
        <p:txBody>
          <a:bodyPr>
            <a:normAutofit fontScale="92500" lnSpcReduction="10000"/>
          </a:bodyPr>
          <a:lstStyle/>
          <a:p>
            <a:endParaRPr lang="ru-RU" b="1" dirty="0" smtClean="0"/>
          </a:p>
          <a:p>
            <a:endParaRPr lang="ru-RU" b="1" dirty="0"/>
          </a:p>
          <a:p>
            <a:r>
              <a:rPr lang="ru-RU" b="1" dirty="0" smtClean="0"/>
              <a:t>«</a:t>
            </a:r>
            <a:r>
              <a:rPr lang="ru-RU" dirty="0"/>
              <a:t>Противоположности не исключают друг друга, а взаимно дополняют…»      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                                                   </a:t>
            </a:r>
            <a:r>
              <a:rPr lang="ru-RU" dirty="0"/>
              <a:t> Н. </a:t>
            </a:r>
            <a:r>
              <a:rPr lang="ru-RU" dirty="0" smtClean="0"/>
              <a:t>Бор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/>
              <a:t>	</a:t>
            </a:r>
            <a:r>
              <a:rPr lang="ru-RU" dirty="0" smtClean="0"/>
              <a:t>		Всем спасибо!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274320" lvl="0" indent="-274320">
              <a:spcBef>
                <a:spcPct val="20000"/>
              </a:spcBef>
            </a:pPr>
            <a:r>
              <a:rPr lang="ru-RU" sz="3200" b="1" i="1" dirty="0">
                <a:solidFill>
                  <a:schemeClr val="bg1">
                    <a:lumMod val="95000"/>
                  </a:schemeClr>
                </a:solidFill>
              </a:rPr>
              <a:t>Математика и литература – </a:t>
            </a:r>
            <a:br>
              <a:rPr lang="ru-RU" sz="3200" b="1" i="1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ru-RU" sz="3200" b="1" i="1" dirty="0">
                <a:solidFill>
                  <a:schemeClr val="bg1">
                    <a:lumMod val="95000"/>
                  </a:schemeClr>
                </a:solidFill>
              </a:rPr>
              <a:t>                             два крыла одной культуры</a:t>
            </a:r>
            <a:r>
              <a:rPr lang="ru-RU" sz="3200" dirty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ru-RU" sz="3200" dirty="0">
                <a:solidFill>
                  <a:schemeClr val="bg1">
                    <a:lumMod val="95000"/>
                  </a:schemeClr>
                </a:solidFill>
              </a:rPr>
            </a:br>
            <a:endParaRPr lang="ru-RU" sz="32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84049">
            <a:off x="4519336" y="1723106"/>
            <a:ext cx="1277662" cy="1652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76286">
            <a:off x="2472931" y="1761665"/>
            <a:ext cx="1224136" cy="1669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350" y="5106700"/>
            <a:ext cx="2152650" cy="1715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298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4" y="2132856"/>
            <a:ext cx="7408333" cy="4497363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/>
              <a:t>Тип урока: </a:t>
            </a:r>
            <a:r>
              <a:rPr lang="ru-RU" dirty="0"/>
              <a:t>комбинированный;</a:t>
            </a:r>
          </a:p>
          <a:p>
            <a:r>
              <a:rPr lang="ru-RU" b="1" dirty="0"/>
              <a:t>Формы работы: </a:t>
            </a:r>
            <a:r>
              <a:rPr lang="ru-RU" dirty="0"/>
              <a:t>фронтальная, парная работа;</a:t>
            </a:r>
          </a:p>
          <a:p>
            <a:r>
              <a:rPr lang="ru-RU" b="1" dirty="0"/>
              <a:t>Методы обучения:</a:t>
            </a:r>
            <a:endParaRPr lang="ru-RU" dirty="0"/>
          </a:p>
          <a:p>
            <a:r>
              <a:rPr lang="ru-RU" dirty="0"/>
              <a:t>- словесные (беседа, объяснение);</a:t>
            </a:r>
          </a:p>
          <a:p>
            <a:r>
              <a:rPr lang="ru-RU" dirty="0"/>
              <a:t>- наглядные (презентация к уроку);</a:t>
            </a:r>
          </a:p>
          <a:p>
            <a:r>
              <a:rPr lang="ru-RU" dirty="0"/>
              <a:t>- проблемные (организация поисковых действий нового способа решения задач и выработка его алгоритма);</a:t>
            </a:r>
          </a:p>
          <a:p>
            <a:r>
              <a:rPr lang="ru-RU" dirty="0"/>
              <a:t>- практические (самостоятельная работа, организация сотрудничества в паре, подбор заданий для работы на уроке из литературных произведений);</a:t>
            </a:r>
          </a:p>
          <a:p>
            <a:r>
              <a:rPr lang="ru-RU" b="1" dirty="0"/>
              <a:t>Используемые технологии:</a:t>
            </a:r>
            <a:endParaRPr lang="ru-RU" dirty="0"/>
          </a:p>
          <a:p>
            <a:r>
              <a:rPr lang="ru-RU" dirty="0"/>
              <a:t>- обучение в паре, ИКТ, интеграция;</a:t>
            </a:r>
          </a:p>
          <a:p>
            <a:r>
              <a:rPr lang="ru-RU" b="1" dirty="0"/>
              <a:t>Наглядные пособия и оборудование:</a:t>
            </a:r>
            <a:endParaRPr lang="ru-RU" dirty="0"/>
          </a:p>
          <a:p>
            <a:r>
              <a:rPr lang="ru-RU" b="1" dirty="0"/>
              <a:t>- </a:t>
            </a:r>
            <a:r>
              <a:rPr lang="ru-RU" dirty="0"/>
              <a:t>презентация, раздаточный материал, медиа проектор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836712"/>
            <a:ext cx="8229600" cy="1252728"/>
          </a:xfrm>
        </p:spPr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ru-RU" sz="1800" dirty="0"/>
              <a:t>Урок алгебры в 7 </a:t>
            </a:r>
            <a:r>
              <a:rPr lang="ru-RU" sz="1800" dirty="0" smtClean="0"/>
              <a:t>классе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«Решение задач с помощью систем уравнений»</a:t>
            </a:r>
            <a:r>
              <a:rPr lang="ru-RU" sz="2400" b="1" kern="1800" dirty="0">
                <a:solidFill>
                  <a:srgbClr val="199043"/>
                </a:solidFill>
                <a:latin typeface="inherit"/>
                <a:cs typeface="Times New Roman"/>
              </a:rPr>
              <a:t> </a:t>
            </a:r>
            <a:r>
              <a:rPr lang="ru-RU" sz="2400" b="1" kern="1800" dirty="0" smtClean="0">
                <a:solidFill>
                  <a:srgbClr val="199043"/>
                </a:solidFill>
                <a:latin typeface="inherit"/>
                <a:cs typeface="Times New Roman"/>
              </a:rPr>
              <a:t/>
            </a:r>
            <a:br>
              <a:rPr lang="ru-RU" sz="2400" b="1" kern="1800" dirty="0" smtClean="0">
                <a:solidFill>
                  <a:srgbClr val="199043"/>
                </a:solidFill>
                <a:latin typeface="inherit"/>
                <a:cs typeface="Times New Roman"/>
              </a:rPr>
            </a:br>
            <a:r>
              <a:rPr lang="ru-RU" sz="2400" b="1" kern="1800" dirty="0" smtClean="0">
                <a:solidFill>
                  <a:srgbClr val="199043"/>
                </a:solidFill>
                <a:latin typeface="inherit"/>
                <a:cs typeface="Times New Roman"/>
              </a:rPr>
              <a:t>(</a:t>
            </a:r>
            <a:r>
              <a:rPr lang="ru-RU" sz="2400" b="1" kern="1800" dirty="0">
                <a:solidFill>
                  <a:srgbClr val="199043"/>
                </a:solidFill>
                <a:latin typeface="inherit"/>
                <a:cs typeface="Times New Roman"/>
              </a:rPr>
              <a:t>по мотивам задач из литературных произведений)</a:t>
            </a:r>
            <a:r>
              <a:rPr lang="ru-RU" sz="2400" dirty="0">
                <a:solidFill>
                  <a:srgbClr val="073E87"/>
                </a:solidFill>
              </a:rPr>
              <a:t/>
            </a:r>
            <a:br>
              <a:rPr lang="ru-RU" sz="2400" dirty="0">
                <a:solidFill>
                  <a:srgbClr val="073E87"/>
                </a:solidFill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908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3816423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х + у = 2,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2х +у =7.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115616" y="476672"/>
            <a:ext cx="6656784" cy="5904656"/>
          </a:xfrm>
        </p:spPr>
        <p:txBody>
          <a:bodyPr>
            <a:normAutofit/>
          </a:bodyPr>
          <a:lstStyle/>
          <a:p>
            <a:r>
              <a:rPr lang="ru-RU" sz="4400" dirty="0" smtClean="0"/>
              <a:t>Система </a:t>
            </a:r>
            <a:r>
              <a:rPr lang="ru-RU" sz="4400" dirty="0"/>
              <a:t>линейных уравнений с двумя переменными</a:t>
            </a:r>
            <a:br>
              <a:rPr lang="ru-RU" sz="4400" dirty="0"/>
            </a:br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Решение системы?</a:t>
            </a:r>
          </a:p>
          <a:p>
            <a:r>
              <a:rPr lang="ru-RU" dirty="0" smtClean="0"/>
              <a:t>Сколько решений 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596" y="2876046"/>
            <a:ext cx="1066800" cy="147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941168"/>
            <a:ext cx="1428750" cy="1578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9703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285311"/>
              </p:ext>
            </p:extLst>
          </p:nvPr>
        </p:nvGraphicFramePr>
        <p:xfrm>
          <a:off x="3045701" y="188640"/>
          <a:ext cx="1066800" cy="147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8" name="Формула" r:id="rId3" imgW="164885" imgH="215619" progId="Equation.3">
                  <p:embed/>
                </p:oleObj>
              </mc:Choice>
              <mc:Fallback>
                <p:oleObj name="Формула" r:id="rId3" imgW="164885" imgH="215619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5701" y="188640"/>
                        <a:ext cx="1066800" cy="1479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9816294"/>
              </p:ext>
            </p:extLst>
          </p:nvPr>
        </p:nvGraphicFramePr>
        <p:xfrm>
          <a:off x="3657550" y="233462"/>
          <a:ext cx="2159000" cy="57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9" name="Формула" r:id="rId5" imgW="812447" imgH="215806" progId="Equation.3">
                  <p:embed/>
                </p:oleObj>
              </mc:Choice>
              <mc:Fallback>
                <p:oleObj name="Формула" r:id="rId5" imgW="812447" imgH="215806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550" y="233462"/>
                        <a:ext cx="2159000" cy="573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1061308"/>
              </p:ext>
            </p:extLst>
          </p:nvPr>
        </p:nvGraphicFramePr>
        <p:xfrm>
          <a:off x="3563888" y="836712"/>
          <a:ext cx="22860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0" name="Формула" r:id="rId7" imgW="863225" imgH="215806" progId="Equation.3">
                  <p:embed/>
                </p:oleObj>
              </mc:Choice>
              <mc:Fallback>
                <p:oleObj name="Формула" r:id="rId7" imgW="863225" imgH="215806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888" y="836712"/>
                        <a:ext cx="22860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22346"/>
            <a:ext cx="1450975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295128" y="2338549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graphicFrame>
        <p:nvGraphicFramePr>
          <p:cNvPr id="13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0334693"/>
              </p:ext>
            </p:extLst>
          </p:nvPr>
        </p:nvGraphicFramePr>
        <p:xfrm>
          <a:off x="683568" y="3476511"/>
          <a:ext cx="2133600" cy="1116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1" name="Формула" r:id="rId10" imgW="825480" imgH="431640" progId="Equation.3">
                  <p:embed/>
                </p:oleObj>
              </mc:Choice>
              <mc:Fallback>
                <p:oleObj name="Формула" r:id="rId10" imgW="8254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3476511"/>
                        <a:ext cx="2133600" cy="1116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25144"/>
            <a:ext cx="2286000" cy="112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727146"/>
            <a:ext cx="5291137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05" y="6021288"/>
            <a:ext cx="8474075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059832" y="2338548"/>
            <a:ext cx="54444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система </a:t>
            </a:r>
            <a:r>
              <a:rPr lang="ru-RU" sz="2400" b="1" dirty="0"/>
              <a:t>имеет </a:t>
            </a:r>
            <a:r>
              <a:rPr lang="ru-RU" sz="2400" b="1" dirty="0" smtClean="0"/>
              <a:t>единственное решение 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67935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Графический</a:t>
            </a:r>
          </a:p>
          <a:p>
            <a:r>
              <a:rPr lang="ru-RU" dirty="0" smtClean="0"/>
              <a:t>Подстановки</a:t>
            </a:r>
          </a:p>
          <a:p>
            <a:r>
              <a:rPr lang="ru-RU" dirty="0" smtClean="0"/>
              <a:t>Сложения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Способы решения систем линейных уравнений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622" y="4437112"/>
            <a:ext cx="3670378" cy="242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725144"/>
            <a:ext cx="1066800" cy="147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39" y="4541787"/>
            <a:ext cx="2682875" cy="184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4090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Переведите на математический язык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76654" y="2679192"/>
            <a:ext cx="6487633" cy="344728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1. Мальчиков и девочек в классе 8 человек.</a:t>
            </a:r>
          </a:p>
          <a:p>
            <a:r>
              <a:rPr lang="ru-RU" dirty="0" smtClean="0"/>
              <a:t>2. Учителей в классе на 3 человека меньше чем учеников. </a:t>
            </a:r>
          </a:p>
          <a:p>
            <a:r>
              <a:rPr lang="ru-RU" dirty="0" smtClean="0"/>
              <a:t>3. Птиц на ветке (х) втрое больше чем под деревом(у).</a:t>
            </a:r>
          </a:p>
          <a:p>
            <a:r>
              <a:rPr lang="ru-RU" dirty="0" smtClean="0"/>
              <a:t>4. В коробке лежат старинные трехрублевые и пятирублевые купюры, в сумме 50 рублей.</a:t>
            </a:r>
          </a:p>
          <a:p>
            <a:r>
              <a:rPr lang="ru-RU" dirty="0" smtClean="0"/>
              <a:t>5. 60% одного числа равны 30</a:t>
            </a:r>
            <a:r>
              <a:rPr lang="ru-RU" dirty="0"/>
              <a:t> % </a:t>
            </a:r>
            <a:r>
              <a:rPr lang="ru-RU" dirty="0" smtClean="0"/>
              <a:t>другого.</a:t>
            </a:r>
          </a:p>
          <a:p>
            <a:r>
              <a:rPr lang="ru-RU" dirty="0" smtClean="0"/>
              <a:t>6. За 1,5 часа по течению катер проплыл 60 км. </a:t>
            </a:r>
          </a:p>
          <a:p>
            <a:pPr marL="0" indent="0">
              <a:buNone/>
            </a:pPr>
            <a:r>
              <a:rPr lang="ru-RU" dirty="0" smtClean="0"/>
              <a:t>(х-собственная скорость катера, у- скорость течения)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683568" y="2708920"/>
            <a:ext cx="7783776" cy="3417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                                                                                           </a:t>
            </a:r>
            <a:r>
              <a:rPr lang="en-US" dirty="0" err="1" smtClean="0">
                <a:solidFill>
                  <a:srgbClr val="FF0000"/>
                </a:solidFill>
              </a:rPr>
              <a:t>x+y</a:t>
            </a:r>
            <a:r>
              <a:rPr lang="en-US" dirty="0" smtClean="0">
                <a:solidFill>
                  <a:srgbClr val="FF0000"/>
                </a:solidFill>
              </a:rPr>
              <a:t>=8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                                                                                            x-y=3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                                                                                            x=3y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                                                                                      3x+5y=50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                                                                                       0.6x=0.3y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                                                                                      1.5(</a:t>
            </a:r>
            <a:r>
              <a:rPr lang="en-US" dirty="0" err="1" smtClean="0">
                <a:solidFill>
                  <a:srgbClr val="FF0000"/>
                </a:solidFill>
              </a:rPr>
              <a:t>x+y</a:t>
            </a:r>
            <a:r>
              <a:rPr lang="en-US" dirty="0" smtClean="0">
                <a:solidFill>
                  <a:srgbClr val="FF0000"/>
                </a:solidFill>
              </a:rPr>
              <a:t>)=60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733256"/>
            <a:ext cx="1043608" cy="996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8590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b="1" i="1" dirty="0"/>
              <a:t>Математические задачи </a:t>
            </a:r>
            <a:endParaRPr lang="ru-RU" b="1" i="1" dirty="0" smtClean="0"/>
          </a:p>
          <a:p>
            <a:pPr marL="0" indent="0" algn="ctr">
              <a:buNone/>
            </a:pPr>
            <a:r>
              <a:rPr lang="ru-RU" dirty="0" smtClean="0"/>
              <a:t>ставят </a:t>
            </a:r>
            <a:r>
              <a:rPr lang="ru-RU" dirty="0"/>
              <a:t>перед читателями </a:t>
            </a:r>
            <a:r>
              <a:rPr lang="ru-RU" b="1" i="1" dirty="0"/>
              <a:t>авторы</a:t>
            </a:r>
            <a:r>
              <a:rPr lang="ru-RU" dirty="0"/>
              <a:t> </a:t>
            </a: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романов, повестей</a:t>
            </a:r>
            <a:r>
              <a:rPr lang="ru-RU" dirty="0"/>
              <a:t>, рассказов, </a:t>
            </a: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как </a:t>
            </a:r>
            <a:r>
              <a:rPr lang="ru-RU" dirty="0"/>
              <a:t>правило – между делом, </a:t>
            </a: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зачастую </a:t>
            </a:r>
            <a:r>
              <a:rPr lang="ru-RU" dirty="0"/>
              <a:t>сами</a:t>
            </a:r>
          </a:p>
          <a:p>
            <a:pPr marL="0" indent="0" algn="ctr">
              <a:buNone/>
            </a:pPr>
            <a:r>
              <a:rPr lang="ru-RU" dirty="0"/>
              <a:t>не обращая на это внимания. 	</a:t>
            </a:r>
            <a:endParaRPr lang="ru-RU" dirty="0" smtClean="0"/>
          </a:p>
          <a:p>
            <a:pPr marL="0" indent="0" algn="ctr">
              <a:buNone/>
            </a:pPr>
            <a:r>
              <a:rPr lang="ru-RU" i="1" dirty="0">
                <a:solidFill>
                  <a:srgbClr val="00B050"/>
                </a:solidFill>
              </a:rPr>
              <a:t>Если читатель любит математику, то от него такая задача не ускользнет! Он не упустит случая разобраться, что это там предложил автор: разрешима задача или нет, и сколько она имеет решений?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Задачи из литературы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4441"/>
            <a:ext cx="1584176" cy="3113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441" y="260648"/>
            <a:ext cx="1368152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772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А.П. Чехов. Рассказ «Репетитор»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/>
              <a:t>«Учитель </a:t>
            </a:r>
            <a:r>
              <a:rPr lang="ru-RU" dirty="0"/>
              <a:t>берет задачник и </a:t>
            </a:r>
            <a:r>
              <a:rPr lang="ru-RU" dirty="0" smtClean="0"/>
              <a:t>диктует: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— «Купец купил 138 </a:t>
            </a:r>
            <a:r>
              <a:rPr lang="ru-RU" dirty="0" smtClean="0"/>
              <a:t>аршин черного </a:t>
            </a:r>
            <a:r>
              <a:rPr lang="ru-RU" dirty="0"/>
              <a:t>и синего сукна за 540 руб. Спрашивается, сколько аршин купил он того и другого, если синее стоило 5 руб. за аршин, а черное 3 руб.?» Повторите задачу.</a:t>
            </a:r>
          </a:p>
          <a:p>
            <a:pPr marL="0" indent="0">
              <a:buNone/>
            </a:pPr>
            <a:r>
              <a:rPr lang="ru-RU" dirty="0"/>
              <a:t>Петя повторяет задачу и тотчас же, ни слова не говоря, начинает делить 540 на 138</a:t>
            </a:r>
            <a:r>
              <a:rPr lang="ru-RU" dirty="0" smtClean="0"/>
              <a:t>.»</a:t>
            </a:r>
          </a:p>
          <a:p>
            <a:pPr marL="0" indent="0">
              <a:buNone/>
            </a:pPr>
            <a:r>
              <a:rPr lang="ru-RU" sz="3800" b="1" dirty="0" smtClean="0"/>
              <a:t>1 аршин – 71,12см</a:t>
            </a:r>
          </a:p>
          <a:p>
            <a:pPr marL="0" indent="0">
              <a:buNone/>
            </a:pPr>
            <a:endParaRPr lang="ru-RU" dirty="0" smtClean="0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100" y="3174206"/>
            <a:ext cx="2876550" cy="2457450"/>
          </a:xfr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836784"/>
            <a:ext cx="1042987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415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795</TotalTime>
  <Words>890</Words>
  <Application>Microsoft Office PowerPoint</Application>
  <PresentationFormat>Экран (4:3)</PresentationFormat>
  <Paragraphs>188</Paragraphs>
  <Slides>20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Волна</vt:lpstr>
      <vt:lpstr>Формула</vt:lpstr>
      <vt:lpstr>Урок алгебры в 7 классе Учитель Стрелец Н.В. 2.11.2013г</vt:lpstr>
      <vt:lpstr>Цели и задачи</vt:lpstr>
      <vt:lpstr>Урок алгебры в 7 классе «Решение задач с помощью систем уравнений»  (по мотивам задач из литературных произведений) </vt:lpstr>
      <vt:lpstr>х + у = 2, 2х +у =7.</vt:lpstr>
      <vt:lpstr> </vt:lpstr>
      <vt:lpstr>Способы решения систем линейных уравнений</vt:lpstr>
      <vt:lpstr>Переведите на математический язык</vt:lpstr>
      <vt:lpstr>  Задачи из литературы</vt:lpstr>
      <vt:lpstr>А.П. Чехов. Рассказ «Репетитор»</vt:lpstr>
      <vt:lpstr>1 способ(арифметический)</vt:lpstr>
      <vt:lpstr>2-й способ (с помощью одного уравнения)</vt:lpstr>
      <vt:lpstr>Решение задач с помощью систем уравнений</vt:lpstr>
      <vt:lpstr>3-й способ(с помощью системы уравнений)</vt:lpstr>
      <vt:lpstr>       Сказки «Тысяча и одна ночь» </vt:lpstr>
      <vt:lpstr>      А.П.Чехов      «Задачи сумасшедшего математика» </vt:lpstr>
      <vt:lpstr>            Илья Ильф и Евгений Петров                                     «Двенадцать стульев»</vt:lpstr>
      <vt:lpstr>Решение</vt:lpstr>
      <vt:lpstr>Подведение итогов</vt:lpstr>
      <vt:lpstr>Домашнее задание</vt:lpstr>
      <vt:lpstr>Математика и литература –                               два крыла одной культуры 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Артур</dc:creator>
  <cp:lastModifiedBy>Артур</cp:lastModifiedBy>
  <cp:revision>51</cp:revision>
  <dcterms:created xsi:type="dcterms:W3CDTF">2013-11-25T17:00:25Z</dcterms:created>
  <dcterms:modified xsi:type="dcterms:W3CDTF">2014-02-15T11:23:46Z</dcterms:modified>
</cp:coreProperties>
</file>