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67A9-FF3A-43C3-8CCD-1D8FA090B9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955D13A-7806-48B0-940E-3A0A2DA63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67A9-FF3A-43C3-8CCD-1D8FA090B9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D13A-7806-48B0-940E-3A0A2DA63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67A9-FF3A-43C3-8CCD-1D8FA090B9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D13A-7806-48B0-940E-3A0A2DA63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67A9-FF3A-43C3-8CCD-1D8FA090B9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955D13A-7806-48B0-940E-3A0A2DA63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67A9-FF3A-43C3-8CCD-1D8FA090B9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D13A-7806-48B0-940E-3A0A2DA632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67A9-FF3A-43C3-8CCD-1D8FA090B9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D13A-7806-48B0-940E-3A0A2DA63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67A9-FF3A-43C3-8CCD-1D8FA090B9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955D13A-7806-48B0-940E-3A0A2DA632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67A9-FF3A-43C3-8CCD-1D8FA090B9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D13A-7806-48B0-940E-3A0A2DA63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67A9-FF3A-43C3-8CCD-1D8FA090B9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D13A-7806-48B0-940E-3A0A2DA63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67A9-FF3A-43C3-8CCD-1D8FA090B9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D13A-7806-48B0-940E-3A0A2DA63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67A9-FF3A-43C3-8CCD-1D8FA090B9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D13A-7806-48B0-940E-3A0A2DA632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0267A9-FF3A-43C3-8CCD-1D8FA090B924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955D13A-7806-48B0-940E-3A0A2DA632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214421"/>
            <a:ext cx="8458200" cy="4861365"/>
          </a:xfrm>
        </p:spPr>
        <p:txBody>
          <a:bodyPr>
            <a:normAutofit/>
          </a:bodyPr>
          <a:lstStyle/>
          <a:p>
            <a:r>
              <a:rPr lang="ru-RU" sz="4900" dirty="0"/>
              <a:t>Односоставные определенно-личные предложения.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7"/>
            <a:ext cx="8229600" cy="35004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5. </a:t>
            </a:r>
            <a:r>
              <a:rPr lang="ru-RU" sz="2400" b="1" dirty="0" smtClean="0"/>
              <a:t>Среди предложений найдите односоставное определённо-личное с главным членом в форме 2-го л. единственного числа.</a:t>
            </a:r>
            <a:endParaRPr lang="ru-RU" b="1" dirty="0" smtClean="0"/>
          </a:p>
          <a:p>
            <a:pPr lvl="0"/>
            <a:r>
              <a:rPr lang="ru-RU" sz="2000" dirty="0" smtClean="0"/>
              <a:t>Благодарю вас за приглашение.</a:t>
            </a:r>
          </a:p>
          <a:p>
            <a:pPr lvl="0"/>
            <a:r>
              <a:rPr lang="ru-RU" sz="2000" dirty="0" smtClean="0"/>
              <a:t>Сегодня идём в горы.</a:t>
            </a:r>
          </a:p>
          <a:p>
            <a:pPr lvl="0"/>
            <a:r>
              <a:rPr lang="ru-RU" sz="2000" dirty="0" smtClean="0"/>
              <a:t>Напиши мне письмо.</a:t>
            </a:r>
          </a:p>
          <a:p>
            <a:pPr lvl="0"/>
            <a:r>
              <a:rPr lang="ru-RU" sz="2000" dirty="0" smtClean="0"/>
              <a:t>Дайте жалобную книгу</a:t>
            </a:r>
            <a:r>
              <a:rPr lang="ru-RU" sz="1600" dirty="0" smtClean="0"/>
              <a:t>!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86847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ократить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часть предложения за счет использования синтаксических синонимов.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043890" cy="4357718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Тучи, которые развевает </a:t>
            </a:r>
            <a:r>
              <a:rPr lang="ru-RU" i="1" dirty="0" smtClean="0"/>
              <a:t>ветер;</a:t>
            </a:r>
          </a:p>
          <a:p>
            <a:r>
              <a:rPr lang="ru-RU" i="1" dirty="0" smtClean="0"/>
              <a:t>игрушки</a:t>
            </a:r>
            <a:r>
              <a:rPr lang="ru-RU" i="1" dirty="0"/>
              <a:t>, которые склеили дети; </a:t>
            </a:r>
            <a:endParaRPr lang="ru-RU" i="1" dirty="0" smtClean="0"/>
          </a:p>
          <a:p>
            <a:r>
              <a:rPr lang="ru-RU" i="1" dirty="0" smtClean="0"/>
              <a:t>поле</a:t>
            </a:r>
            <a:r>
              <a:rPr lang="ru-RU" i="1" dirty="0"/>
              <a:t>, которое засеяли вовремя</a:t>
            </a:r>
            <a:r>
              <a:rPr lang="ru-RU" i="1" dirty="0" smtClean="0"/>
              <a:t>;</a:t>
            </a:r>
          </a:p>
          <a:p>
            <a:r>
              <a:rPr lang="ru-RU" i="1" dirty="0" smtClean="0"/>
              <a:t> </a:t>
            </a:r>
            <a:r>
              <a:rPr lang="ru-RU" i="1" dirty="0"/>
              <a:t>постель, которую аккуратно </a:t>
            </a:r>
            <a:r>
              <a:rPr lang="ru-RU" i="1" dirty="0" smtClean="0"/>
              <a:t>застелили;</a:t>
            </a:r>
          </a:p>
          <a:p>
            <a:r>
              <a:rPr lang="ru-RU" i="1" dirty="0" smtClean="0"/>
              <a:t>ветер</a:t>
            </a:r>
            <a:r>
              <a:rPr lang="ru-RU" i="1" dirty="0"/>
              <a:t>, который гонит тучи; </a:t>
            </a:r>
            <a:endParaRPr lang="ru-RU" i="1" dirty="0" smtClean="0"/>
          </a:p>
          <a:p>
            <a:r>
              <a:rPr lang="ru-RU" i="1" dirty="0" smtClean="0"/>
              <a:t>мама</a:t>
            </a:r>
            <a:r>
              <a:rPr lang="ru-RU" i="1" dirty="0"/>
              <a:t>, которая стелет постель; </a:t>
            </a:r>
            <a:endParaRPr lang="ru-RU" i="1" dirty="0" smtClean="0"/>
          </a:p>
          <a:p>
            <a:r>
              <a:rPr lang="ru-RU" i="1" dirty="0" smtClean="0"/>
              <a:t>кофе</a:t>
            </a:r>
            <a:r>
              <a:rPr lang="ru-RU" i="1" dirty="0"/>
              <a:t>, который мелко смололи.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пар предложений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1"/>
            <a:ext cx="8229600" cy="24288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Я позвоню тебе вечером. – Позвоню вечером.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Мы сходим завтра в кино? – Сходим завтра в кино?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Ты понимаешь меня? – Понимаешь меня?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28662" y="4786322"/>
            <a:ext cx="792961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Вчера я ходил на каток. – Ходил на каток.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Вечером мы гуляли по набережной. – Гуляли по набережной.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Советы    помощника.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Чтобы правильно ответить на первый вопрос упражнения , подумайте: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Сохраняется ли в предложениях без подлежащего указание на одно определенное лицо (я или мы), или смысл этих предложений  ясен только из контекста, а без контекста они могут называть действия разных лиц (я, он, какой-то человек; мы, вы, они и т.д.);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Являются ли данные в упражнении предложения без подлежащего полными односоставными предложениями, или это двусоставные неполные предложения.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Найдите определенно-личные предложения: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i="1" dirty="0"/>
              <a:t>Рано темнеет.</a:t>
            </a:r>
            <a:endParaRPr lang="ru-RU" dirty="0"/>
          </a:p>
          <a:p>
            <a:pPr lvl="0"/>
            <a:r>
              <a:rPr lang="ru-RU" i="1" dirty="0"/>
              <a:t>Наступил холодный январь.</a:t>
            </a:r>
            <a:endParaRPr lang="ru-RU" dirty="0"/>
          </a:p>
          <a:p>
            <a:pPr lvl="0"/>
            <a:r>
              <a:rPr lang="ru-RU" i="1" dirty="0"/>
              <a:t>Через час буду снова говорить с врачом.</a:t>
            </a:r>
            <a:endParaRPr lang="ru-RU" dirty="0"/>
          </a:p>
          <a:p>
            <a:pPr lvl="0"/>
            <a:r>
              <a:rPr lang="ru-RU" i="1" dirty="0"/>
              <a:t>На улице почистили снег.</a:t>
            </a:r>
            <a:endParaRPr lang="ru-RU" dirty="0"/>
          </a:p>
          <a:p>
            <a:pPr lvl="0"/>
            <a:r>
              <a:rPr lang="ru-RU" i="1" dirty="0"/>
              <a:t>Не забудь сегодня сообщить в штаб о событиях дня.</a:t>
            </a:r>
            <a:endParaRPr lang="ru-RU" dirty="0"/>
          </a:p>
          <a:p>
            <a:pPr lvl="0"/>
            <a:r>
              <a:rPr lang="ru-RU" i="1" dirty="0"/>
              <a:t>Ребята, срочно возвратите книги!</a:t>
            </a:r>
            <a:endParaRPr lang="ru-RU" dirty="0"/>
          </a:p>
          <a:p>
            <a:pPr lvl="0"/>
            <a:r>
              <a:rPr lang="ru-RU" i="1" dirty="0"/>
              <a:t>Ветер гонит дождь.</a:t>
            </a:r>
            <a:endParaRPr lang="ru-RU" dirty="0"/>
          </a:p>
          <a:p>
            <a:pPr>
              <a:buNone/>
            </a:pPr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Люблю тебя, Петра творенье!</a:t>
            </a:r>
            <a:endParaRPr lang="ru-RU" dirty="0"/>
          </a:p>
          <a:p>
            <a:r>
              <a:rPr lang="ru-RU" i="1" dirty="0"/>
              <a:t> </a:t>
            </a:r>
            <a:r>
              <a:rPr lang="ru-RU" i="1" dirty="0" smtClean="0"/>
              <a:t>Отдыхали </a:t>
            </a:r>
            <a:r>
              <a:rPr lang="ru-RU" i="1" dirty="0"/>
              <a:t>у моря.</a:t>
            </a:r>
            <a:endParaRPr lang="ru-RU" dirty="0"/>
          </a:p>
          <a:p>
            <a:r>
              <a:rPr lang="ru-RU" i="1" dirty="0"/>
              <a:t> </a:t>
            </a:r>
            <a:r>
              <a:rPr lang="ru-RU" i="1" dirty="0" smtClean="0"/>
              <a:t>Поэт</a:t>
            </a:r>
            <a:r>
              <a:rPr lang="ru-RU" i="1" dirty="0"/>
              <a:t>! Не дорожи </a:t>
            </a:r>
            <a:r>
              <a:rPr lang="ru-RU" i="1" dirty="0" err="1"/>
              <a:t>любовию</a:t>
            </a:r>
            <a:r>
              <a:rPr lang="ru-RU" i="1" dirty="0"/>
              <a:t> народной.</a:t>
            </a:r>
            <a:endParaRPr lang="ru-RU" dirty="0"/>
          </a:p>
          <a:p>
            <a:r>
              <a:rPr lang="ru-RU" i="1" dirty="0" smtClean="0"/>
              <a:t> </a:t>
            </a:r>
            <a:r>
              <a:rPr lang="ru-RU" i="1" dirty="0"/>
              <a:t>Изучите азы науки.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28726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определённо-личные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2913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 algn="ctr"/>
            <a:r>
              <a:rPr lang="ru-RU" i="1" dirty="0"/>
              <a:t>сказуемое-глагол в форме </a:t>
            </a:r>
            <a:endParaRPr lang="ru-RU" dirty="0"/>
          </a:p>
          <a:p>
            <a:pPr lvl="0" algn="ctr"/>
            <a:r>
              <a:rPr lang="ru-RU" b="1" i="1" dirty="0"/>
              <a:t>1-го лица ед. и мн. ч.</a:t>
            </a:r>
            <a:endParaRPr lang="ru-RU" dirty="0"/>
          </a:p>
          <a:p>
            <a:pPr lvl="0" algn="ctr"/>
            <a:r>
              <a:rPr lang="ru-RU" b="1" i="1" dirty="0"/>
              <a:t> 2-го лица ед. и мн. ч.</a:t>
            </a:r>
            <a:r>
              <a:rPr lang="ru-RU" i="1" dirty="0"/>
              <a:t> </a:t>
            </a:r>
            <a:endParaRPr lang="ru-RU" dirty="0"/>
          </a:p>
          <a:p>
            <a:pPr algn="ctr"/>
            <a:r>
              <a:rPr lang="ru-RU" b="1" i="1" dirty="0"/>
              <a:t>Изъявительного или повелительного наклонения</a:t>
            </a:r>
            <a:endParaRPr lang="ru-RU" dirty="0"/>
          </a:p>
          <a:p>
            <a:pPr algn="ctr"/>
            <a:r>
              <a:rPr lang="ru-RU" i="1" dirty="0"/>
              <a:t>(можно подставить местоимения  </a:t>
            </a:r>
            <a:endParaRPr lang="ru-RU" dirty="0"/>
          </a:p>
          <a:p>
            <a:pPr algn="ctr">
              <a:buNone/>
            </a:pPr>
            <a:r>
              <a:rPr lang="ru-RU" i="1" dirty="0" smtClean="0"/>
              <a:t>  </a:t>
            </a:r>
            <a:r>
              <a:rPr lang="ru-RU" i="1" dirty="0"/>
              <a:t>я,  ты, </a:t>
            </a:r>
            <a:r>
              <a:rPr lang="ru-RU" i="1" dirty="0" smtClean="0"/>
              <a:t>мы, вы</a:t>
            </a:r>
            <a:r>
              <a:rPr lang="ru-RU" i="1" dirty="0"/>
              <a:t>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ru-RU" dirty="0" smtClean="0"/>
              <a:t>Тест.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40000" lnSpcReduction="20000"/>
          </a:bodyPr>
          <a:lstStyle/>
          <a:p>
            <a:pPr lvl="0">
              <a:buNone/>
            </a:pPr>
            <a:r>
              <a:rPr lang="ru-RU" sz="5000" b="1" dirty="0" smtClean="0"/>
              <a:t>1. Среди </a:t>
            </a:r>
            <a:r>
              <a:rPr lang="ru-RU" sz="5000" b="1" dirty="0"/>
              <a:t>предложений найдите простое односоставное.</a:t>
            </a:r>
          </a:p>
          <a:p>
            <a:pPr lvl="0"/>
            <a:r>
              <a:rPr lang="ru-RU" sz="5000" dirty="0"/>
              <a:t>Святая ночь, где мне сулишь ночлег?</a:t>
            </a:r>
          </a:p>
          <a:p>
            <a:pPr lvl="0"/>
            <a:r>
              <a:rPr lang="ru-RU" sz="5000" dirty="0"/>
              <a:t>Солнце склонялось к западу и косыми жаркими лучами невыносимо жгло мне шею.</a:t>
            </a:r>
          </a:p>
          <a:p>
            <a:pPr lvl="0"/>
            <a:r>
              <a:rPr lang="ru-RU" sz="5000" dirty="0"/>
              <a:t>Полотна Айвазовского, посвящённые легендарным победам русских кораблей, многочисленны.</a:t>
            </a:r>
          </a:p>
          <a:p>
            <a:pPr lvl="0"/>
            <a:r>
              <a:rPr lang="ru-RU" sz="5000" dirty="0"/>
              <a:t>Отчего вы никогда не говорите со мной серьёзно?</a:t>
            </a:r>
          </a:p>
          <a:p>
            <a:pPr>
              <a:buNone/>
            </a:pPr>
            <a:r>
              <a:rPr lang="ru-RU" sz="5000" dirty="0"/>
              <a:t> </a:t>
            </a:r>
          </a:p>
          <a:p>
            <a:pPr lvl="0">
              <a:buNone/>
            </a:pPr>
            <a:r>
              <a:rPr lang="ru-RU" sz="5000" b="1" dirty="0" smtClean="0"/>
              <a:t>2. Среди </a:t>
            </a:r>
            <a:r>
              <a:rPr lang="ru-RU" sz="5000" b="1" dirty="0"/>
              <a:t>предложений найдите односоставное определённо-личное.</a:t>
            </a:r>
          </a:p>
          <a:p>
            <a:pPr lvl="0"/>
            <a:r>
              <a:rPr lang="ru-RU" sz="5000" dirty="0"/>
              <a:t>Хлеба давно смолотили, а зерно увезли на мельницу.</a:t>
            </a:r>
          </a:p>
          <a:p>
            <a:pPr lvl="0"/>
            <a:r>
              <a:rPr lang="ru-RU" sz="5000" dirty="0"/>
              <a:t>Приветствую тебя, свободный океан.</a:t>
            </a:r>
          </a:p>
          <a:p>
            <a:pPr lvl="0"/>
            <a:r>
              <a:rPr lang="ru-RU" sz="5000" dirty="0"/>
              <a:t>Вырубленного места было всего с версту.</a:t>
            </a:r>
          </a:p>
          <a:p>
            <a:pPr lvl="0"/>
            <a:r>
              <a:rPr lang="ru-RU" sz="5000" dirty="0"/>
              <a:t>Широкие серые каменные плиты.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ru-RU" sz="3600" dirty="0" smtClean="0"/>
              <a:t>3. </a:t>
            </a:r>
            <a:r>
              <a:rPr lang="ru-RU" sz="5000" b="1" dirty="0" smtClean="0"/>
              <a:t>Определите </a:t>
            </a:r>
            <a:r>
              <a:rPr lang="ru-RU" sz="5000" b="1" dirty="0"/>
              <a:t>вид односоставного предложения: </a:t>
            </a:r>
            <a:r>
              <a:rPr lang="ru-RU" sz="5000" b="1" i="1" dirty="0"/>
              <a:t>Приходите, пожалуйста, пораньше.</a:t>
            </a:r>
            <a:endParaRPr lang="ru-RU" sz="5000" b="1" dirty="0"/>
          </a:p>
          <a:p>
            <a:pPr lvl="0"/>
            <a:r>
              <a:rPr lang="ru-RU" sz="5000" dirty="0"/>
              <a:t>определённо-личное</a:t>
            </a:r>
          </a:p>
          <a:p>
            <a:pPr lvl="0"/>
            <a:r>
              <a:rPr lang="ru-RU" sz="5000" dirty="0"/>
              <a:t>неопределённо-личное</a:t>
            </a:r>
          </a:p>
          <a:p>
            <a:pPr lvl="0"/>
            <a:r>
              <a:rPr lang="ru-RU" sz="5000" dirty="0"/>
              <a:t>безличное</a:t>
            </a:r>
          </a:p>
          <a:p>
            <a:pPr lvl="0"/>
            <a:r>
              <a:rPr lang="ru-RU" sz="5000" dirty="0"/>
              <a:t>назывное</a:t>
            </a:r>
          </a:p>
          <a:p>
            <a:pPr>
              <a:buNone/>
            </a:pPr>
            <a:r>
              <a:rPr lang="ru-RU" sz="5000" dirty="0"/>
              <a:t> </a:t>
            </a:r>
          </a:p>
          <a:p>
            <a:pPr lvl="0">
              <a:buNone/>
            </a:pPr>
            <a:r>
              <a:rPr lang="ru-RU" sz="5000" dirty="0" smtClean="0"/>
              <a:t>4. </a:t>
            </a:r>
            <a:r>
              <a:rPr lang="ru-RU" sz="5000" b="1" dirty="0" smtClean="0"/>
              <a:t>Укажите </a:t>
            </a:r>
            <a:r>
              <a:rPr lang="ru-RU" sz="5000" b="1" dirty="0"/>
              <a:t>правильную характеристику предложения: </a:t>
            </a:r>
            <a:r>
              <a:rPr lang="ru-RU" sz="5000" b="1" i="1" dirty="0"/>
              <a:t>Постараюсь сдать работу в срок.</a:t>
            </a:r>
            <a:endParaRPr lang="ru-RU" sz="5000" b="1" dirty="0"/>
          </a:p>
          <a:p>
            <a:pPr lvl="0"/>
            <a:r>
              <a:rPr lang="ru-RU" sz="5000" dirty="0"/>
              <a:t>простое двусоставное</a:t>
            </a:r>
          </a:p>
          <a:p>
            <a:pPr lvl="0"/>
            <a:r>
              <a:rPr lang="ru-RU" sz="5000" dirty="0"/>
              <a:t>сложное</a:t>
            </a:r>
          </a:p>
          <a:p>
            <a:pPr lvl="0"/>
            <a:r>
              <a:rPr lang="ru-RU" sz="5000" dirty="0"/>
              <a:t>простое односоставное безличное</a:t>
            </a:r>
          </a:p>
          <a:p>
            <a:pPr lvl="0"/>
            <a:r>
              <a:rPr lang="ru-RU" sz="5000" dirty="0"/>
              <a:t>простое односоставное определённо-личное</a:t>
            </a:r>
          </a:p>
          <a:p>
            <a:pPr>
              <a:buNone/>
            </a:pPr>
            <a:r>
              <a:rPr lang="ru-RU" sz="5000" dirty="0"/>
              <a:t> 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</TotalTime>
  <Words>365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Односоставные определенно-личные предложения. </vt:lpstr>
      <vt:lpstr>Cократить часть предложения за счет использования синтаксических синонимов.</vt:lpstr>
      <vt:lpstr>Анализ пар предложений</vt:lpstr>
      <vt:lpstr>Советы    помощника.</vt:lpstr>
      <vt:lpstr>Найдите определенно-личные предложения: </vt:lpstr>
      <vt:lpstr>Слайд 6</vt:lpstr>
      <vt:lpstr>Предложения определённо-личные</vt:lpstr>
      <vt:lpstr>Тест.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Односоставные определенно-личные предложения. </dc:title>
  <dc:creator>Admin</dc:creator>
  <cp:lastModifiedBy>Admin</cp:lastModifiedBy>
  <cp:revision>17</cp:revision>
  <dcterms:created xsi:type="dcterms:W3CDTF">2013-12-04T18:43:42Z</dcterms:created>
  <dcterms:modified xsi:type="dcterms:W3CDTF">2014-01-29T18:24:29Z</dcterms:modified>
</cp:coreProperties>
</file>