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31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74A598BA-BC54-4811-8A85-72F10400E20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528AE-1BDF-4C99-933F-2C6FCBA51A14}" type="slidenum">
              <a:rPr lang="ru-RU"/>
              <a:pPr/>
              <a:t>1</a:t>
            </a:fld>
            <a:endParaRPr 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7B9D8-C0AA-492F-907A-BAD892913DBB}" type="slidenum">
              <a:rPr lang="ru-RU"/>
              <a:pPr/>
              <a:t>10</a:t>
            </a:fld>
            <a:endParaRPr lang="ru-R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0E5799-568E-465B-8612-6A04E7CDB0E7}" type="slidenum">
              <a:rPr lang="ru-RU"/>
              <a:pPr/>
              <a:t>11</a:t>
            </a:fld>
            <a:endParaRPr lang="ru-R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26B089-9B1F-4D6C-8CDD-B8E94ADBB5AD}" type="slidenum">
              <a:rPr lang="ru-RU"/>
              <a:pPr/>
              <a:t>12</a:t>
            </a:fld>
            <a:endParaRPr lang="ru-RU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DE9605-5194-4198-9664-85CA1A44DABF}" type="slidenum">
              <a:rPr lang="ru-RU"/>
              <a:pPr/>
              <a:t>13</a:t>
            </a:fld>
            <a:endParaRPr lang="ru-R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ACB0E-6FCF-49E3-8FCE-F6623C9D9EE5}" type="slidenum">
              <a:rPr lang="ru-RU"/>
              <a:pPr/>
              <a:t>14</a:t>
            </a:fld>
            <a:endParaRPr lang="ru-RU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128F87-720A-4000-97ED-38B59E9E3916}" type="slidenum">
              <a:rPr lang="ru-RU"/>
              <a:pPr/>
              <a:t>15</a:t>
            </a:fld>
            <a:endParaRPr lang="ru-RU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0134C4-9FE7-4D39-B8E2-A4BBB5C12E71}" type="slidenum">
              <a:rPr lang="ru-RU"/>
              <a:pPr/>
              <a:t>16</a:t>
            </a:fld>
            <a:endParaRPr lang="ru-RU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A952FE-0C03-4DEB-9FBD-C84A66D4546A}" type="slidenum">
              <a:rPr lang="ru-RU"/>
              <a:pPr/>
              <a:t>17</a:t>
            </a:fld>
            <a:endParaRPr lang="ru-RU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E1B1DE1-19FC-45E4-B9E2-E6118FF62370}" type="slidenum">
              <a:rPr lang="ru-RU" sz="2800" b="1" i="1">
                <a:solidFill>
                  <a:srgbClr val="1F4081"/>
                </a:solidFill>
                <a:latin typeface="Georgia" pitchFamily="16" charset="0"/>
              </a:rPr>
              <a:pPr>
                <a:lnSpc>
                  <a:spcPct val="100000"/>
                </a:lnSpc>
              </a:pPr>
              <a:t>17</a:t>
            </a:fld>
            <a:endParaRPr lang="ru-RU" sz="2800" b="1" i="1">
              <a:solidFill>
                <a:srgbClr val="1F4081"/>
              </a:solidFill>
              <a:latin typeface="Georgia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C17466-208C-4B28-A8C2-07F689B420DF}" type="slidenum">
              <a:rPr lang="ru-RU"/>
              <a:pPr/>
              <a:t>18</a:t>
            </a:fld>
            <a:endParaRPr lang="ru-RU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269D4D-423B-4164-A0D4-A67ED7B23C2A}" type="slidenum">
              <a:rPr lang="ru-RU"/>
              <a:pPr/>
              <a:t>19</a:t>
            </a:fld>
            <a:endParaRPr lang="ru-RU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C25494-0EC0-47E6-8DD8-1ECE4B3EF9D4}" type="slidenum">
              <a:rPr lang="ru-RU"/>
              <a:pPr/>
              <a:t>2</a:t>
            </a:fld>
            <a:endParaRPr 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B51BA-1A31-4FE2-811A-DE97C7071A59}" type="slidenum">
              <a:rPr lang="ru-RU"/>
              <a:pPr/>
              <a:t>20</a:t>
            </a:fld>
            <a:endParaRPr lang="ru-RU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85E764-C45F-4D99-B2E5-856ADE4DD5DB}" type="slidenum">
              <a:rPr lang="ru-RU"/>
              <a:pPr/>
              <a:t>21</a:t>
            </a:fld>
            <a:endParaRPr lang="ru-R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84C597-849A-4FFD-8D77-CFDDA93C3720}" type="slidenum">
              <a:rPr lang="ru-RU"/>
              <a:pPr/>
              <a:t>22</a:t>
            </a:fld>
            <a:endParaRPr lang="ru-R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9FBE4-5A30-4782-A05A-7FDADAE117D6}" type="slidenum">
              <a:rPr lang="ru-RU"/>
              <a:pPr/>
              <a:t>3</a:t>
            </a:fld>
            <a:endParaRPr lang="ru-R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16EA12-C929-4B4A-A461-B061D3A6FD51}" type="slidenum">
              <a:rPr lang="ru-RU"/>
              <a:pPr/>
              <a:t>4</a:t>
            </a:fld>
            <a:endParaRPr lang="ru-RU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59A59-C684-4BEA-A39A-D6648C3BD6EC}" type="slidenum">
              <a:rPr lang="ru-RU"/>
              <a:pPr/>
              <a:t>5</a:t>
            </a:fld>
            <a:endParaRPr 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602002-1408-473A-A1BF-DDF6C846A6DF}" type="slidenum">
              <a:rPr lang="ru-RU"/>
              <a:pPr/>
              <a:t>6</a:t>
            </a:fld>
            <a:endParaRPr 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E6F441-78E9-4A37-9666-C389B0A8AEA3}" type="slidenum">
              <a:rPr lang="ru-RU"/>
              <a:pPr/>
              <a:t>7</a:t>
            </a:fld>
            <a:endParaRPr 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253A4E-EA16-40E9-9F74-EDA73376C962}" type="slidenum">
              <a:rPr lang="ru-RU"/>
              <a:pPr/>
              <a:t>8</a:t>
            </a:fld>
            <a:endParaRPr lang="ru-RU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FF9F95-1469-4C1A-85E1-CFCDCC049D99}" type="slidenum">
              <a:rPr lang="ru-RU"/>
              <a:pPr/>
              <a:t>9</a:t>
            </a:fld>
            <a:endParaRPr 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546617-4419-45FB-B21B-739C119D4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092BFB-BB5E-4D1A-9334-CCBDD834B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866775"/>
            <a:ext cx="2074863" cy="526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4175" y="866775"/>
            <a:ext cx="6073775" cy="526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C7DB33-3520-43D4-99A2-8F68864095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75" y="866775"/>
            <a:ext cx="7531100" cy="27654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7388225" y="3838575"/>
            <a:ext cx="677863" cy="496888"/>
          </a:xfrm>
        </p:spPr>
        <p:txBody>
          <a:bodyPr/>
          <a:lstStyle>
            <a:lvl1pPr>
              <a:defRPr/>
            </a:lvl1pPr>
          </a:lstStyle>
          <a:p>
            <a:fld id="{F54F0B8C-29B8-40B9-AB16-C00D1DD702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5AFC7B-B27D-4F99-B79E-ACE15CB15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0D08DF-CD22-406A-93FC-D9BCE623C8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9D3168-8FC7-41CB-BDD8-CD33D7B34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063750"/>
            <a:ext cx="1717675" cy="67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09850" y="2063750"/>
            <a:ext cx="1719263" cy="67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50C904-A24A-412A-B4EC-1491F6E7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48E296-EA0B-4595-9854-56505CFDE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160866-308D-45EC-AD87-CC44BE3A8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470817-50E2-4E46-8462-34317D310B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253C09-3F64-4CF2-9032-22C56FE3F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E64F8F-C3E0-42A9-8E03-809A39E39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351E45-66F7-431B-ADF2-97736BB68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2C65DF-904B-4516-A7BF-A0AAF88E62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1113" y="685800"/>
            <a:ext cx="1947862" cy="205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694363" cy="205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C8D731-EB7C-47B4-A633-349527E825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5EB00D-8D5F-4336-B0C7-CA6DBE3680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E34974-5230-4FD7-A57A-DF602E454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C3056D-BBDE-41DD-A252-C1397BD59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2063750"/>
            <a:ext cx="3821113" cy="330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7863" y="2063750"/>
            <a:ext cx="3821112" cy="330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AE9A76-FEBE-48C7-AE81-E85DE73677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C6836-376C-457C-9661-56DD050ED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76F7C3-E743-4FBD-83B8-225B920B4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5F696D-AF04-4EC1-8FB9-035F26B86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380438-0AE9-4637-BAA8-9B2B970A4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38C93D-43CD-4214-B245-96497E2237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C289C-DBC2-448E-9650-31A6D222A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695CDE-8AD7-4133-AC3B-24327540C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2700" y="685800"/>
            <a:ext cx="1947863" cy="4687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695950" cy="4687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21C890-88E2-4A9B-9777-76CCB7F5B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C474A6-C60B-46DF-8A17-5077D80D59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002BE2-7330-4D4D-8AE8-ECE506DF2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9867BA-5645-4F61-A21D-9C928E715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18272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65413" y="1981200"/>
            <a:ext cx="18288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F2FFF7-7FF8-4408-81F7-066DD0E93F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B61C88-175F-4414-A9A5-5EEC656AB5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DC4F25-5659-41D2-B601-A0235879C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2BF562-8ACA-49DC-9D4D-BBC584535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49B202-F520-412A-856C-07AD95111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7431B9-E2A7-4F72-A142-564445DF8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C2475F-F96D-4F7F-923B-76E9E960D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6A7AB2-E83D-4859-89FA-A3AB74F3F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8F32A7-3A0F-4720-A5E2-AC39516C1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1827213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65413" y="1981200"/>
            <a:ext cx="1828800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186CABB0-59F9-4A4B-A3FC-1FF5672A1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7CB6B8-E11B-42A4-B6D6-712DB7369F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D2424C-6A59-42BF-9AE9-D8724E454A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0D3B93-56BA-4474-8442-5976A20B7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B6DD0F-9781-4C36-A60E-78BC6A650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2063750"/>
            <a:ext cx="1163638" cy="57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30388" y="2063750"/>
            <a:ext cx="1165225" cy="57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C9A193-1421-4928-AA94-76CD76501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76EC39-658D-4DBF-B3EE-14BFE825F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8E6B17-D6A8-42AC-87EB-4B566401C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CA8B80-895E-4F0B-BE22-B2687673C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A3894A-89FD-471F-99E9-9FF460450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35C7EA-CD84-4467-ADCD-E33615E07D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F7B25C-980A-4BD3-BB6F-4FD057FA5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1113" y="685800"/>
            <a:ext cx="1947862" cy="195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694363" cy="195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3E8C4B-20FB-47F2-A729-DEF6407D3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7BD4C0-A98B-4574-ABD8-A14CC4FA5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23C93C-7793-4587-A6F1-1DE623140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02F19F-DD13-4265-A8CD-67637546A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1A501C-F8AF-4A74-8F5F-B0D6508D9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D4D33B-60E2-484A-B24C-CC3206C08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9AFB99-FB29-474B-ADDC-92E8739BC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46BF92-3951-496E-BDA4-101C63D28F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3040AD-1DA8-42B5-A46F-11B8A00A0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9BC38-473F-4F94-9762-9EB2F5017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155392-E974-4FB7-94A7-5F64A0A0DE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170F1B-695B-4230-B755-C401FF8CD3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5813" cy="5443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3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C6D245-A185-4AC7-A5D0-F3C2A836E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B41589-6D66-40E0-9EDA-D2D0E7979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FA39E6-FE64-4344-83B3-E5D2747CC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98ABBA-6127-454B-9F1D-D465D011C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90EBE1-9DF4-4A32-B5BE-38ECF8AC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4600" y="685800"/>
            <a:ext cx="2185988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2988" y="685800"/>
            <a:ext cx="2185987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63D8E-95B8-4BF0-8AD3-00E6256F6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E209B1-34F0-4B6C-AE52-D250FE1D7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057ECF-E9BD-43DB-B6AD-065657923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148637-B63A-4756-BA99-242249838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255FAE-DF55-4586-A5F8-ADE123B56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04B633-7DA9-4237-9B48-E49FAA35F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43AAA9-D056-444F-9B97-BD01997C2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2700" y="685800"/>
            <a:ext cx="1946275" cy="4686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700" y="685800"/>
            <a:ext cx="5689600" cy="468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8E2D7E-C70B-4148-9AEC-81CFFEC2EB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FE154E-8F26-4948-AC6D-A12222D76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09E4C6-8503-4D9E-8B20-096163C3D2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0007A7-85DD-4F42-838E-088A2248BB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3A2FE9-13DE-45CA-BF98-DFAC0465E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4703763"/>
            <a:ext cx="3821113" cy="68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7863" y="4703763"/>
            <a:ext cx="3821112" cy="68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6779A0-F966-43DB-AC56-18D5BB9AEC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83D41C-15F2-4949-8089-39715FB71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93DACA-BE42-4B31-8C2F-5C73257C89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FAC957-1A63-4627-BCB2-2DC14C02B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B8427-701D-473C-8A85-A002631A1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C52A77-8E9E-44AF-9F75-F0E549358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E52F7-0080-4E64-89E0-EF1D7266D9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795955-1677-40A5-8114-322E7F188A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1113" y="4106863"/>
            <a:ext cx="1947862" cy="1277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4106863"/>
            <a:ext cx="5694363" cy="1277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9073D9-F111-49F8-B725-1CA3F8066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-7938" y="-17463"/>
            <a:ext cx="8753476" cy="6451601"/>
          </a:xfrm>
          <a:custGeom>
            <a:avLst/>
            <a:gdLst>
              <a:gd name="G0" fmla="+- 38246 0 0"/>
              <a:gd name="G1" fmla="+- 29072 0 0"/>
            </a:gdLst>
            <a:ahLst/>
            <a:cxnLst>
              <a:cxn ang="0">
                <a:pos x="8373534" y="0"/>
              </a:cxn>
              <a:cxn ang="0">
                <a:pos x="8754534" y="5994400"/>
              </a:cxn>
              <a:cxn ang="0">
                <a:pos x="0" y="6451600"/>
              </a:cxn>
              <a:cxn ang="0">
                <a:pos x="0" y="0"/>
              </a:cxn>
              <a:cxn ang="0">
                <a:pos x="8373534" y="0"/>
              </a:cxn>
            </a:cxnLst>
            <a:rect l="0" t="0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blipFill dpi="0" rotWithShape="0">
            <a:blip r:embed="rId15" cstate="email"/>
            <a:srcRect/>
            <a:tile tx="0" ty="0" sx="100000" sy="100000" flip="none" algn="tl"/>
          </a:blip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-11113" y="4445000"/>
            <a:ext cx="8464551" cy="1716088"/>
          </a:xfrm>
          <a:custGeom>
            <a:avLst/>
            <a:gdLst>
              <a:gd name="G0" fmla="+- 39820 0 0"/>
              <a:gd name="G1" fmla="+- 43545 0 0"/>
            </a:gdLst>
            <a:ahLst/>
            <a:cxnLst>
              <a:cxn ang="0">
                <a:pos x="0" y="438229"/>
              </a:cxn>
              <a:cxn ang="0">
                <a:pos x="8343246" y="0"/>
              </a:cxn>
              <a:cxn ang="0">
                <a:pos x="8428428" y="1424838"/>
              </a:cxn>
              <a:cxn ang="0">
                <a:pos x="7515" y="1878553"/>
              </a:cxn>
              <a:cxn ang="0">
                <a:pos x="0" y="438229"/>
              </a:cxn>
            </a:cxnLst>
            <a:rect l="0" t="0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254061"/>
              </a:gs>
            </a:gsLst>
            <a:path path="rect">
              <a:fillToRect l="50000" t="50000" r="50000" b="50000"/>
            </a:path>
          </a:gra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-3175" y="0"/>
            <a:ext cx="5810250" cy="320675"/>
          </a:xfrm>
          <a:custGeom>
            <a:avLst/>
            <a:gdLst>
              <a:gd name="G0" fmla="+- 44067 0 0"/>
              <a:gd name="G1" fmla="+- 59471 0 0"/>
            </a:gdLst>
            <a:ahLst/>
            <a:cxnLst>
              <a:cxn ang="0">
                <a:pos x="0" y="0"/>
              </a:cxn>
              <a:cxn ang="0">
                <a:pos x="5811235" y="0"/>
              </a:cxn>
              <a:cxn ang="0">
                <a:pos x="1" y="321615"/>
              </a:cxn>
              <a:cxn ang="0">
                <a:pos x="0" y="0"/>
              </a:cxn>
            </a:cxnLst>
            <a:rect l="0" t="0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254061"/>
              </a:gs>
            </a:gsLst>
            <a:path path="rect">
              <a:fillToRect l="50000" t="50000" r="50000" b="50000"/>
            </a:path>
          </a:gra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 rot="21420000">
            <a:off x="-171450" y="212725"/>
            <a:ext cx="8480425" cy="5745163"/>
          </a:xfrm>
          <a:custGeom>
            <a:avLst/>
            <a:gdLst>
              <a:gd name="G0" fmla="+- 35186 0 0"/>
              <a:gd name="G1" fmla="+- 44376 0 0"/>
            </a:gdLst>
            <a:ahLst/>
            <a:cxnLst>
              <a:cxn ang="0">
                <a:pos x="11270997" y="0"/>
              </a:cxn>
              <a:cxn ang="0">
                <a:pos x="11307378" y="5746008"/>
              </a:cxn>
              <a:cxn ang="0">
                <a:pos x="1" y="5743137"/>
              </a:cxn>
            </a:cxnLst>
            <a:rect l="0" t="0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noFill/>
          <a:ln w="82440" cap="flat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866775"/>
            <a:ext cx="7531100" cy="2765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 rot="21420000">
            <a:off x="3668713" y="4714875"/>
            <a:ext cx="4606925" cy="941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 rot="21420000">
            <a:off x="-14288" y="4956175"/>
            <a:ext cx="2986088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388225" y="3838575"/>
            <a:ext cx="677863" cy="49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2400" b="1" i="1">
                <a:solidFill>
                  <a:srgbClr val="404040"/>
                </a:solidFill>
                <a:latin typeface="+mn-lt"/>
              </a:defRPr>
            </a:lvl1pPr>
          </a:lstStyle>
          <a:p>
            <a:fld id="{6FDE5AE4-C8DB-4A4A-9F32-27D68B79AB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 rot="21420000">
            <a:off x="3121025" y="5057775"/>
            <a:ext cx="515938" cy="515938"/>
          </a:xfrm>
          <a:prstGeom prst="star5">
            <a:avLst/>
          </a:prstGeom>
          <a:solidFill>
            <a:srgbClr val="000000">
              <a:alpha val="39999"/>
            </a:srgbClr>
          </a:soli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44" r:id="rId12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4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685800"/>
            <a:ext cx="7794625" cy="115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063750"/>
            <a:ext cx="3589338" cy="677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14350" y="2862263"/>
            <a:ext cx="3816350" cy="2513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  <a:p>
            <a:pPr marL="863600" lvl="1" indent="-32385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Второй уровень</a:t>
            </a:r>
          </a:p>
          <a:p>
            <a:pPr marL="1295400" lvl="2" indent="-287338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>
                <a:solidFill>
                  <a:srgbClr val="000000"/>
                </a:solidFill>
                <a:latin typeface="Impact" charset="0"/>
              </a:rPr>
              <a:t>Третий уровень</a:t>
            </a:r>
          </a:p>
          <a:p>
            <a:pPr marL="1727200" lvl="3" indent="-21590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Четвертый уровень</a:t>
            </a:r>
          </a:p>
          <a:p>
            <a:pPr marL="2159000" lvl="4" indent="-21590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Пятый уровень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14875" y="2063750"/>
            <a:ext cx="3595688" cy="67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600">
                <a:solidFill>
                  <a:srgbClr val="4F81BD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95800" y="2862263"/>
            <a:ext cx="3816350" cy="2513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  <a:p>
            <a:pPr marL="863600" lvl="1" indent="-32385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Второй уровень</a:t>
            </a:r>
          </a:p>
          <a:p>
            <a:pPr marL="1295400" lvl="2" indent="-287338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>
                <a:solidFill>
                  <a:srgbClr val="000000"/>
                </a:solidFill>
                <a:latin typeface="Impact" charset="0"/>
              </a:rPr>
              <a:t>Третий уровень</a:t>
            </a:r>
          </a:p>
          <a:p>
            <a:pPr marL="1727200" lvl="3" indent="-21590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Четвертый уровень</a:t>
            </a:r>
          </a:p>
          <a:p>
            <a:pPr marL="2159000" lvl="4" indent="-21590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Пятый уровень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473700" y="5757863"/>
            <a:ext cx="2838450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14350" y="5757863"/>
            <a:ext cx="412432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714875" y="5757863"/>
            <a:ext cx="6778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6F9CDEF9-AE0A-4889-91AD-73721E54AE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4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685800"/>
            <a:ext cx="7796213" cy="1149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063750"/>
            <a:ext cx="7794625" cy="3309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473700" y="5757863"/>
            <a:ext cx="2838450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14350" y="5757863"/>
            <a:ext cx="412432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714875" y="5757863"/>
            <a:ext cx="6778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FB460C99-CD05-465B-8417-EA2C0457D0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38084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  <a:p>
            <a:pPr marL="863600" lvl="1" indent="-32385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Второй уровень</a:t>
            </a:r>
          </a:p>
          <a:p>
            <a:pPr marL="1295400" lvl="2" indent="-287338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>
                <a:solidFill>
                  <a:srgbClr val="000000"/>
                </a:solidFill>
                <a:latin typeface="Impact" charset="0"/>
              </a:rPr>
              <a:t>Третий уровень</a:t>
            </a:r>
          </a:p>
          <a:p>
            <a:pPr marL="1727200" lvl="3" indent="-21590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Четвертый уровень</a:t>
            </a:r>
          </a:p>
          <a:p>
            <a:pPr marL="2159000" lvl="4" indent="-215900" hangingPunct="1">
              <a:lnSpc>
                <a:spcPct val="120000"/>
              </a:lnSpc>
              <a:spcBef>
                <a:spcPts val="5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Пятый уровень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84918432-C919-4445-894F-74FB857ABE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45" r:id="rId12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4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685800"/>
            <a:ext cx="7794625" cy="1149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063750"/>
            <a:ext cx="2481263" cy="574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4350" y="2640013"/>
            <a:ext cx="2482850" cy="2735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176588" y="2063750"/>
            <a:ext cx="248285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76588" y="2640013"/>
            <a:ext cx="2482850" cy="2735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827713" y="2063750"/>
            <a:ext cx="248285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4F81BD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27713" y="2640013"/>
            <a:ext cx="2482850" cy="2735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473700" y="5757863"/>
            <a:ext cx="2838450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14350" y="5757863"/>
            <a:ext cx="412432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714875" y="5757863"/>
            <a:ext cx="6778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DFE77CB6-F034-45A9-B1DE-68C32FBBFA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4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685800"/>
            <a:ext cx="7796213" cy="1149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73700" y="5757863"/>
            <a:ext cx="2838450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14350" y="5757863"/>
            <a:ext cx="412432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714875" y="5757863"/>
            <a:ext cx="6778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FC34BCE7-4E48-49FC-84AF-74DEB8959C2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4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685800"/>
            <a:ext cx="3094038" cy="2020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4600" y="685800"/>
            <a:ext cx="4524375" cy="468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0700" y="2708275"/>
            <a:ext cx="3095625" cy="2665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2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Для правки структуры щелкните мышью</a:t>
            </a:r>
          </a:p>
          <a:p>
            <a:pPr marL="863600" lvl="1" indent="-323850" hangingPunct="1">
              <a:lnSpc>
                <a:spcPct val="12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Второй уровень структуры</a:t>
            </a:r>
          </a:p>
          <a:p>
            <a:pPr marL="1295400" lvl="2" indent="-287338" hangingPunct="1">
              <a:lnSpc>
                <a:spcPct val="12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Третий уровень структуры</a:t>
            </a:r>
          </a:p>
          <a:p>
            <a:pPr marL="1727200" lvl="3" indent="-215900" hangingPunct="1">
              <a:lnSpc>
                <a:spcPct val="12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Четвёртый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Пятый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Шестой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Седьмой уровень структуры</a:t>
            </a:r>
          </a:p>
          <a:p>
            <a:pPr marL="2159000" lvl="4" indent="-215900" hangingPunct="1">
              <a:lnSpc>
                <a:spcPct val="12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Восьмой уровень структуры</a:t>
            </a:r>
          </a:p>
          <a:p>
            <a:pPr marL="431800" indent="-323850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Impact" charset="0"/>
              </a:rPr>
              <a:t>Девятый уровень структурыОбразец текста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473700" y="5757863"/>
            <a:ext cx="2838450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4350" y="5757863"/>
            <a:ext cx="412432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714875" y="5757863"/>
            <a:ext cx="6778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98961597-18E0-4630-BFEC-07A6F397F2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19050" y="0"/>
            <a:ext cx="9002713" cy="6642100"/>
            <a:chOff x="-12" y="0"/>
            <a:chExt cx="5671" cy="4184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659" cy="4184"/>
            </a:xfrm>
            <a:prstGeom prst="rect">
              <a:avLst/>
            </a:prstGeom>
            <a:blipFill dpi="0" rotWithShape="0">
              <a:blip r:embed="rId14" cstate="email"/>
              <a:srcRect/>
              <a:tile tx="0" ty="0" sx="100000" sy="100000" flip="none" algn="tl"/>
            </a:blip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0" y="3528"/>
              <a:ext cx="5530" cy="490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254061"/>
                </a:gs>
              </a:gsLst>
              <a:path path="shape">
                <a:fillToRect l="50000" t="50000" r="50000" b="50000"/>
              </a:path>
            </a:gradFill>
            <a:ln w="936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 noChangeArrowheads="1"/>
            </p:cNvSpPr>
            <p:nvPr/>
          </p:nvSpPr>
          <p:spPr bwMode="auto">
            <a:xfrm>
              <a:off x="-12" y="0"/>
              <a:ext cx="5561" cy="4043"/>
            </a:xfrm>
            <a:custGeom>
              <a:avLst/>
              <a:gdLst>
                <a:gd name="G0" fmla="+- 42347 0 0"/>
                <a:gd name="G1" fmla="+- 62522 0 0"/>
              </a:gdLst>
              <a:ahLst/>
              <a:cxnLst>
                <a:cxn ang="0">
                  <a:pos x="11750059" y="0"/>
                </a:cxn>
                <a:cxn ang="0">
                  <a:pos x="11773291" y="6419514"/>
                </a:cxn>
                <a:cxn ang="0">
                  <a:pos x="0" y="6411047"/>
                </a:cxn>
              </a:cxnLst>
              <a:rect l="0" t="0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 cap="flat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106863"/>
            <a:ext cx="7794625" cy="587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514350" y="685800"/>
            <a:ext cx="7794625" cy="3194050"/>
          </a:xfrm>
          <a:custGeom>
            <a:avLst/>
            <a:gdLst/>
            <a:ahLst/>
            <a:cxnLst/>
            <a:rect l="0" t="0" r="0" b="0"/>
            <a:pathLst/>
          </a:custGeom>
          <a:noFill/>
          <a:ln w="57240" cap="flat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i="1">
                <a:solidFill>
                  <a:srgbClr val="000000"/>
                </a:solidFill>
                <a:latin typeface="Impact" charset="0"/>
              </a:rPr>
              <a:t>Вставка рисунка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4703763"/>
            <a:ext cx="7794625" cy="681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3700" y="5757863"/>
            <a:ext cx="2838450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14350" y="5757863"/>
            <a:ext cx="412432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714875" y="5757863"/>
            <a:ext cx="6778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b="1" i="1">
                <a:solidFill>
                  <a:srgbClr val="000000"/>
                </a:solidFill>
                <a:latin typeface="+mn-lt"/>
              </a:defRPr>
            </a:lvl1pPr>
          </a:lstStyle>
          <a:p>
            <a:fld id="{9630B84A-4859-46CD-A43C-54F0B03EE9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2pPr>
      <a:lvl3pPr marL="1143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3pPr>
      <a:lvl4pPr marL="1600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4pPr>
      <a:lvl5pPr marL="20574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5pPr>
      <a:lvl6pPr marL="25146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6pPr>
      <a:lvl7pPr marL="29718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7pPr>
      <a:lvl8pPr marL="34290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8pPr>
      <a:lvl9pPr marL="3886200" indent="-228600" algn="l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4081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2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2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2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2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2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 rot="21420000">
            <a:off x="581025" y="561975"/>
            <a:ext cx="7742238" cy="1789113"/>
          </a:xfrm>
          <a:ln/>
        </p:spPr>
        <p:txBody>
          <a:bodyPr anchor="t"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 b="1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 b="1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 b="1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>Раздел 2. Анатомия</a:t>
            </a:r>
            <a:r>
              <a:rPr lang="en-US" sz="3600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200" b="1">
                <a:solidFill>
                  <a:srgbClr val="4F81BD"/>
                </a:solidFill>
                <a:latin typeface="Calibri Light" pitchFamily="32" charset="0"/>
              </a:rPr>
              <a:t>Тема 2.8.</a:t>
            </a:r>
            <a:r>
              <a:rPr lang="en-US" sz="3200">
                <a:solidFill>
                  <a:srgbClr val="4F81BD"/>
                </a:solidFill>
                <a:latin typeface="Calibri Light" pitchFamily="32" charset="0"/>
              </a:rPr>
              <a:t> «</a:t>
            </a:r>
            <a:r>
              <a:rPr lang="en-US" sz="3200" b="1">
                <a:solidFill>
                  <a:srgbClr val="4F81BD"/>
                </a:solidFill>
                <a:latin typeface="Calibri Light" pitchFamily="32" charset="0"/>
              </a:rPr>
              <a:t>Система органов крово-и лимфообращения»</a:t>
            </a:r>
            <a:r>
              <a:rPr lang="en-US" sz="3200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200">
                <a:solidFill>
                  <a:srgbClr val="4F81BD"/>
                </a:solidFill>
                <a:latin typeface="Calibri Light" pitchFamily="32" charset="0"/>
              </a:rPr>
            </a:br>
            <a:endParaRPr lang="en-US" sz="3200">
              <a:solidFill>
                <a:srgbClr val="4F81BD"/>
              </a:solidFill>
              <a:latin typeface="Calibri Light" pitchFamily="32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 rot="21420000">
            <a:off x="398463" y="1054100"/>
            <a:ext cx="7512050" cy="550863"/>
          </a:xfrm>
          <a:solidFill>
            <a:srgbClr val="FFFFFF"/>
          </a:solidFill>
          <a:ln w="19080">
            <a:solidFill>
              <a:srgbClr val="C0504D"/>
            </a:solidFill>
          </a:ln>
        </p:spPr>
        <p:txBody>
          <a:bodyPr lIns="90000" tIns="45000" rIns="90000" bIns="45000"/>
          <a:lstStyle/>
          <a:p>
            <a:pPr marL="0" indent="0" algn="ct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>
                <a:solidFill>
                  <a:srgbClr val="4F81BD"/>
                </a:solidFill>
                <a:latin typeface="Calibri Light" pitchFamily="32" charset="0"/>
              </a:rPr>
              <a:t>Тема занятия «Кровообращение»</a:t>
            </a:r>
            <a:r>
              <a:rPr lang="ru-RU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ru-RU">
                <a:solidFill>
                  <a:srgbClr val="4F81BD"/>
                </a:solidFill>
                <a:latin typeface="Calibri Light" pitchFamily="32" charset="0"/>
              </a:rPr>
            </a:br>
            <a:endParaRPr lang="ru-RU">
              <a:solidFill>
                <a:srgbClr val="4F81BD"/>
              </a:solidFill>
              <a:latin typeface="Calibri Light" pitchFamily="3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250" y="3881438"/>
            <a:ext cx="1949450" cy="223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3908425"/>
            <a:ext cx="2952750" cy="221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3263" y="3870325"/>
            <a:ext cx="2578100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14350" y="685800"/>
            <a:ext cx="7796213" cy="1150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100">
                <a:solidFill>
                  <a:srgbClr val="4F81BD"/>
                </a:solidFill>
                <a:latin typeface="Impact" charset="0"/>
              </a:rPr>
              <a:t>ОСНОВНЫЕ Понятия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16013" y="1976438"/>
            <a:ext cx="2482850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Кровеносные сосуды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8838" y="2649538"/>
            <a:ext cx="2995612" cy="2735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>
                <a:solidFill>
                  <a:srgbClr val="000000"/>
                </a:solidFill>
                <a:latin typeface="Calibri Light" pitchFamily="32" charset="0"/>
              </a:rPr>
              <a:t>— эластичные трубчатые образования, по которым силой ритмически сокращающегося сердца или пульсирующего сосуда осуществляется перемещение крови по организму.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sz="160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040313" y="1838325"/>
            <a:ext cx="316865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b="1">
                <a:solidFill>
                  <a:srgbClr val="002060"/>
                </a:solidFill>
                <a:latin typeface="Calibri Light" pitchFamily="32" charset="0"/>
              </a:rPr>
              <a:t>Кровообращение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75238" y="2519363"/>
            <a:ext cx="3095625" cy="2735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>
                <a:solidFill>
                  <a:srgbClr val="002060"/>
                </a:solidFill>
                <a:latin typeface="Calibri Light" pitchFamily="32" charset="0"/>
              </a:rPr>
              <a:t> -  это движение крови по кровеносной системе, обеспечивающее обмен  веществ и отчасти энергетический  режим  организма; у высших животных </a:t>
            </a:r>
            <a:br>
              <a:rPr lang="en-US" sz="1600">
                <a:solidFill>
                  <a:srgbClr val="002060"/>
                </a:solidFill>
                <a:latin typeface="Calibri Light" pitchFamily="32" charset="0"/>
              </a:rPr>
            </a:br>
            <a:r>
              <a:rPr lang="en-US" sz="1600">
                <a:solidFill>
                  <a:srgbClr val="002060"/>
                </a:solidFill>
                <a:latin typeface="Calibri Light" pitchFamily="32" charset="0"/>
              </a:rPr>
              <a:t>обусловлено работой сердца. </a:t>
            </a:r>
            <a:r>
              <a:rPr lang="en-US" sz="1600">
                <a:solidFill>
                  <a:srgbClr val="FF0000"/>
                </a:solidFill>
                <a:latin typeface="Calibri Light" pitchFamily="32" charset="0"/>
              </a:rPr>
              <a:t/>
            </a:r>
            <a:br>
              <a:rPr lang="en-US" sz="1600">
                <a:solidFill>
                  <a:srgbClr val="FF0000"/>
                </a:solidFill>
                <a:latin typeface="Calibri Light" pitchFamily="32" charset="0"/>
              </a:rPr>
            </a:br>
            <a:endParaRPr lang="en-US" sz="1600">
              <a:solidFill>
                <a:srgbClr val="FF0000"/>
              </a:solidFill>
              <a:latin typeface="Calibri Light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82588"/>
            <a:ext cx="7797800" cy="1150937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Функции системы органов кровообращения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11188" y="1557338"/>
            <a:ext cx="8062912" cy="4894262"/>
            <a:chOff x="385" y="981"/>
            <a:chExt cx="5079" cy="3083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655" y="2009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2000">
                  <a:solidFill>
                    <a:srgbClr val="000000"/>
                  </a:solidFill>
                </a:rPr>
                <a:t>Транспортная функция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2925" y="3037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Транспорт крови с питательными веществами и продуктов распада к органам выделения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655" y="3037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Транспорт кислорода к органом и углекислого газа к легким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925" y="2009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2000">
                  <a:solidFill>
                    <a:srgbClr val="000000"/>
                  </a:solidFill>
                </a:rPr>
                <a:t>Терморегулирующая функция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85" y="981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>
                  <a:solidFill>
                    <a:srgbClr val="000000"/>
                  </a:solidFill>
                </a:rPr>
                <a:t>Перераспределения тепла в организме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85" y="2009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2000">
                  <a:solidFill>
                    <a:srgbClr val="000000"/>
                  </a:solidFill>
                </a:rPr>
                <a:t>Защитная</a:t>
              </a:r>
            </a:p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2000">
                  <a:solidFill>
                    <a:srgbClr val="000000"/>
                  </a:solidFill>
                </a:rPr>
                <a:t> функция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85" y="3037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Обеспечивается функциями крови (пиноцитоз, фагоцитоз)  - форменными элементами крови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196" y="2009"/>
              <a:ext cx="1269" cy="10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2000">
                  <a:solidFill>
                    <a:srgbClr val="000000"/>
                  </a:solidFill>
                </a:rPr>
                <a:t>Гуморальная</a:t>
              </a:r>
            </a:p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2000">
                  <a:solidFill>
                    <a:srgbClr val="000000"/>
                  </a:solidFill>
                </a:rPr>
                <a:t>функция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385" y="981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>
                  <a:solidFill>
                    <a:srgbClr val="000000"/>
                  </a:solidFill>
                </a:rPr>
                <a:t>Транспорт гормонов и других биологически активных веществ</a:t>
              </a:r>
            </a:p>
          </p:txBody>
        </p:sp>
      </p:grp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2771775" y="1557338"/>
            <a:ext cx="5688013" cy="1223962"/>
          </a:xfrm>
          <a:prstGeom prst="roundRect">
            <a:avLst>
              <a:gd name="adj" fmla="val 16667"/>
            </a:avLst>
          </a:prstGeom>
          <a:solidFill>
            <a:srgbClr val="E2BCBB"/>
          </a:solidFill>
          <a:ln w="9360" cap="flat">
            <a:solidFill>
              <a:srgbClr val="99403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2778125" y="3068638"/>
            <a:ext cx="5688013" cy="792162"/>
          </a:xfrm>
          <a:prstGeom prst="roundRect">
            <a:avLst>
              <a:gd name="adj" fmla="val 16667"/>
            </a:avLst>
          </a:prstGeom>
          <a:solidFill>
            <a:srgbClr val="E2BCBB"/>
          </a:solidFill>
          <a:ln w="9360" cap="flat">
            <a:solidFill>
              <a:srgbClr val="99403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2771775" y="4292600"/>
            <a:ext cx="5688013" cy="792163"/>
          </a:xfrm>
          <a:prstGeom prst="roundRect">
            <a:avLst>
              <a:gd name="adj" fmla="val 16667"/>
            </a:avLst>
          </a:prstGeom>
          <a:solidFill>
            <a:srgbClr val="E2BCBB"/>
          </a:solidFill>
          <a:ln w="9360" cap="flat">
            <a:solidFill>
              <a:srgbClr val="99403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771775" y="5497513"/>
            <a:ext cx="5688013" cy="792162"/>
          </a:xfrm>
          <a:prstGeom prst="roundRect">
            <a:avLst>
              <a:gd name="adj" fmla="val 16667"/>
            </a:avLst>
          </a:prstGeom>
          <a:solidFill>
            <a:srgbClr val="E2BCBB"/>
          </a:solidFill>
          <a:ln w="9360" cap="flat">
            <a:solidFill>
              <a:srgbClr val="99403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3" grpId="0" animBg="1"/>
      <p:bldP spid="20494" grpId="0" animBg="1"/>
      <p:bldP spid="204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0850" y="398463"/>
            <a:ext cx="3095625" cy="115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400">
                <a:solidFill>
                  <a:srgbClr val="002060"/>
                </a:solidFill>
                <a:latin typeface="Times New Roman" pitchFamily="16" charset="0"/>
              </a:rPr>
              <a:t>Сердце (cor),</a:t>
            </a:r>
            <a:r>
              <a:rPr lang="en-US" sz="4400" i="1">
                <a:solidFill>
                  <a:srgbClr val="002060"/>
                </a:solidFill>
                <a:latin typeface="Times New Roman" pitchFamily="16" charset="0"/>
              </a:rPr>
              <a:t> вид спереди</a:t>
            </a:r>
            <a:r>
              <a:rPr lang="en-US" sz="440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412875"/>
            <a:ext cx="291465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500" y="1773238"/>
            <a:ext cx="47752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8360" tIns="45000" rIns="1836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>
                <a:solidFill>
                  <a:srgbClr val="000000"/>
                </a:solidFill>
                <a:latin typeface="Calibri Light" pitchFamily="32" charset="0"/>
              </a:rPr>
              <a:t>1 </a:t>
            </a: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— Верхушка сердца;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 2 — правый желудочек;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3 — правая венечная артерия;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4 — правое ушко;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5 — перикард (отрезан);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6 — верхняя полая вена;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7 — аорта;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8 — плечеголовной ствол;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9 — левая общая сонная артерия;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10 — левая подключичная артерия;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11 — лёгочный ствол;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12 — левое ушко;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13 — передняя межжелудочковая ветвь левой венечной артерии; 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14 — большая вена сердца; 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15 — левый желудочек.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284663" y="4221163"/>
            <a:ext cx="215900" cy="287337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284663" y="3500438"/>
            <a:ext cx="215900" cy="287337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7885113" y="1917700"/>
            <a:ext cx="215900" cy="287338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7524750" y="2852738"/>
            <a:ext cx="215900" cy="287337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8027988" y="3213100"/>
            <a:ext cx="215900" cy="287338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8101013" y="3789363"/>
            <a:ext cx="215900" cy="287337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8101013" y="4292600"/>
            <a:ext cx="215900" cy="287338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8101013" y="4940300"/>
            <a:ext cx="215900" cy="287338"/>
          </a:xfrm>
          <a:prstGeom prst="ellipse">
            <a:avLst/>
          </a:prstGeom>
          <a:solidFill>
            <a:srgbClr val="FDEADA"/>
          </a:solidFill>
          <a:ln w="1908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47688" y="381000"/>
            <a:ext cx="3095625" cy="1014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800" b="1">
                <a:solidFill>
                  <a:srgbClr val="002060"/>
                </a:solidFill>
                <a:latin typeface="Calibri Light" pitchFamily="32" charset="0"/>
              </a:rPr>
              <a:t>Внутренние строение Сердца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284663" y="685800"/>
            <a:ext cx="4025900" cy="4687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47688" y="1808163"/>
            <a:ext cx="3449637" cy="3565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ПЕРИКАРД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 ЭНДОКАРД  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МИОКАРД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 ЭПИКАРД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СТВОРЧАТЫЙ И ПОЛУЛУННЫЙ КЛАПАНЫ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ТРЁХСТВОРЧАТЫЙ КЛАПАН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ДВУХСТВОРЧАТЫЙ КЛАПАН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>
                <a:solidFill>
                  <a:srgbClr val="000000"/>
                </a:solidFill>
                <a:latin typeface="Calibri Light" pitchFamily="32" charset="0"/>
              </a:rPr>
              <a:t>ПОЛУЛУННЫЕ  ИЛИ КАРМАШКОВЫЕ КЛАПАНЫ</a:t>
            </a:r>
          </a:p>
          <a:p>
            <a:pPr marL="169863" indent="-16986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sz="1400" b="1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688975"/>
            <a:ext cx="3738562" cy="468788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90488"/>
            <a:ext cx="227013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685800"/>
            <a:ext cx="7797800" cy="115093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Анализ видеофрагмента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8438" y="2063750"/>
            <a:ext cx="5886450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14350" y="3644900"/>
            <a:ext cx="7796213" cy="58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КРУГИ КРОВООБРАЩЕНИЯ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938" y="260350"/>
            <a:ext cx="7794625" cy="3195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4350" y="4243388"/>
            <a:ext cx="7964488" cy="1057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Малый круг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 кровообращения начинается из ………….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Большой круг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 кровообращения начинается самым крупным сосудом – аортой выходящей из ………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685800"/>
            <a:ext cx="7797800" cy="115093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Анализ Видеофрагмента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8438" y="2063750"/>
            <a:ext cx="5886450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tIns="45720" bIns="45720"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Сосуды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484313"/>
            <a:ext cx="8640762" cy="863600"/>
          </a:xfrm>
          <a:ln/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1000"/>
              </a:spcBef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600">
                <a:latin typeface="Calibri Light" pitchFamily="32" charset="0"/>
              </a:rPr>
              <a:t>Проводящие (артерии, вены, артериальные анастомозы)</a:t>
            </a:r>
          </a:p>
          <a:p>
            <a:pPr marL="608013" indent="-608013">
              <a:lnSpc>
                <a:spcPct val="90000"/>
              </a:lnSpc>
              <a:spcBef>
                <a:spcPts val="1000"/>
              </a:spcBef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600">
                <a:latin typeface="Calibri Light" pitchFamily="32" charset="0"/>
              </a:rPr>
              <a:t>Питающие (капилляры)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2370138"/>
            <a:ext cx="8674100" cy="2733675"/>
            <a:chOff x="0" y="1493"/>
            <a:chExt cx="5464" cy="1722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1493"/>
              <a:ext cx="1365" cy="17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Эндотелий (первый плоский слой клеток, хорошо развит в капиллярах)</a:t>
              </a:r>
            </a:p>
            <a:p>
              <a:pPr hangingPunct="1">
                <a:lnSpc>
                  <a:spcPct val="100000"/>
                </a:lnSpc>
                <a:spcAft>
                  <a:spcPts val="638"/>
                </a:spcAft>
                <a:tabLst>
                  <a:tab pos="723900" algn="l"/>
                  <a:tab pos="1447800" algn="l"/>
                </a:tabLst>
              </a:pPr>
              <a:endParaRPr lang="ru-RU" sz="1600">
                <a:solidFill>
                  <a:srgbClr val="000000"/>
                </a:solidFill>
                <a:latin typeface="Calibri Light" pitchFamily="32" charset="0"/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733" y="1493"/>
              <a:ext cx="1365" cy="17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Внутренняя оболочка – </a:t>
              </a:r>
              <a:r>
                <a:rPr lang="ru-RU" sz="1600" i="1">
                  <a:solidFill>
                    <a:srgbClr val="000000"/>
                  </a:solidFill>
                  <a:latin typeface="Calibri Light" pitchFamily="32" charset="0"/>
                </a:rPr>
                <a:t>tunica intima</a:t>
              </a: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, состоит из эластичных волокон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099" y="1493"/>
              <a:ext cx="1365" cy="17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Средняя или мышечная – </a:t>
              </a:r>
              <a:r>
                <a:rPr lang="ru-RU" sz="1600" i="1">
                  <a:solidFill>
                    <a:srgbClr val="000000"/>
                  </a:solidFill>
                  <a:latin typeface="Calibri Light" pitchFamily="32" charset="0"/>
                </a:rPr>
                <a:t>tunica media</a:t>
              </a: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, состоит из мышечных волокон.</a:t>
              </a:r>
            </a:p>
            <a:p>
              <a:pPr hangingPunct="1">
                <a:lnSpc>
                  <a:spcPct val="100000"/>
                </a:lnSpc>
                <a:spcAft>
                  <a:spcPts val="638"/>
                </a:spcAft>
                <a:tabLst>
                  <a:tab pos="723900" algn="l"/>
                  <a:tab pos="1447800" algn="l"/>
                </a:tabLst>
              </a:pPr>
              <a:endParaRPr lang="ru-RU" sz="1600">
                <a:solidFill>
                  <a:srgbClr val="000000"/>
                </a:solidFill>
                <a:latin typeface="Calibri Light" pitchFamily="32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366" y="1493"/>
              <a:ext cx="1365" cy="17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Адвентиция – </a:t>
              </a:r>
              <a:r>
                <a:rPr lang="ru-RU" sz="1600" i="1">
                  <a:solidFill>
                    <a:srgbClr val="000000"/>
                  </a:solidFill>
                  <a:latin typeface="Calibri Light" pitchFamily="32" charset="0"/>
                </a:rPr>
                <a:t>tunica externa</a:t>
              </a:r>
              <a:r>
                <a:rPr lang="ru-RU" sz="1600">
                  <a:solidFill>
                    <a:srgbClr val="000000"/>
                  </a:solidFill>
                  <a:latin typeface="Calibri Light" pitchFamily="32" charset="0"/>
                </a:rPr>
                <a:t>, состоит из эластичных и гладких мышечных волокон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1650" y="249238"/>
            <a:ext cx="3095625" cy="1519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400">
                <a:solidFill>
                  <a:srgbClr val="4F81BD"/>
                </a:solidFill>
              </a:rPr>
              <a:t>Строение артерий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339850"/>
            <a:ext cx="3614737" cy="302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96888" y="2060575"/>
            <a:ext cx="3638550" cy="2665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rIns="90000" bIns="45000"/>
          <a:lstStyle/>
          <a:p>
            <a:pPr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 b="1">
                <a:solidFill>
                  <a:srgbClr val="000000"/>
                </a:solidFill>
                <a:latin typeface="Calibri Light" pitchFamily="32" charset="0"/>
              </a:rPr>
              <a:t>Артериолы</a:t>
            </a:r>
            <a:r>
              <a:rPr lang="en-US" sz="2400">
                <a:solidFill>
                  <a:srgbClr val="000000"/>
                </a:solidFill>
                <a:latin typeface="Calibri Light" pitchFamily="32" charset="0"/>
              </a:rPr>
              <a:t> — мелкие артерии, по току крови предшествующие капиллярам В их сосудистой стенке преобладают гладкие мышечные волокна.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47800" y="381000"/>
            <a:ext cx="184150" cy="7080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57225" y="333375"/>
            <a:ext cx="3403600" cy="137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400">
                <a:solidFill>
                  <a:srgbClr val="4F81BD"/>
                </a:solidFill>
              </a:rPr>
              <a:t>Строение капилляров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836613"/>
            <a:ext cx="3671887" cy="421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7225" y="1708150"/>
            <a:ext cx="3770313" cy="3592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rIns="90000" bIns="45000"/>
          <a:lstStyle/>
          <a:p>
            <a:pPr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 b="1">
                <a:solidFill>
                  <a:srgbClr val="000000"/>
                </a:solidFill>
                <a:latin typeface="Impact" charset="0"/>
              </a:rPr>
              <a:t>    </a:t>
            </a: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Капилляры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 — это мельчайшие кровеносные сосуды, настолько тонкие, что вещества могут свободно проникать через их стенку. Через стенку капилляров осуществляется отдача питательных веществ и кислорода из крови в клетки и переход углекислого газа и других продуктов жизнедеятельности из клеток в кровь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79388" y="268288"/>
            <a:ext cx="3384550" cy="847725"/>
          </a:xfrm>
          <a:prstGeom prst="rect">
            <a:avLst/>
          </a:prstGeom>
          <a:noFill/>
          <a:ln w="9525" cap="flat">
            <a:solidFill>
              <a:srgbClr val="77933C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800">
                <a:solidFill>
                  <a:srgbClr val="FF0000"/>
                </a:solidFill>
                <a:latin typeface="Impact" charset="0"/>
              </a:rPr>
              <a:t></a:t>
            </a:r>
            <a:r>
              <a:rPr lang="en-US" sz="4400">
                <a:solidFill>
                  <a:srgbClr val="4F81BD"/>
                </a:solidFill>
                <a:latin typeface="Impact" charset="0"/>
              </a:rPr>
              <a:t>ВСПОМНИ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79450" y="981075"/>
            <a:ext cx="4040188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algn="ctr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  <a:latin typeface="Impact" charset="0"/>
              </a:rPr>
              <a:t>РАЗМЫШЛЕНИЯ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1762125"/>
            <a:ext cx="4327525" cy="3951288"/>
          </a:xfrm>
          <a:prstGeom prst="rect">
            <a:avLst/>
          </a:prstGeom>
          <a:noFill/>
          <a:ln w="1908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М. Сервет указал на то, что кровь, выходя от сердца, совершает «длинный и удивительный путь» вокруг всего тела. 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Труд «Dialogi de trinitate», в котором шла полемика против учения о Троице. 1532 г.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«..размышляя о крещении младенцев своем сочинении  он уделил несколько страниц кровообращению и описал открытый им малый круг кровообращения, 1553 г. 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00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213350" y="5062538"/>
            <a:ext cx="3095625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algn="ctr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Мигель Сервет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3350" y="685800"/>
            <a:ext cx="3095625" cy="4176713"/>
          </a:xfrm>
          <a:prstGeom prst="rect">
            <a:avLst/>
          </a:prstGeom>
          <a:solidFill>
            <a:srgbClr val="EDEDED"/>
          </a:solidFill>
          <a:ln w="190440" cap="flat">
            <a:solidFill>
              <a:srgbClr val="984807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42925" y="415925"/>
            <a:ext cx="3095625" cy="1085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Строение вен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74788"/>
            <a:ext cx="4008438" cy="271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20700" y="1628775"/>
            <a:ext cx="4051300" cy="345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rIns="90000" bIns="45000"/>
          <a:lstStyle/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Венулы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 — мелкие кровеносные сосуды, обеспечивающие в большом круге отток обедненной кислородом и насыщенной продуктами жизнедеятельности крови из капилляров в вены.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Вены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 — это сосуды, по которым кровь движется </a:t>
            </a: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к </a:t>
            </a:r>
            <a:r>
              <a:rPr lang="en-US" sz="2000">
                <a:solidFill>
                  <a:srgbClr val="000000"/>
                </a:solidFill>
                <a:latin typeface="Calibri Light" pitchFamily="32" charset="0"/>
              </a:rPr>
              <a:t>сердцу. Стенки вен менее толстые, чем стенки артерий и содержат соответственно меньше мышечных волокон и эластических элементов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685800"/>
            <a:ext cx="7797800" cy="115093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6000">
                <a:solidFill>
                  <a:srgbClr val="FF0000"/>
                </a:solidFill>
                <a:latin typeface="Cambria" pitchFamily="16" charset="0"/>
              </a:rPr>
              <a:t></a:t>
            </a:r>
            <a:r>
              <a:rPr lang="en-US" sz="4400" b="1">
                <a:solidFill>
                  <a:srgbClr val="FF0000"/>
                </a:solidFill>
                <a:latin typeface="Calibri" charset="0"/>
              </a:rPr>
              <a:t>РЕФЛЕКСИЯ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34963" y="3760788"/>
            <a:ext cx="184150" cy="884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200">
              <a:solidFill>
                <a:srgbClr val="000000"/>
              </a:solidFill>
              <a:latin typeface="Impact" charset="0"/>
            </a:endParaRPr>
          </a:p>
          <a:p>
            <a:pPr>
              <a:lnSpc>
                <a:spcPct val="100000"/>
              </a:lnSpc>
            </a:pPr>
            <a:endParaRPr lang="ru-RU" sz="20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</a:pPr>
            <a:endParaRPr lang="ru-RU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4350" y="1960563"/>
            <a:ext cx="7796213" cy="259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Определите по предложенной шкале следующие показатели: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1200">
              <a:solidFill>
                <a:srgbClr val="000000"/>
              </a:solidFill>
              <a:latin typeface="Impact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А) Мне было интересно на занятии: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Б) Я усвоил материал по данной теме: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В)  Учебный  материал был понятен и доступен для понимания: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00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5213" y="2506663"/>
            <a:ext cx="6102350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5213" y="3302000"/>
            <a:ext cx="6102350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2038" y="4289425"/>
            <a:ext cx="6102350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685800"/>
            <a:ext cx="7797800" cy="115093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</a:t>
            </a:r>
            <a:r>
              <a:rPr lang="en-US" sz="4400" b="1">
                <a:solidFill>
                  <a:srgbClr val="4F81BD"/>
                </a:solidFill>
                <a:latin typeface="Impact" charset="0"/>
              </a:rPr>
              <a:t>ДОМАШНЯЯ РАБОТА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4350" y="2063750"/>
            <a:ext cx="7796213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  <a:latin typeface="Calibri Light" pitchFamily="32" charset="0"/>
              </a:rPr>
              <a:t>Используя специализированные издания в области ветеринарии, выпишите заболевания, связанные с органами кроветворения и иммунной системой, сделайте краткую аннотацию с указанием источника информации.</a:t>
            </a:r>
          </a:p>
          <a:p>
            <a:pPr marL="228600" indent="-2270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Impact" charset="0"/>
              </a:rPr>
            </a:br>
            <a:endParaRPr lang="en-US" sz="2000">
              <a:solidFill>
                <a:srgbClr val="000000"/>
              </a:solidFill>
              <a:latin typeface="Impac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4546600" cy="922337"/>
          </a:xfrm>
          <a:prstGeom prst="rect">
            <a:avLst/>
          </a:prstGeom>
          <a:solidFill>
            <a:srgbClr val="FDEADA"/>
          </a:solidFill>
          <a:ln w="19080" cap="flat">
            <a:solidFill>
              <a:srgbClr val="9BBB59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4400">
                <a:solidFill>
                  <a:srgbClr val="C00000"/>
                </a:solidFill>
                <a:latin typeface="Impact" charset="0"/>
              </a:rPr>
              <a:t>ЭКСПЕРЕМЕНТЫ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472113" y="5013325"/>
            <a:ext cx="3178175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algn="ctr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>
                <a:solidFill>
                  <a:srgbClr val="000000"/>
                </a:solidFill>
                <a:latin typeface="Impact" charset="0"/>
              </a:rPr>
              <a:t>Уильям Гарвей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4950" y="1339850"/>
            <a:ext cx="5129213" cy="4464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300">
                <a:solidFill>
                  <a:srgbClr val="000000"/>
                </a:solidFill>
                <a:latin typeface="Calibri Light" pitchFamily="32" charset="0"/>
              </a:rPr>
              <a:t>1598 году он  слушая лекции знаменитого анатома Фабрицио д'Аквапенденте. Этот ученый открыл в венах особые клапаны. Правда, он не понял их значения, и для него они оказались лишь деталью строения вен. </a:t>
            </a:r>
          </a:p>
          <a:p>
            <a:pPr marL="228600" indent="-227013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300">
                <a:solidFill>
                  <a:srgbClr val="000000"/>
                </a:solidFill>
                <a:latin typeface="Calibri Light" pitchFamily="32" charset="0"/>
              </a:rPr>
              <a:t>Гарвей задумался над ролью этих клапанов. Но одних размышлений для ученого недостаточно. Нужен опыт, эксперимент. И Гарвей начал с опыта над самим собой. Туго перевязав свою руку, он увидел, как рука ниже перевязки вскоре затекла, вены набухли, а кожа потемнела. Когда набухшая вена на одной ноге была надрезана, из пореза закапала густая темная кровь. </a:t>
            </a:r>
          </a:p>
          <a:p>
            <a:pPr marL="228600" indent="-227013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300">
                <a:solidFill>
                  <a:srgbClr val="000000"/>
                </a:solidFill>
                <a:latin typeface="Calibri Light" pitchFamily="32" charset="0"/>
              </a:rPr>
              <a:t>Еще раз сверкнул ланцет. Теперь вена была надрезана на другой ноге, но выше перевязки. Из пореза не вытекло ни одной капли крови. Ясно, что ниже перевязки вена переполнена кровью, а над перевязкой крови в ней нет. Что могло это означать?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4663" y="936625"/>
            <a:ext cx="3095625" cy="4054475"/>
          </a:xfrm>
          <a:prstGeom prst="rect">
            <a:avLst/>
          </a:prstGeom>
          <a:solidFill>
            <a:srgbClr val="EDEDED"/>
          </a:solidFill>
          <a:ln w="190440" cap="flat">
            <a:solidFill>
              <a:srgbClr val="984807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9725"/>
            <a:ext cx="7797800" cy="115093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ЧТО ЗНАЕМ О СЕРДЦЕ?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74688" y="1700213"/>
            <a:ext cx="7848600" cy="1082675"/>
          </a:xfrm>
          <a:prstGeom prst="rect">
            <a:avLst/>
          </a:prstGeom>
          <a:solidFill>
            <a:srgbClr val="FCFBF9"/>
          </a:solidFill>
          <a:ln w="19080" cap="flat">
            <a:solidFill>
              <a:srgbClr val="C0504D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i="1">
                <a:solidFill>
                  <a:srgbClr val="000000"/>
                </a:solidFill>
                <a:latin typeface="Calibri Light" pitchFamily="32" charset="0"/>
              </a:rPr>
              <a:t>Сердце ( соr,  καρδιά) —фиброзно-мышечный полый орган, обеспечивающий посредством повторных ритмичных сокращений ток крови по сосудам;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2968625"/>
            <a:ext cx="7848600" cy="419100"/>
          </a:xfrm>
          <a:prstGeom prst="rect">
            <a:avLst/>
          </a:prstGeom>
          <a:solidFill>
            <a:srgbClr val="C6D9F1"/>
          </a:solidFill>
          <a:ln w="19080" cap="flat">
            <a:solidFill>
              <a:srgbClr val="C0504D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i="1">
                <a:solidFill>
                  <a:srgbClr val="000000"/>
                </a:solidFill>
                <a:latin typeface="Calibri Light" pitchFamily="32" charset="0"/>
              </a:rPr>
              <a:t>Присутствует у всех живых организмов с развитой кровеносной системой;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76275" y="4508500"/>
            <a:ext cx="7848600" cy="747713"/>
          </a:xfrm>
          <a:prstGeom prst="rect">
            <a:avLst/>
          </a:prstGeom>
          <a:solidFill>
            <a:srgbClr val="8EB4E3"/>
          </a:solidFill>
          <a:ln w="19080" cap="flat">
            <a:solidFill>
              <a:srgbClr val="EBF1DE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i="1">
                <a:solidFill>
                  <a:srgbClr val="000000"/>
                </a:solidFill>
                <a:latin typeface="Calibri Light" pitchFamily="32" charset="0"/>
              </a:rPr>
              <a:t>Масса сердца имеет разный вес взависимости от пола и вида животного организма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76275" y="3573463"/>
            <a:ext cx="7848600" cy="747712"/>
          </a:xfrm>
          <a:prstGeom prst="rect">
            <a:avLst/>
          </a:prstGeom>
          <a:solidFill>
            <a:srgbClr val="F2DCDB"/>
          </a:solidFill>
          <a:ln w="19080" cap="flat">
            <a:solidFill>
              <a:srgbClr val="C0504D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i="1">
                <a:solidFill>
                  <a:srgbClr val="000000"/>
                </a:solidFill>
                <a:latin typeface="Calibri Light" pitchFamily="32" charset="0"/>
              </a:rPr>
              <a:t>Сердечная мышца представляет собой особый вид поперечно-полосатой мышечной ткани, встречающейся исключительно в сердце;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7343775" cy="1150938"/>
          </a:xfrm>
          <a:ln/>
        </p:spPr>
        <p:txBody>
          <a:bodyPr anchor="t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4F81BD"/>
                </a:solidFill>
                <a:latin typeface="Arial" charset="0"/>
              </a:rPr>
              <a:t>Схема </a:t>
            </a:r>
            <a:br>
              <a:rPr lang="en-US" sz="2400">
                <a:solidFill>
                  <a:srgbClr val="4F81BD"/>
                </a:solidFill>
                <a:latin typeface="Arial" charset="0"/>
              </a:rPr>
            </a:br>
            <a:r>
              <a:rPr lang="en-US" sz="2400">
                <a:solidFill>
                  <a:srgbClr val="4F81BD"/>
                </a:solidFill>
                <a:latin typeface="Arial" charset="0"/>
              </a:rPr>
              <a:t>«Система органов кровообращения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684213" y="1412875"/>
            <a:ext cx="7654925" cy="3830638"/>
            <a:chOff x="431" y="890"/>
            <a:chExt cx="4822" cy="2413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431" y="2097"/>
              <a:ext cx="4822" cy="12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Система органов кровообращения</a:t>
              </a: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431" y="89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 sz="2400">
                  <a:solidFill>
                    <a:srgbClr val="000000"/>
                  </a:solidFill>
                </a:rPr>
                <a:t>Сосуды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431" y="89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 sz="2000">
                  <a:solidFill>
                    <a:srgbClr val="000000"/>
                  </a:solidFill>
                </a:rPr>
                <a:t>Артерии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431" y="89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 sz="2400">
                  <a:solidFill>
                    <a:srgbClr val="000000"/>
                  </a:solidFill>
                </a:rPr>
                <a:t>Вены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431" y="89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 sz="2400">
                  <a:solidFill>
                    <a:srgbClr val="000000"/>
                  </a:solidFill>
                </a:rPr>
                <a:t>Сердце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31" y="89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ru-RU" sz="2000">
                  <a:solidFill>
                    <a:srgbClr val="000000"/>
                  </a:solidFill>
                </a:rPr>
                <a:t>Капилляры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7797800" cy="1150937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ЭВОЛЮЦИОННЫЕ  ИЗМЕНЕНИЯ 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436563" y="1196975"/>
          <a:ext cx="8023225" cy="4441827"/>
        </p:xfrm>
        <a:graphic>
          <a:graphicData uri="http://schemas.openxmlformats.org/drawingml/2006/table">
            <a:tbl>
              <a:tblPr/>
              <a:tblGrid>
                <a:gridCol w="1685925"/>
                <a:gridCol w="1584325"/>
                <a:gridCol w="2255837"/>
                <a:gridCol w="2497138"/>
              </a:tblGrid>
              <a:tr h="7223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Класс животных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Среда обитания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Тип дыхания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Строение сердца,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Круги кровообращения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04850" algn="l"/>
                          <a:tab pos="898525" algn="ctr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Рыбы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водная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жаберный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Двухкамерное, один круг кровообраще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Амфибии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Наземная водная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Жаберный, легочный, поверхностью тела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Трех камерное, два круга кровообращения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Рептилии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наземная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Легочный, поверхностью тела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Трех камерное, два круга кровообращения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Птицы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Воздушно-наземный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Легочный, воздухоносные мешки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Четырех камерное, два круга кровообращения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Млекопитающие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Наземная, водная, воздушная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Легочный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2" charset="0"/>
                          <a:cs typeface="Arial Unicode MS" charset="0"/>
                        </a:rPr>
                        <a:t>Четырех камерное, два круга кровообращения</a:t>
                      </a:r>
                    </a:p>
                  </a:txBody>
                  <a:tcPr marL="64800" marR="648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4615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 b="1">
                <a:solidFill>
                  <a:srgbClr val="C00000"/>
                </a:solidFill>
                <a:latin typeface="Impact" charset="0"/>
              </a:rPr>
              <a:t></a:t>
            </a:r>
            <a:r>
              <a:rPr lang="en-US" sz="4400" b="1">
                <a:solidFill>
                  <a:srgbClr val="4F81BD"/>
                </a:solidFill>
                <a:latin typeface="Impact" charset="0"/>
              </a:rPr>
              <a:t>ПОДУМАЙ!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57338"/>
            <a:ext cx="3886200" cy="4538662"/>
          </a:xfrm>
          <a:ln/>
        </p:spPr>
        <p:txBody>
          <a:bodyPr/>
          <a:lstStyle/>
          <a:p>
            <a:pPr marL="228600" indent="-227013">
              <a:lnSpc>
                <a:spcPct val="120000"/>
              </a:lnSpc>
              <a:spcBef>
                <a:spcPts val="1000"/>
              </a:spcBef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b="1" i="1">
                <a:latin typeface="Calibri Light" pitchFamily="32" charset="0"/>
              </a:rPr>
              <a:t>Как вы думаете, с какими системами органов,  непосредственно взаимодействует система кровообращения? </a:t>
            </a:r>
          </a:p>
          <a:p>
            <a:pPr marL="228600" indent="-227013">
              <a:lnSpc>
                <a:spcPct val="120000"/>
              </a:lnSpc>
              <a:spcBef>
                <a:spcPts val="1000"/>
              </a:spcBef>
              <a:buClr>
                <a:srgbClr val="4F81BD"/>
              </a:buClr>
              <a:buSzPct val="16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b="1" i="1">
                <a:latin typeface="Calibri Light" pitchFamily="32" charset="0"/>
              </a:rPr>
              <a:t>В каком виде профессиональной деятельности необходимы знания о сердце? </a:t>
            </a:r>
          </a:p>
          <a:p>
            <a:pPr marL="228600" indent="-227013">
              <a:lnSpc>
                <a:spcPct val="12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682750"/>
            <a:ext cx="3810000" cy="2143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 rot="21420000">
            <a:off x="220663" y="981075"/>
            <a:ext cx="7742237" cy="1789113"/>
          </a:xfrm>
          <a:ln/>
        </p:spPr>
        <p:txBody>
          <a:bodyPr anchor="t"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 b="1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 b="1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 b="1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600" b="1">
                <a:solidFill>
                  <a:srgbClr val="4F81BD"/>
                </a:solidFill>
                <a:latin typeface="Calibri Light" pitchFamily="32" charset="0"/>
              </a:rPr>
              <a:t>Раздел 2. Анатомия</a:t>
            </a:r>
            <a:r>
              <a:rPr lang="en-US" sz="3600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600">
                <a:solidFill>
                  <a:srgbClr val="4F81BD"/>
                </a:solidFill>
                <a:latin typeface="Calibri Light" pitchFamily="32" charset="0"/>
              </a:rPr>
            </a:br>
            <a:r>
              <a:rPr lang="en-US" sz="3200" b="1">
                <a:solidFill>
                  <a:srgbClr val="4F81BD"/>
                </a:solidFill>
                <a:latin typeface="Calibri Light" pitchFamily="32" charset="0"/>
              </a:rPr>
              <a:t>Тема 2.8.</a:t>
            </a:r>
            <a:r>
              <a:rPr lang="en-US" sz="3200">
                <a:solidFill>
                  <a:srgbClr val="4F81BD"/>
                </a:solidFill>
                <a:latin typeface="Calibri Light" pitchFamily="32" charset="0"/>
              </a:rPr>
              <a:t> «</a:t>
            </a:r>
            <a:r>
              <a:rPr lang="en-US" sz="3200" b="1">
                <a:solidFill>
                  <a:srgbClr val="4F81BD"/>
                </a:solidFill>
                <a:latin typeface="Calibri Light" pitchFamily="32" charset="0"/>
              </a:rPr>
              <a:t>Система органов крово-и лимфообращения»</a:t>
            </a:r>
            <a:r>
              <a:rPr lang="en-US" sz="3200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en-US" sz="3200">
                <a:solidFill>
                  <a:srgbClr val="4F81BD"/>
                </a:solidFill>
                <a:latin typeface="Calibri Light" pitchFamily="32" charset="0"/>
              </a:rPr>
            </a:br>
            <a:endParaRPr lang="en-US" sz="3200">
              <a:solidFill>
                <a:srgbClr val="4F81BD"/>
              </a:solidFill>
              <a:latin typeface="Calibri Light" pitchFamily="32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 rot="21420000">
            <a:off x="817563" y="2817813"/>
            <a:ext cx="7512050" cy="550862"/>
          </a:xfrm>
          <a:solidFill>
            <a:srgbClr val="FFFFFF"/>
          </a:solidFill>
          <a:ln w="19080">
            <a:solidFill>
              <a:srgbClr val="C0504D"/>
            </a:solidFill>
          </a:ln>
        </p:spPr>
        <p:txBody>
          <a:bodyPr lIns="90000" tIns="45000" rIns="90000" bIns="45000"/>
          <a:lstStyle/>
          <a:p>
            <a:pPr marL="0" indent="0" algn="ct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>
                <a:solidFill>
                  <a:srgbClr val="4F81BD"/>
                </a:solidFill>
                <a:latin typeface="Calibri Light" pitchFamily="32" charset="0"/>
              </a:rPr>
              <a:t>Изучение нового материала</a:t>
            </a:r>
            <a:r>
              <a:rPr lang="ru-RU">
                <a:solidFill>
                  <a:srgbClr val="4F81BD"/>
                </a:solidFill>
                <a:latin typeface="Calibri Light" pitchFamily="32" charset="0"/>
              </a:rPr>
              <a:t/>
            </a:r>
            <a:br>
              <a:rPr lang="ru-RU">
                <a:solidFill>
                  <a:srgbClr val="4F81BD"/>
                </a:solidFill>
                <a:latin typeface="Calibri Light" pitchFamily="32" charset="0"/>
              </a:rPr>
            </a:br>
            <a:endParaRPr lang="ru-RU">
              <a:solidFill>
                <a:srgbClr val="4F81BD"/>
              </a:solidFill>
              <a:latin typeface="Calibri Light" pitchFamily="3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250" y="3881438"/>
            <a:ext cx="1949450" cy="223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3908425"/>
            <a:ext cx="2952750" cy="221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3263" y="3870325"/>
            <a:ext cx="2578100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685800"/>
            <a:ext cx="8016875" cy="115093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>
                <a:solidFill>
                  <a:srgbClr val="4F81BD"/>
                </a:solidFill>
                <a:latin typeface="Impact" charset="0"/>
              </a:rPr>
              <a:t>ПЕРЕЧЕНЬ ИЗУЧАЕМЫХ ВОПРОСОВ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4350" y="2063750"/>
            <a:ext cx="7796213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56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Характеристика и значение системы кровообращения и связь ее с другими системами. </a:t>
            </a:r>
          </a:p>
          <a:p>
            <a:pPr marL="457200" indent="-4556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Сердце, его строение, положение, иннервация и кровоснабжение.</a:t>
            </a:r>
          </a:p>
          <a:p>
            <a:pPr marL="457200" indent="-4556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Нервно-мышечная система сердца. </a:t>
            </a:r>
          </a:p>
          <a:p>
            <a:pPr marL="457200" indent="-4556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Круги кровообращения у взрослых животных.  </a:t>
            </a:r>
          </a:p>
          <a:p>
            <a:pPr marL="457200" indent="-455613" hangingPunct="1">
              <a:lnSpc>
                <a:spcPct val="120000"/>
              </a:lnSpc>
              <a:spcBef>
                <a:spcPts val="1000"/>
              </a:spcBef>
              <a:spcAft>
                <a:spcPts val="1425"/>
              </a:spcAft>
              <a:buClr>
                <a:srgbClr val="4F81BD"/>
              </a:buClr>
              <a:buSzPct val="16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>
                <a:solidFill>
                  <a:srgbClr val="000000"/>
                </a:solidFill>
                <a:latin typeface="Calibri Light" pitchFamily="32" charset="0"/>
              </a:rPr>
              <a:t>Общая характеристика строения сосудов.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Arial Unicode MS"/>
      </a:majorFont>
      <a:minorFont>
        <a:latin typeface="Impact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Экран (4:3)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42" baseType="lpstr">
      <vt:lpstr>Times New Roman</vt:lpstr>
      <vt:lpstr>Georgia</vt:lpstr>
      <vt:lpstr>Arial Unicode MS</vt:lpstr>
      <vt:lpstr>Impact</vt:lpstr>
      <vt:lpstr>Arial</vt:lpstr>
      <vt:lpstr>Wingdings</vt:lpstr>
      <vt:lpstr>Symbol</vt:lpstr>
      <vt:lpstr>Calibri Light</vt:lpstr>
      <vt:lpstr>Calibri</vt:lpstr>
      <vt:lpstr>StarSymbol</vt:lpstr>
      <vt:lpstr>Cambria</vt:lpstr>
      <vt:lpstr>+mn-ea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   Раздел 2. Анатомия Тема 2.8. «Система органов крово-и лимфообращения» </vt:lpstr>
      <vt:lpstr>Слайд 2</vt:lpstr>
      <vt:lpstr>Слайд 3</vt:lpstr>
      <vt:lpstr>ЧТО ЗНАЕМ О СЕРДЦЕ?</vt:lpstr>
      <vt:lpstr>Схема  «Система органов кровообращения</vt:lpstr>
      <vt:lpstr>ЭВОЛЮЦИОННЫЕ  ИЗМЕНЕНИЯ </vt:lpstr>
      <vt:lpstr>ПОДУМАЙ!</vt:lpstr>
      <vt:lpstr>   Раздел 2. Анатомия Тема 2.8. «Система органов крово-и лимфообращения» </vt:lpstr>
      <vt:lpstr>ПЕРЕЧЕНЬ ИЗУЧАЕМЫХ ВОПРОСОВ</vt:lpstr>
      <vt:lpstr>Слайд 10</vt:lpstr>
      <vt:lpstr>Функции системы органов кровообращения</vt:lpstr>
      <vt:lpstr>Слайд 12</vt:lpstr>
      <vt:lpstr>Слайд 13</vt:lpstr>
      <vt:lpstr>Анализ видеофрагмента</vt:lpstr>
      <vt:lpstr>Слайд 15</vt:lpstr>
      <vt:lpstr>Анализ Видеофрагмента</vt:lpstr>
      <vt:lpstr>Сосуды</vt:lpstr>
      <vt:lpstr>Слайд 18</vt:lpstr>
      <vt:lpstr>Слайд 19</vt:lpstr>
      <vt:lpstr>Слайд 20</vt:lpstr>
      <vt:lpstr>РЕФЛЕКСИЯ</vt:lpstr>
      <vt:lpstr>ДОМАШНЯЯ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Раздел 2. Анатомия Тема 2.8. «Система органов крово-и лимфообращения» </dc:title>
  <dc:creator>revaz</dc:creator>
  <cp:lastModifiedBy>re</cp:lastModifiedBy>
  <cp:revision>1</cp:revision>
  <cp:lastPrinted>1601-01-01T00:00:00Z</cp:lastPrinted>
  <dcterms:created xsi:type="dcterms:W3CDTF">1601-01-01T00:00:00Z</dcterms:created>
  <dcterms:modified xsi:type="dcterms:W3CDTF">2014-05-16T20:04:01Z</dcterms:modified>
</cp:coreProperties>
</file>