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145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Решение системы линейных уравнений с двумя переменными.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1714512"/>
          </a:xfrm>
        </p:spPr>
        <p:txBody>
          <a:bodyPr>
            <a:normAutofit lnSpcReduction="10000"/>
          </a:bodyPr>
          <a:lstStyle/>
          <a:p>
            <a:endParaRPr lang="ru-RU" sz="3600" b="1" i="1" dirty="0" smtClean="0"/>
          </a:p>
          <a:p>
            <a:endParaRPr lang="ru-RU" sz="3600" b="1" i="1" dirty="0" smtClean="0"/>
          </a:p>
          <a:p>
            <a:r>
              <a:rPr lang="ru-RU" sz="3600" b="1" i="1" dirty="0" smtClean="0"/>
              <a:t>Метод подстановки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2400288" cy="64292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B0F0"/>
                </a:solidFill>
              </a:rPr>
              <a:t>Домашняя работа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endParaRPr lang="ru-RU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</a:rPr>
              <a:t>№ 12.5                         №12.6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а)   2х + у = 4               а) 6х – у = 18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00B0F0"/>
                </a:solidFill>
              </a:rPr>
              <a:t> = - 2х + 4                   </a:t>
            </a:r>
            <a:r>
              <a:rPr lang="ru-RU" dirty="0" smtClean="0">
                <a:solidFill>
                  <a:srgbClr val="FF0000"/>
                </a:solidFill>
              </a:rPr>
              <a:t>-у</a:t>
            </a:r>
            <a:r>
              <a:rPr lang="ru-RU" dirty="0" smtClean="0">
                <a:solidFill>
                  <a:srgbClr val="00B0F0"/>
                </a:solidFill>
              </a:rPr>
              <a:t> = - 6х + 18 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б)  </a:t>
            </a:r>
            <a:r>
              <a:rPr lang="ru-RU" dirty="0" err="1" smtClean="0">
                <a:solidFill>
                  <a:srgbClr val="00B0F0"/>
                </a:solidFill>
              </a:rPr>
              <a:t>х</a:t>
            </a:r>
            <a:r>
              <a:rPr lang="ru-RU" dirty="0" smtClean="0">
                <a:solidFill>
                  <a:srgbClr val="00B0F0"/>
                </a:solidFill>
              </a:rPr>
              <a:t> + 6у = 9                     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00B0F0"/>
                </a:solidFill>
              </a:rPr>
              <a:t> = 6х - 18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      </a:t>
            </a:r>
            <a:r>
              <a:rPr lang="ru-RU" dirty="0" err="1" smtClean="0">
                <a:solidFill>
                  <a:srgbClr val="FF0000"/>
                </a:solidFill>
              </a:rPr>
              <a:t>х</a:t>
            </a:r>
            <a:r>
              <a:rPr lang="ru-RU" dirty="0" smtClean="0">
                <a:solidFill>
                  <a:srgbClr val="00B0F0"/>
                </a:solidFill>
              </a:rPr>
              <a:t> = - 6у + 9           б)  - а - 5</a:t>
            </a:r>
            <a:r>
              <a:rPr lang="en-US" dirty="0" smtClean="0">
                <a:solidFill>
                  <a:srgbClr val="00B0F0"/>
                </a:solidFill>
              </a:rPr>
              <a:t>b</a:t>
            </a:r>
            <a:r>
              <a:rPr lang="ru-RU" dirty="0" smtClean="0">
                <a:solidFill>
                  <a:srgbClr val="00B0F0"/>
                </a:solidFill>
              </a:rPr>
              <a:t> = 20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       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- а </a:t>
            </a:r>
            <a:r>
              <a:rPr lang="ru-RU" dirty="0" smtClean="0">
                <a:solidFill>
                  <a:srgbClr val="00B0F0"/>
                </a:solidFill>
              </a:rPr>
              <a:t>= 5</a:t>
            </a:r>
            <a:r>
              <a:rPr lang="en-US" dirty="0" smtClean="0">
                <a:solidFill>
                  <a:srgbClr val="00B0F0"/>
                </a:solidFill>
              </a:rPr>
              <a:t>b</a:t>
            </a:r>
            <a:r>
              <a:rPr lang="ru-RU" dirty="0" smtClean="0">
                <a:solidFill>
                  <a:srgbClr val="00B0F0"/>
                </a:solidFill>
              </a:rPr>
              <a:t> + 20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          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>
                <a:solidFill>
                  <a:srgbClr val="00B0F0"/>
                </a:solidFill>
              </a:rPr>
              <a:t> = - 5</a:t>
            </a:r>
            <a:r>
              <a:rPr lang="en-US" dirty="0" smtClean="0">
                <a:solidFill>
                  <a:srgbClr val="00B0F0"/>
                </a:solidFill>
              </a:rPr>
              <a:t>b</a:t>
            </a:r>
            <a:r>
              <a:rPr lang="ru-RU" dirty="0" smtClean="0">
                <a:solidFill>
                  <a:srgbClr val="00B0F0"/>
                </a:solidFill>
              </a:rPr>
              <a:t> – 20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№12.8 (а)                                                №12.9 (а)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5х – 3у = 14,  (1)                                        2х – у = 2,     (1)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2х + у = 10;    (2)                                       3х – 2у = 3;  (2)</a:t>
            </a:r>
          </a:p>
          <a:p>
            <a:pPr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2:  2х + у = 10                                          1:   2х – у = 2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</a:t>
            </a:r>
            <a:r>
              <a:rPr lang="ru-RU" dirty="0" smtClean="0">
                <a:solidFill>
                  <a:srgbClr val="FF0000"/>
                </a:solidFill>
              </a:rPr>
              <a:t>у </a:t>
            </a:r>
            <a:r>
              <a:rPr lang="ru-RU" dirty="0" smtClean="0">
                <a:solidFill>
                  <a:srgbClr val="0070C0"/>
                </a:solidFill>
              </a:rPr>
              <a:t>= - 2х + 10         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-у</a:t>
            </a:r>
            <a:r>
              <a:rPr lang="ru-RU" dirty="0" smtClean="0">
                <a:solidFill>
                  <a:srgbClr val="0070C0"/>
                </a:solidFill>
              </a:rPr>
              <a:t> = -2х +2    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0070C0"/>
                </a:solidFill>
              </a:rPr>
              <a:t> = 2х - 2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1:  5х – 3•(</a:t>
            </a:r>
            <a:r>
              <a:rPr lang="ru-RU" dirty="0" smtClean="0">
                <a:solidFill>
                  <a:srgbClr val="FF0000"/>
                </a:solidFill>
              </a:rPr>
              <a:t>-2х + 10</a:t>
            </a:r>
            <a:r>
              <a:rPr lang="ru-RU" dirty="0" smtClean="0">
                <a:solidFill>
                  <a:srgbClr val="0070C0"/>
                </a:solidFill>
              </a:rPr>
              <a:t>) =14                       2:  3х – 2 • (</a:t>
            </a:r>
            <a:r>
              <a:rPr lang="ru-RU" dirty="0" smtClean="0">
                <a:solidFill>
                  <a:srgbClr val="FF0000"/>
                </a:solidFill>
              </a:rPr>
              <a:t>2х – 2</a:t>
            </a:r>
            <a:r>
              <a:rPr lang="ru-RU" dirty="0" smtClean="0">
                <a:solidFill>
                  <a:srgbClr val="0070C0"/>
                </a:solidFill>
              </a:rPr>
              <a:t>) = 3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</a:t>
            </a:r>
            <a:r>
              <a:rPr lang="ru-RU" u="sng" dirty="0" smtClean="0">
                <a:solidFill>
                  <a:srgbClr val="0070C0"/>
                </a:solidFill>
              </a:rPr>
              <a:t>5х</a:t>
            </a:r>
            <a:r>
              <a:rPr lang="ru-RU" dirty="0" smtClean="0">
                <a:solidFill>
                  <a:srgbClr val="0070C0"/>
                </a:solidFill>
              </a:rPr>
              <a:t> + </a:t>
            </a:r>
            <a:r>
              <a:rPr lang="ru-RU" u="sng" dirty="0" smtClean="0">
                <a:solidFill>
                  <a:srgbClr val="0070C0"/>
                </a:solidFill>
              </a:rPr>
              <a:t>6х</a:t>
            </a:r>
            <a:r>
              <a:rPr lang="ru-RU" dirty="0" smtClean="0">
                <a:solidFill>
                  <a:srgbClr val="0070C0"/>
                </a:solidFill>
              </a:rPr>
              <a:t> – 30 = 14                                    </a:t>
            </a:r>
            <a:r>
              <a:rPr lang="ru-RU" u="sng" dirty="0" smtClean="0">
                <a:solidFill>
                  <a:srgbClr val="0070C0"/>
                </a:solidFill>
              </a:rPr>
              <a:t>3х</a:t>
            </a:r>
            <a:r>
              <a:rPr lang="ru-RU" dirty="0" smtClean="0">
                <a:solidFill>
                  <a:srgbClr val="0070C0"/>
                </a:solidFill>
              </a:rPr>
              <a:t> – </a:t>
            </a:r>
            <a:r>
              <a:rPr lang="ru-RU" u="sng" dirty="0" smtClean="0">
                <a:solidFill>
                  <a:srgbClr val="0070C0"/>
                </a:solidFill>
              </a:rPr>
              <a:t>4х</a:t>
            </a:r>
            <a:r>
              <a:rPr lang="ru-RU" dirty="0" smtClean="0">
                <a:solidFill>
                  <a:srgbClr val="0070C0"/>
                </a:solidFill>
              </a:rPr>
              <a:t> + 4 = 3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11х = 30 + 14                                             -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- 4 + 3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11х = 44                                                       -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- 1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44 : 11                                                  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4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2:  у = -2х +10= -2•4+ 10 = 2               1:  у = 2х – 2 = 2•1 – 2 =0</a:t>
            </a:r>
          </a:p>
          <a:p>
            <a:pPr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Ответ: (4; 2</a:t>
            </a:r>
            <a:r>
              <a:rPr lang="ru-RU" smtClean="0">
                <a:solidFill>
                  <a:srgbClr val="0070C0"/>
                </a:solidFill>
              </a:rPr>
              <a:t>)                                             Ответ: (1; 0)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857224" y="1142984"/>
            <a:ext cx="214314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4929190" y="1214422"/>
            <a:ext cx="285752" cy="7858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7829576" cy="54180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1. Выразите одну переменную через другую.</a:t>
            </a:r>
          </a:p>
          <a:p>
            <a:pPr>
              <a:buNone/>
            </a:pPr>
            <a:r>
              <a:rPr lang="ru-RU" sz="2400" i="1" dirty="0" smtClean="0"/>
              <a:t>2. Встаньте, поднимите руку и найдите пару (ближайшую).</a:t>
            </a:r>
          </a:p>
          <a:p>
            <a:pPr>
              <a:buNone/>
            </a:pPr>
            <a:r>
              <a:rPr lang="ru-RU" sz="2400" i="1" dirty="0" smtClean="0"/>
              <a:t>3. Ученик А спрашивает ученика В (задает вопрос).</a:t>
            </a:r>
          </a:p>
          <a:p>
            <a:pPr>
              <a:buNone/>
            </a:pPr>
            <a:r>
              <a:rPr lang="ru-RU" sz="2400" i="1" dirty="0" smtClean="0"/>
              <a:t>4. Ученик В отвечает.</a:t>
            </a:r>
          </a:p>
          <a:p>
            <a:pPr>
              <a:buNone/>
            </a:pPr>
            <a:r>
              <a:rPr lang="ru-RU" sz="2400" i="1" dirty="0" smtClean="0"/>
              <a:t>5. Ученик А помогает и хвалит.</a:t>
            </a:r>
          </a:p>
          <a:p>
            <a:pPr>
              <a:buNone/>
            </a:pPr>
            <a:r>
              <a:rPr lang="ru-RU" sz="2400" i="1" dirty="0" smtClean="0"/>
              <a:t>6. Ученики меняются ролями.</a:t>
            </a:r>
          </a:p>
          <a:p>
            <a:pPr>
              <a:buNone/>
            </a:pPr>
            <a:r>
              <a:rPr lang="ru-RU" sz="2400" i="1" dirty="0" smtClean="0"/>
              <a:t>7. Ученики меняются карточками и благодарят друг друга.</a:t>
            </a:r>
          </a:p>
          <a:p>
            <a:pPr>
              <a:buNone/>
            </a:pPr>
            <a:r>
              <a:rPr lang="ru-RU" sz="2400" i="1" dirty="0" smtClean="0"/>
              <a:t>8. Ученики повторяют шаги </a:t>
            </a:r>
          </a:p>
          <a:p>
            <a:pPr>
              <a:buNone/>
            </a:pPr>
            <a:r>
              <a:rPr lang="ru-RU" sz="2400" i="1" dirty="0" smtClean="0"/>
              <a:t>2-7 несколько раз.</a:t>
            </a:r>
          </a:p>
          <a:p>
            <a:pPr>
              <a:buNone/>
            </a:pPr>
            <a:endParaRPr lang="ru-RU" sz="2400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B050"/>
                </a:solidFill>
              </a:rPr>
              <a:t>алгоритм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ru-RU" dirty="0" smtClean="0"/>
              <a:t>Из</a:t>
            </a:r>
            <a:r>
              <a:rPr lang="en-US" dirty="0" smtClean="0"/>
              <a:t> </a:t>
            </a:r>
            <a:r>
              <a:rPr lang="ru-RU" dirty="0" smtClean="0"/>
              <a:t> любого</a:t>
            </a:r>
            <a:r>
              <a:rPr lang="en-US" dirty="0" smtClean="0"/>
              <a:t> </a:t>
            </a:r>
            <a:r>
              <a:rPr lang="ru-RU" dirty="0" smtClean="0"/>
              <a:t> уравнения </a:t>
            </a:r>
            <a:r>
              <a:rPr lang="en-US" dirty="0" smtClean="0"/>
              <a:t> </a:t>
            </a:r>
            <a:r>
              <a:rPr lang="ru-RU" dirty="0" smtClean="0"/>
              <a:t>выразить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dirty="0" smtClean="0"/>
              <a:t> 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   </a:t>
            </a:r>
            <a:r>
              <a:rPr lang="ru-RU" dirty="0" smtClean="0">
                <a:solidFill>
                  <a:srgbClr val="00B050"/>
                </a:solidFill>
              </a:rPr>
              <a:t>(например: </a:t>
            </a:r>
            <a:r>
              <a:rPr lang="en-US" dirty="0" smtClean="0">
                <a:solidFill>
                  <a:srgbClr val="00B050"/>
                </a:solidFill>
              </a:rPr>
              <a:t>y</a:t>
            </a:r>
            <a:r>
              <a:rPr lang="ru-RU" dirty="0" smtClean="0">
                <a:solidFill>
                  <a:srgbClr val="00B050"/>
                </a:solidFill>
              </a:rPr>
              <a:t> из 1 уравнения).</a:t>
            </a:r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ru-RU" dirty="0" smtClean="0"/>
              <a:t>В </a:t>
            </a:r>
            <a:r>
              <a:rPr lang="en-US" dirty="0" smtClean="0"/>
              <a:t> </a:t>
            </a:r>
            <a:r>
              <a:rPr lang="ru-RU" dirty="0" smtClean="0"/>
              <a:t>другое</a:t>
            </a:r>
            <a:r>
              <a:rPr lang="en-US" dirty="0" smtClean="0"/>
              <a:t> </a:t>
            </a:r>
            <a:r>
              <a:rPr lang="ru-RU" dirty="0" smtClean="0"/>
              <a:t> уравнение </a:t>
            </a:r>
            <a:r>
              <a:rPr lang="en-US" dirty="0" smtClean="0"/>
              <a:t> </a:t>
            </a:r>
            <a:r>
              <a:rPr lang="ru-RU" dirty="0" smtClean="0"/>
              <a:t>вместо </a:t>
            </a:r>
            <a:r>
              <a:rPr lang="en-US" dirty="0" smtClean="0"/>
              <a:t> </a:t>
            </a:r>
            <a:r>
              <a:rPr lang="ru-RU" dirty="0" smtClean="0"/>
              <a:t>выраженной переменной </a:t>
            </a:r>
            <a:r>
              <a:rPr lang="en-US" dirty="0" smtClean="0"/>
              <a:t> </a:t>
            </a:r>
            <a:r>
              <a:rPr lang="ru-RU" dirty="0" smtClean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y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  <a:r>
              <a:rPr lang="en-US" dirty="0" smtClean="0">
                <a:solidFill>
                  <a:srgbClr val="00B050"/>
                </a:solidFill>
              </a:rPr>
              <a:t>   </a:t>
            </a:r>
            <a:r>
              <a:rPr lang="ru-RU" dirty="0" smtClean="0"/>
              <a:t>подставить</a:t>
            </a:r>
            <a:r>
              <a:rPr lang="en-US" dirty="0" smtClean="0"/>
              <a:t>  </a:t>
            </a:r>
            <a:r>
              <a:rPr lang="ru-RU" dirty="0" smtClean="0"/>
              <a:t> полученное буквенное </a:t>
            </a:r>
            <a:r>
              <a:rPr lang="en-US" dirty="0" smtClean="0"/>
              <a:t>  </a:t>
            </a:r>
            <a:r>
              <a:rPr lang="ru-RU" dirty="0" smtClean="0"/>
              <a:t>выражение .</a:t>
            </a:r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ru-RU" dirty="0" smtClean="0"/>
              <a:t>Получилось  </a:t>
            </a:r>
            <a:r>
              <a:rPr lang="en-US" dirty="0" smtClean="0"/>
              <a:t> </a:t>
            </a:r>
            <a:r>
              <a:rPr lang="ru-RU" dirty="0" smtClean="0"/>
              <a:t>уравнение</a:t>
            </a:r>
            <a:r>
              <a:rPr lang="en-US" dirty="0" smtClean="0"/>
              <a:t> </a:t>
            </a:r>
            <a:r>
              <a:rPr lang="ru-RU" dirty="0" smtClean="0"/>
              <a:t> с</a:t>
            </a:r>
            <a:r>
              <a:rPr lang="en-US" dirty="0" smtClean="0"/>
              <a:t> </a:t>
            </a:r>
            <a:r>
              <a:rPr lang="ru-RU" dirty="0" smtClean="0"/>
              <a:t> одной </a:t>
            </a:r>
            <a:r>
              <a:rPr lang="en-US" dirty="0" smtClean="0"/>
              <a:t> </a:t>
            </a:r>
            <a:r>
              <a:rPr lang="ru-RU" dirty="0" smtClean="0"/>
              <a:t>переменной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(x)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 Решив </a:t>
            </a:r>
            <a:r>
              <a:rPr lang="en-US" dirty="0" smtClean="0"/>
              <a:t> </a:t>
            </a:r>
            <a:r>
              <a:rPr lang="ru-RU" dirty="0" smtClean="0"/>
              <a:t>его, </a:t>
            </a:r>
            <a:r>
              <a:rPr lang="en-US" dirty="0" smtClean="0"/>
              <a:t> </a:t>
            </a:r>
            <a:r>
              <a:rPr lang="ru-RU" dirty="0" smtClean="0"/>
              <a:t>найти </a:t>
            </a:r>
            <a:r>
              <a:rPr lang="en-US" dirty="0" smtClean="0"/>
              <a:t> </a:t>
            </a:r>
            <a:r>
              <a:rPr lang="ru-RU" dirty="0" smtClean="0"/>
              <a:t>значение </a:t>
            </a:r>
            <a:r>
              <a:rPr lang="en-US" dirty="0" smtClean="0"/>
              <a:t> </a:t>
            </a:r>
            <a:r>
              <a:rPr lang="ru-RU" dirty="0" smtClean="0"/>
              <a:t>переменной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(x)</a:t>
            </a:r>
            <a:r>
              <a:rPr lang="ru-RU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/>
              <a:t> </a:t>
            </a:r>
            <a:r>
              <a:rPr lang="ru-RU" dirty="0" smtClean="0"/>
              <a:t>Подставить</a:t>
            </a:r>
            <a:r>
              <a:rPr lang="en-US" dirty="0" smtClean="0"/>
              <a:t> </a:t>
            </a:r>
            <a:r>
              <a:rPr lang="ru-RU" dirty="0" smtClean="0"/>
              <a:t> найденное </a:t>
            </a:r>
            <a:r>
              <a:rPr lang="en-US" dirty="0" smtClean="0"/>
              <a:t> </a:t>
            </a:r>
            <a:r>
              <a:rPr lang="ru-RU" dirty="0" smtClean="0"/>
              <a:t>значение </a:t>
            </a:r>
            <a:r>
              <a:rPr lang="en-US" dirty="0" smtClean="0"/>
              <a:t> </a:t>
            </a:r>
            <a:r>
              <a:rPr lang="ru-RU" dirty="0" smtClean="0"/>
              <a:t>переменной </a:t>
            </a:r>
            <a:r>
              <a:rPr lang="en-US" dirty="0" smtClean="0">
                <a:solidFill>
                  <a:srgbClr val="00B050"/>
                </a:solidFill>
              </a:rPr>
              <a:t>(x)</a:t>
            </a:r>
            <a:r>
              <a:rPr lang="en-US" dirty="0" smtClean="0"/>
              <a:t> </a:t>
            </a:r>
            <a:r>
              <a:rPr lang="ru-RU" dirty="0" smtClean="0"/>
              <a:t>в выражение, </a:t>
            </a:r>
            <a:r>
              <a:rPr lang="en-US" dirty="0" smtClean="0"/>
              <a:t> </a:t>
            </a:r>
            <a:r>
              <a:rPr lang="ru-RU" dirty="0" smtClean="0"/>
              <a:t>определённое </a:t>
            </a:r>
            <a:r>
              <a:rPr lang="en-US" dirty="0" smtClean="0"/>
              <a:t> </a:t>
            </a:r>
            <a:r>
              <a:rPr lang="ru-RU" dirty="0" smtClean="0"/>
              <a:t>на</a:t>
            </a:r>
            <a:r>
              <a:rPr lang="en-US" dirty="0" smtClean="0"/>
              <a:t>  </a:t>
            </a:r>
            <a:r>
              <a:rPr lang="ru-RU" dirty="0" smtClean="0"/>
              <a:t> первом шаге</a:t>
            </a:r>
            <a:r>
              <a:rPr lang="en-US" dirty="0" smtClean="0"/>
              <a:t>  </a:t>
            </a:r>
            <a:r>
              <a:rPr lang="ru-RU" dirty="0" smtClean="0">
                <a:solidFill>
                  <a:srgbClr val="00B050"/>
                </a:solidFill>
              </a:rPr>
              <a:t>(например: </a:t>
            </a:r>
            <a:r>
              <a:rPr lang="en-US" dirty="0" smtClean="0">
                <a:solidFill>
                  <a:srgbClr val="00B050"/>
                </a:solidFill>
              </a:rPr>
              <a:t>y)</a:t>
            </a:r>
            <a:r>
              <a:rPr lang="ru-RU" dirty="0" smtClean="0"/>
              <a:t>. </a:t>
            </a:r>
            <a:r>
              <a:rPr lang="en-US" dirty="0" smtClean="0"/>
              <a:t>   </a:t>
            </a:r>
            <a:r>
              <a:rPr lang="ru-RU" dirty="0" smtClean="0"/>
              <a:t>Вычислить </a:t>
            </a:r>
            <a:r>
              <a:rPr lang="en-US" dirty="0" smtClean="0"/>
              <a:t>  </a:t>
            </a:r>
            <a:r>
              <a:rPr lang="ru-RU" dirty="0" smtClean="0"/>
              <a:t>значение другой </a:t>
            </a:r>
            <a:r>
              <a:rPr lang="en-US" dirty="0" smtClean="0"/>
              <a:t>  </a:t>
            </a:r>
            <a:r>
              <a:rPr lang="ru-RU" dirty="0" smtClean="0"/>
              <a:t>переменной</a:t>
            </a:r>
            <a:r>
              <a:rPr lang="en-US" dirty="0" smtClean="0"/>
              <a:t>   </a:t>
            </a:r>
            <a:r>
              <a:rPr lang="ru-RU" dirty="0" smtClean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y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1438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7030A0"/>
                </a:solidFill>
              </a:rPr>
              <a:t>Решите систему уравнений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527521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2х + у = 4,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3х – 2у = -1;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1:  2х +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0070C0"/>
                </a:solidFill>
              </a:rPr>
              <a:t> = 4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0070C0"/>
                </a:solidFill>
              </a:rPr>
              <a:t> = -2х + 4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2:  3х – 2• (</a:t>
            </a:r>
            <a:r>
              <a:rPr lang="ru-RU" dirty="0" smtClean="0">
                <a:solidFill>
                  <a:srgbClr val="FF0000"/>
                </a:solidFill>
              </a:rPr>
              <a:t>-2х + 4</a:t>
            </a:r>
            <a:r>
              <a:rPr lang="ru-RU" dirty="0" smtClean="0">
                <a:solidFill>
                  <a:srgbClr val="0070C0"/>
                </a:solidFill>
              </a:rPr>
              <a:t>) = -1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 </a:t>
            </a:r>
            <a:r>
              <a:rPr lang="ru-RU" u="sng" dirty="0" smtClean="0">
                <a:solidFill>
                  <a:srgbClr val="0070C0"/>
                </a:solidFill>
              </a:rPr>
              <a:t>3х</a:t>
            </a:r>
            <a:r>
              <a:rPr lang="ru-RU" dirty="0" smtClean="0">
                <a:solidFill>
                  <a:srgbClr val="0070C0"/>
                </a:solidFill>
              </a:rPr>
              <a:t> + </a:t>
            </a:r>
            <a:r>
              <a:rPr lang="ru-RU" u="sng" dirty="0" smtClean="0">
                <a:solidFill>
                  <a:srgbClr val="0070C0"/>
                </a:solidFill>
              </a:rPr>
              <a:t>4х</a:t>
            </a:r>
            <a:r>
              <a:rPr lang="ru-RU" dirty="0" smtClean="0">
                <a:solidFill>
                  <a:srgbClr val="0070C0"/>
                </a:solidFill>
              </a:rPr>
              <a:t> – 8 = -1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 7х = 8 – 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7х = 7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</a:t>
            </a:r>
            <a:r>
              <a:rPr lang="ru-RU" dirty="0" smtClean="0">
                <a:solidFill>
                  <a:srgbClr val="0070C0"/>
                </a:solidFill>
              </a:rPr>
              <a:t>7 : 7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1:  у = - 2х + 4= -2• 1 + 4=2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Ответ: (1; 2)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4038600" cy="5275213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2х + у = 1,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3х – у = 4;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1: 2х +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0070C0"/>
                </a:solidFill>
              </a:rPr>
              <a:t> = 1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у </a:t>
            </a:r>
            <a:r>
              <a:rPr lang="ru-RU" dirty="0" smtClean="0">
                <a:solidFill>
                  <a:srgbClr val="0070C0"/>
                </a:solidFill>
              </a:rPr>
              <a:t>= - 2х + 1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2:  3х – (</a:t>
            </a:r>
            <a:r>
              <a:rPr lang="ru-RU" dirty="0" smtClean="0">
                <a:solidFill>
                  <a:srgbClr val="FF0000"/>
                </a:solidFill>
              </a:rPr>
              <a:t>-2х + 1</a:t>
            </a:r>
            <a:r>
              <a:rPr lang="ru-RU" dirty="0" smtClean="0">
                <a:solidFill>
                  <a:srgbClr val="0070C0"/>
                </a:solidFill>
              </a:rPr>
              <a:t>) = 4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 </a:t>
            </a:r>
            <a:r>
              <a:rPr lang="ru-RU" u="sng" dirty="0" smtClean="0">
                <a:solidFill>
                  <a:srgbClr val="0070C0"/>
                </a:solidFill>
              </a:rPr>
              <a:t>3х</a:t>
            </a:r>
            <a:r>
              <a:rPr lang="ru-RU" dirty="0" smtClean="0">
                <a:solidFill>
                  <a:srgbClr val="0070C0"/>
                </a:solidFill>
              </a:rPr>
              <a:t> + </a:t>
            </a:r>
            <a:r>
              <a:rPr lang="ru-RU" u="sng" dirty="0" smtClean="0">
                <a:solidFill>
                  <a:srgbClr val="0070C0"/>
                </a:solidFill>
              </a:rPr>
              <a:t>2х</a:t>
            </a:r>
            <a:r>
              <a:rPr lang="ru-RU" dirty="0" smtClean="0">
                <a:solidFill>
                  <a:srgbClr val="0070C0"/>
                </a:solidFill>
              </a:rPr>
              <a:t> – 1 = 4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5х = 1 + 4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  5х = 5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5 : 5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1:  у = -2х + 1 = -2 • 1 +1 = -1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Ответ: ( 1; -1)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428596" y="1500174"/>
            <a:ext cx="285752" cy="7143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4857752" y="1500174"/>
            <a:ext cx="214314" cy="7143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  <a:latin typeface="+mn-lt"/>
              </a:rPr>
              <a:t>№12.14 (в)</a:t>
            </a:r>
            <a:endParaRPr lang="ru-RU" sz="2400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2х – 3у = 12, (1)</a:t>
            </a:r>
          </a:p>
          <a:p>
            <a:r>
              <a:rPr lang="ru-RU" dirty="0" smtClean="0"/>
              <a:t> 3х + 2у = 5;  (2)</a:t>
            </a:r>
          </a:p>
          <a:p>
            <a:pPr>
              <a:buNone/>
            </a:pPr>
            <a:r>
              <a:rPr lang="ru-RU" dirty="0" smtClean="0"/>
              <a:t>1: 2х = 3у + 12   : 2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= 1,5 у + 6</a:t>
            </a:r>
          </a:p>
          <a:p>
            <a:pPr>
              <a:buNone/>
            </a:pPr>
            <a:r>
              <a:rPr lang="ru-RU" dirty="0" smtClean="0"/>
              <a:t>2:  3(</a:t>
            </a:r>
            <a:r>
              <a:rPr lang="ru-RU" dirty="0" smtClean="0">
                <a:solidFill>
                  <a:srgbClr val="0070C0"/>
                </a:solidFill>
              </a:rPr>
              <a:t>1,5 у + 6</a:t>
            </a:r>
            <a:r>
              <a:rPr lang="ru-RU" dirty="0" smtClean="0"/>
              <a:t>) + 2у = 5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u="sng" dirty="0" smtClean="0"/>
              <a:t>4,5 у</a:t>
            </a:r>
            <a:r>
              <a:rPr lang="ru-RU" dirty="0" smtClean="0"/>
              <a:t> + 18 + </a:t>
            </a:r>
            <a:r>
              <a:rPr lang="ru-RU" u="sng" dirty="0" smtClean="0"/>
              <a:t>2у</a:t>
            </a:r>
            <a:r>
              <a:rPr lang="ru-RU" dirty="0" smtClean="0"/>
              <a:t> = 5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6,5 у = - 18 + 5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6,5 у = -13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у = - 13 : 6,5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у = -2 </a:t>
            </a:r>
          </a:p>
          <a:p>
            <a:pPr>
              <a:buNone/>
            </a:pPr>
            <a:r>
              <a:rPr lang="ru-RU" dirty="0" smtClean="0"/>
              <a:t>1: </a:t>
            </a:r>
            <a:r>
              <a:rPr lang="ru-RU" dirty="0" err="1" smtClean="0"/>
              <a:t>х</a:t>
            </a:r>
            <a:r>
              <a:rPr lang="ru-RU" dirty="0" smtClean="0"/>
              <a:t> = 1,5 у + 6 = 1,5 • (-2) + 6 = -3+6=3.  </a:t>
            </a:r>
          </a:p>
          <a:p>
            <a:pPr>
              <a:buNone/>
            </a:pPr>
            <a:r>
              <a:rPr lang="ru-RU" dirty="0" smtClean="0"/>
              <a:t>Ответ: (3; </a:t>
            </a:r>
            <a:r>
              <a:rPr lang="ru-RU" dirty="0" smtClean="0"/>
              <a:t>-2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714349" y="1500174"/>
            <a:ext cx="357189" cy="7858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2820975" y="2536025"/>
            <a:ext cx="3579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rgbClr val="0070C0"/>
                </a:solidFill>
                <a:latin typeface="+mn-lt"/>
              </a:rPr>
              <a:t>Домашнее задание</a:t>
            </a:r>
            <a:endParaRPr lang="ru-RU" sz="5400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4400" dirty="0" smtClean="0"/>
              <a:t>№ 12.14 (</a:t>
            </a:r>
            <a:r>
              <a:rPr lang="ru-RU" sz="4400" dirty="0" err="1" smtClean="0"/>
              <a:t>а,б</a:t>
            </a:r>
            <a:r>
              <a:rPr lang="ru-RU" sz="4400" dirty="0" smtClean="0"/>
              <a:t>)</a:t>
            </a:r>
          </a:p>
          <a:p>
            <a:r>
              <a:rPr lang="ru-RU" sz="4400" dirty="0" smtClean="0"/>
              <a:t>      12.15 (</a:t>
            </a:r>
            <a:r>
              <a:rPr lang="ru-RU" sz="4400" dirty="0" err="1" smtClean="0"/>
              <a:t>а,б</a:t>
            </a:r>
            <a:r>
              <a:rPr lang="ru-RU" sz="4400" dirty="0" smtClean="0"/>
              <a:t>)</a:t>
            </a:r>
          </a:p>
          <a:p>
            <a:r>
              <a:rPr lang="ru-RU" sz="4400" dirty="0" smtClean="0"/>
              <a:t>      12.18(а).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</TotalTime>
  <Words>676</Words>
  <PresentationFormat>Экран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 Решение системы линейных уравнений с двумя переменными.  </vt:lpstr>
      <vt:lpstr>Домашняя работа  </vt:lpstr>
      <vt:lpstr>Слайд 3</vt:lpstr>
      <vt:lpstr>Слайд 4</vt:lpstr>
      <vt:lpstr>алгоритм</vt:lpstr>
      <vt:lpstr>Решите систему уравнений</vt:lpstr>
      <vt:lpstr>№12.14 (в)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Решение системы линейных уравнений с двумя переменными.  </dc:title>
  <cp:lastModifiedBy>Алия</cp:lastModifiedBy>
  <cp:revision>13</cp:revision>
  <dcterms:modified xsi:type="dcterms:W3CDTF">2013-11-27T19:02:48Z</dcterms:modified>
</cp:coreProperties>
</file>