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32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071546"/>
            <a:ext cx="7406640" cy="521497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Education is the movement from the darkness to light.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</a:rPr>
              <a:t>(Alan Bloom, the US philosopher)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АМИНО\Воспитательная работа\Последний звонок\IMG_0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514353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DOM\Рабочий стол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3250413" cy="4333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15140" y="1500174"/>
            <a:ext cx="1378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Russia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71480"/>
            <a:ext cx="2281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School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№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4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571612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TV bridge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between the British and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Russian students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DOM\Рабочий стол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2495550"/>
          </a:xfrm>
          <a:prstGeom prst="rect">
            <a:avLst/>
          </a:prstGeom>
          <a:noFill/>
        </p:spPr>
      </p:pic>
      <p:pic>
        <p:nvPicPr>
          <p:cNvPr id="3075" name="Picture 3" descr="C:\Documents and Settings\DOM\Рабочий стол\МГУ-Самара 1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179098"/>
            <a:ext cx="3214710" cy="2411033"/>
          </a:xfrm>
          <a:prstGeom prst="rect">
            <a:avLst/>
          </a:prstGeom>
          <a:noFill/>
        </p:spPr>
      </p:pic>
      <p:pic>
        <p:nvPicPr>
          <p:cNvPr id="7" name="Picture 5" descr="SNV33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3303978" cy="2643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OM\Рабочий стол\4892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500462" cy="3062904"/>
          </a:xfrm>
          <a:prstGeom prst="rect">
            <a:avLst/>
          </a:prstGeom>
          <a:noFill/>
        </p:spPr>
      </p:pic>
      <p:pic>
        <p:nvPicPr>
          <p:cNvPr id="4100" name="Picture 4" descr="C:\Documents and Settings\DOM\Рабочий стол\494099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2286000" cy="3048000"/>
          </a:xfrm>
          <a:prstGeom prst="rect">
            <a:avLst/>
          </a:prstGeom>
          <a:noFill/>
        </p:spPr>
      </p:pic>
      <p:pic>
        <p:nvPicPr>
          <p:cNvPr id="4102" name="Picture 6" descr="C:\Documents and Settings\DOM\Рабочий стол\405591169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71942"/>
            <a:ext cx="3429024" cy="2581120"/>
          </a:xfrm>
          <a:prstGeom prst="rect">
            <a:avLst/>
          </a:prstGeom>
          <a:noFill/>
        </p:spPr>
      </p:pic>
      <p:pic>
        <p:nvPicPr>
          <p:cNvPr id="12" name="Picture 7" descr="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8420" y="4071942"/>
            <a:ext cx="3856952" cy="257933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57356" y="0"/>
            <a:ext cx="2064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I’m happy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57187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I’m sad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3571876"/>
            <a:ext cx="3396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I’m a bit worried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42852"/>
            <a:ext cx="3666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I’m in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exellent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mood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3749740" cy="372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642918"/>
            <a:ext cx="7202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3"/>
                </a:solidFill>
              </a:rPr>
              <a:t>GOOD LUCK!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714356"/>
            <a:ext cx="51367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Schools around</a:t>
            </a:r>
          </a:p>
          <a:p>
            <a:pPr algn="ctr"/>
            <a:r>
              <a:rPr lang="en-US" sz="8000" b="1" cap="none" spc="0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the world</a:t>
            </a:r>
            <a:endParaRPr lang="ru-RU" sz="80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906706" cy="38576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sz="7200" dirty="0" smtClean="0">
                <a:solidFill>
                  <a:srgbClr val="FF0000"/>
                </a:solidFill>
              </a:rPr>
              <a:t>SCHOOL?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81439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5400" b="1" dirty="0" smtClean="0"/>
              <a:t>What comes to your mind when you here the word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ru-RU" sz="4800" b="1" dirty="0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7358082" y="2752724"/>
            <a:ext cx="1584325" cy="4105276"/>
          </a:xfrm>
          <a:custGeom>
            <a:avLst/>
            <a:gdLst/>
            <a:ahLst/>
            <a:cxnLst>
              <a:cxn ang="0">
                <a:pos x="136" y="1308"/>
              </a:cxn>
              <a:cxn ang="0">
                <a:pos x="907" y="2215"/>
              </a:cxn>
              <a:cxn ang="0">
                <a:pos x="45" y="2124"/>
              </a:cxn>
              <a:cxn ang="0">
                <a:pos x="635" y="2714"/>
              </a:cxn>
              <a:cxn ang="0">
                <a:pos x="136" y="2668"/>
              </a:cxn>
              <a:cxn ang="0">
                <a:pos x="272" y="3077"/>
              </a:cxn>
              <a:cxn ang="0">
                <a:pos x="318" y="3122"/>
              </a:cxn>
              <a:cxn ang="0">
                <a:pos x="318" y="446"/>
              </a:cxn>
              <a:cxn ang="0">
                <a:pos x="272" y="446"/>
              </a:cxn>
            </a:cxnLst>
            <a:rect l="0" t="0" r="r" b="b"/>
            <a:pathLst>
              <a:path w="922" h="3560">
                <a:moveTo>
                  <a:pt x="136" y="1308"/>
                </a:moveTo>
                <a:cubicBezTo>
                  <a:pt x="529" y="1693"/>
                  <a:pt x="922" y="2079"/>
                  <a:pt x="907" y="2215"/>
                </a:cubicBezTo>
                <a:cubicBezTo>
                  <a:pt x="892" y="2351"/>
                  <a:pt x="90" y="2041"/>
                  <a:pt x="45" y="2124"/>
                </a:cubicBezTo>
                <a:cubicBezTo>
                  <a:pt x="0" y="2207"/>
                  <a:pt x="620" y="2623"/>
                  <a:pt x="635" y="2714"/>
                </a:cubicBezTo>
                <a:cubicBezTo>
                  <a:pt x="650" y="2805"/>
                  <a:pt x="196" y="2608"/>
                  <a:pt x="136" y="2668"/>
                </a:cubicBezTo>
                <a:cubicBezTo>
                  <a:pt x="76" y="2728"/>
                  <a:pt x="242" y="3001"/>
                  <a:pt x="272" y="3077"/>
                </a:cubicBezTo>
                <a:cubicBezTo>
                  <a:pt x="302" y="3153"/>
                  <a:pt x="310" y="3560"/>
                  <a:pt x="318" y="3122"/>
                </a:cubicBezTo>
                <a:cubicBezTo>
                  <a:pt x="326" y="2684"/>
                  <a:pt x="326" y="892"/>
                  <a:pt x="318" y="446"/>
                </a:cubicBezTo>
                <a:cubicBezTo>
                  <a:pt x="310" y="0"/>
                  <a:pt x="291" y="223"/>
                  <a:pt x="272" y="4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 l="4004" t="18118" r="10410" b="14091"/>
          <a:stretch>
            <a:fillRect/>
          </a:stretch>
        </p:blipFill>
        <p:spPr bwMode="auto">
          <a:xfrm>
            <a:off x="7429520" y="3143248"/>
            <a:ext cx="927100" cy="885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215206" y="2928934"/>
            <a:ext cx="1295400" cy="1222375"/>
          </a:xfrm>
          <a:custGeom>
            <a:avLst/>
            <a:gdLst>
              <a:gd name="G0" fmla="+- 3229 0 0"/>
              <a:gd name="G1" fmla="+- 21600 0 3229"/>
              <a:gd name="G2" fmla="+- 21600 0 322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229" y="10800"/>
                </a:moveTo>
                <a:cubicBezTo>
                  <a:pt x="3229" y="14981"/>
                  <a:pt x="6619" y="18371"/>
                  <a:pt x="10800" y="18371"/>
                </a:cubicBezTo>
                <a:cubicBezTo>
                  <a:pt x="14981" y="18371"/>
                  <a:pt x="18371" y="14981"/>
                  <a:pt x="18371" y="10800"/>
                </a:cubicBezTo>
                <a:cubicBezTo>
                  <a:pt x="18371" y="6619"/>
                  <a:pt x="14981" y="3229"/>
                  <a:pt x="10800" y="3229"/>
                </a:cubicBezTo>
                <a:cubicBezTo>
                  <a:pt x="6619" y="3229"/>
                  <a:pt x="3229" y="6619"/>
                  <a:pt x="3229" y="10800"/>
                </a:cubicBez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66FFFF">
                  <a:gamma/>
                  <a:shade val="46275"/>
                  <a:invGamma/>
                </a:srgbClr>
              </a:gs>
              <a:gs pos="100000">
                <a:srgbClr val="66FFFF"/>
              </a:gs>
            </a:gsLst>
            <a:lin ang="2700000" scaled="1"/>
          </a:gra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be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96532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7406640" cy="1472184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   Listening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Match the types of the schools with their </a:t>
            </a:r>
          </a:p>
          <a:p>
            <a:pPr>
              <a:buNone/>
            </a:pPr>
            <a:r>
              <a:rPr lang="en-US" b="1" dirty="0" smtClean="0"/>
              <a:t>                       descriptions:</a:t>
            </a:r>
          </a:p>
          <a:p>
            <a:pPr>
              <a:buNone/>
            </a:pPr>
            <a:r>
              <a:rPr lang="en-US" b="1" dirty="0" smtClean="0"/>
              <a:t>Boarding school</a:t>
            </a: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a school for boys and girls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/>
              <a:t>Single sex school        </a:t>
            </a:r>
            <a:r>
              <a:rPr lang="en-US" b="1" dirty="0" smtClean="0">
                <a:solidFill>
                  <a:srgbClr val="0070C0"/>
                </a:solidFill>
              </a:rPr>
              <a:t>a school students go for a 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                    practical reason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/>
              <a:t>Co-educational school </a:t>
            </a:r>
            <a:r>
              <a:rPr lang="en-US" b="1" dirty="0" smtClean="0">
                <a:solidFill>
                  <a:srgbClr val="7030A0"/>
                </a:solidFill>
              </a:rPr>
              <a:t>a school for only boys or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                         girls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/>
              <a:t>State school                </a:t>
            </a:r>
            <a:r>
              <a:rPr lang="en-US" b="1" dirty="0" smtClean="0">
                <a:solidFill>
                  <a:schemeClr val="accent4"/>
                </a:solidFill>
              </a:rPr>
              <a:t>a school owned by the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                                     government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/>
              <a:t>Private school  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 school which students 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live in during school term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/>
              <a:t>A specialist school      </a:t>
            </a:r>
            <a:r>
              <a:rPr lang="en-US" b="1" dirty="0" smtClean="0">
                <a:solidFill>
                  <a:srgbClr val="002060"/>
                </a:solidFill>
              </a:rPr>
              <a:t>a school you usually have</a:t>
            </a:r>
          </a:p>
          <a:p>
            <a:pPr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to pay to go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14290"/>
            <a:ext cx="7406640" cy="64294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There are some school rules which all pupils must follow. Which one are true for our school?</a:t>
            </a:r>
          </a:p>
          <a:p>
            <a:pPr algn="ctr"/>
            <a:r>
              <a:rPr lang="en-US" b="1" dirty="0" smtClean="0"/>
              <a:t>- Students wear school uniform.</a:t>
            </a:r>
          </a:p>
          <a:p>
            <a:pPr marL="541782" indent="-514350" algn="ctr"/>
            <a:r>
              <a:rPr lang="en-US" b="1" dirty="0" smtClean="0"/>
              <a:t>      - Facilities and equipment are good.</a:t>
            </a:r>
          </a:p>
          <a:p>
            <a:pPr marL="541782" indent="-514350" algn="ctr"/>
            <a:r>
              <a:rPr lang="en-US" b="1" dirty="0" smtClean="0">
                <a:solidFill>
                  <a:schemeClr val="tx1"/>
                </a:solidFill>
              </a:rPr>
              <a:t> - The teachers are strict. </a:t>
            </a:r>
          </a:p>
          <a:p>
            <a:pPr marL="541782" indent="-514350" algn="ctr"/>
            <a:r>
              <a:rPr lang="en-US" b="1" dirty="0" smtClean="0"/>
              <a:t> - There is a selection of unusual subjects to choose from.</a:t>
            </a:r>
          </a:p>
          <a:p>
            <a:pPr marL="541782" indent="-514350" algn="ctr"/>
            <a:r>
              <a:rPr lang="en-US" b="1" dirty="0" smtClean="0"/>
              <a:t> - Students sit a lot of exams.</a:t>
            </a:r>
          </a:p>
          <a:p>
            <a:pPr marL="541782" indent="-514350" algn="ctr"/>
            <a:r>
              <a:rPr lang="en-US" b="1" dirty="0" smtClean="0"/>
              <a:t> - Most students take part in extra- curricular activities.</a:t>
            </a:r>
          </a:p>
          <a:p>
            <a:pPr marL="541782" indent="-514350" algn="ctr"/>
            <a:r>
              <a:rPr lang="en-US" b="1" dirty="0" smtClean="0"/>
              <a:t>- Students get a lot of homework. </a:t>
            </a:r>
          </a:p>
          <a:p>
            <a:pPr marL="541782" indent="-514350" algn="ctr">
              <a:buFontTx/>
              <a:buChar char="-"/>
            </a:pPr>
            <a:endParaRPr lang="en-US" b="1" dirty="0" smtClean="0"/>
          </a:p>
          <a:p>
            <a:pPr marL="541782" indent="-514350" algn="ctr"/>
            <a:r>
              <a:rPr lang="en-US" b="1" dirty="0" smtClean="0"/>
              <a:t> </a:t>
            </a:r>
          </a:p>
          <a:p>
            <a:pPr marL="541782" indent="-514350" algn="ctr">
              <a:buFontTx/>
              <a:buChar char="-"/>
            </a:pPr>
            <a:endParaRPr lang="en-US" b="1" dirty="0" smtClean="0"/>
          </a:p>
          <a:p>
            <a:pPr marL="541782" indent="-514350" algn="ctr">
              <a:buFontTx/>
              <a:buChar char="-"/>
            </a:pPr>
            <a:endParaRPr lang="en-US" b="1" dirty="0" smtClean="0"/>
          </a:p>
          <a:p>
            <a:pPr marL="541782" indent="-514350" algn="ctr">
              <a:buAutoNum type="arabicPeriod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Work in groups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M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DOM\Рабочий стол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3714776" cy="2478652"/>
          </a:xfrm>
          <a:prstGeom prst="rect">
            <a:avLst/>
          </a:prstGeom>
          <a:noFill/>
        </p:spPr>
      </p:pic>
      <p:pic>
        <p:nvPicPr>
          <p:cNvPr id="1029" name="Picture 5" descr="C:\Documents and Settings\DOM\Рабочий стол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86190"/>
            <a:ext cx="3063852" cy="2898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0"/>
            <a:ext cx="1449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China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30" name="Picture 6" descr="C:\Documents and Settings\DOM\Рабочий стол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18"/>
            <a:ext cx="3755861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72132" y="142852"/>
            <a:ext cx="1965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The USA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214686"/>
            <a:ext cx="1324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Nepal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3214686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The UK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OM\Рабочий стол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91" y="1500174"/>
            <a:ext cx="4941575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785794"/>
            <a:ext cx="1318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Korea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2" name="Picture 4" descr="C:\Documents and Settings\DOM\Рабочий стол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71678"/>
            <a:ext cx="3143272" cy="42792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57950" y="1357298"/>
            <a:ext cx="1230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Japan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234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             SCHOOL?</vt:lpstr>
      <vt:lpstr>   Listening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29</cp:revision>
  <dcterms:modified xsi:type="dcterms:W3CDTF">2013-11-24T16:14:12Z</dcterms:modified>
</cp:coreProperties>
</file>