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58" r:id="rId7"/>
    <p:sldId id="264" r:id="rId8"/>
    <p:sldId id="273" r:id="rId9"/>
    <p:sldId id="274" r:id="rId10"/>
    <p:sldId id="275" r:id="rId11"/>
    <p:sldId id="265" r:id="rId12"/>
    <p:sldId id="262" r:id="rId13"/>
    <p:sldId id="263" r:id="rId14"/>
    <p:sldId id="266" r:id="rId15"/>
    <p:sldId id="267" r:id="rId16"/>
    <p:sldId id="268" r:id="rId17"/>
    <p:sldId id="269" r:id="rId18"/>
    <p:sldId id="271" r:id="rId19"/>
    <p:sldId id="270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D16AA"/>
    <a:srgbClr val="CDE9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70" autoAdjust="0"/>
  </p:normalViewPr>
  <p:slideViewPr>
    <p:cSldViewPr>
      <p:cViewPr>
        <p:scale>
          <a:sx n="66" d="100"/>
          <a:sy n="66" d="100"/>
        </p:scale>
        <p:origin x="-630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AE4167-7FC8-43C0-AE1B-D1E26E04C8C8}" type="datetimeFigureOut">
              <a:rPr lang="ru-RU"/>
              <a:pPr>
                <a:defRPr/>
              </a:pPr>
              <a:t>19.07.2014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F3A1FD-22EC-46FB-9AF4-FA62B21D1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FD05-F893-4D1F-9703-524449524A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462C-4D02-486B-9E09-64383BE32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D462-5A74-4B64-8142-A1328E4D4B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1BEAE-E431-45B0-A05C-2EE9B88FF1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99AA2-91AC-413B-9429-75E9AC2A5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EED3-4865-47BF-8E64-EDDB8C3CA2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F6DC-8869-4539-A77D-E65EA3626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1C6AC-A588-4E25-9FC6-7FFF7BA110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6A4F7-D2B2-4830-9E60-BA859D1233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FE4B-88F4-4353-B749-9BA659A936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A84A8-11C4-4370-88EA-4854ECA94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DA233B-500F-4F91-8888-2D8265370F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0825" y="404813"/>
            <a:ext cx="8642350" cy="6119812"/>
          </a:xfrm>
          <a:prstGeom prst="roundRect">
            <a:avLst/>
          </a:prstGeom>
          <a:solidFill>
            <a:srgbClr val="CDE9EB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9425" y="4581525"/>
            <a:ext cx="4064000" cy="100806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0099"/>
                </a:solidFill>
                <a:latin typeface="Times New Roman" pitchFamily="18" charset="0"/>
              </a:rPr>
              <a:t>Леткеман Любовь Петровна,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0099"/>
                </a:solidFill>
                <a:latin typeface="Times New Roman" pitchFamily="18" charset="0"/>
              </a:rPr>
              <a:t>учитель начальных классов,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0099"/>
                </a:solidFill>
                <a:latin typeface="Times New Roman" pitchFamily="18" charset="0"/>
              </a:rPr>
              <a:t>высшей категории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50" y="908720"/>
            <a:ext cx="8640960" cy="21698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Краеведение как средство </a:t>
            </a:r>
          </a:p>
          <a:p>
            <a:pPr algn="ctr">
              <a:defRPr/>
            </a:pPr>
            <a:r>
              <a:rPr lang="ru-RU" altLang="ru-RU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патриотического воспитания </a:t>
            </a:r>
          </a:p>
          <a:p>
            <a:pPr algn="ctr">
              <a:defRPr/>
            </a:pPr>
            <a:r>
              <a:rPr lang="ru-RU" altLang="ru-RU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младшего школьника </a:t>
            </a:r>
            <a:endParaRPr lang="ru-RU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i (80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0512" y="4221088"/>
            <a:ext cx="1813999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i (81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293" y="1988840"/>
            <a:ext cx="2410714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 (82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496" y="1988840"/>
            <a:ext cx="1356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eS_ICzEZUv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110" y="4221088"/>
            <a:ext cx="2378653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erbarii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03" y="2132856"/>
            <a:ext cx="2857500" cy="3752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882" y="332656"/>
            <a:ext cx="530113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Растительный мир </a:t>
            </a:r>
            <a:b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нашего края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55600"/>
            <a:ext cx="8669337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631825"/>
            <a:ext cx="7931150" cy="4525963"/>
          </a:xfrm>
        </p:spPr>
        <p:txBody>
          <a:bodyPr/>
          <a:lstStyle/>
          <a:p>
            <a:pPr marL="0" indent="371475" algn="just" eaLnBrk="1" hangingPunct="1">
              <a:buFontTx/>
              <a:buNone/>
              <a:defRPr/>
            </a:pPr>
            <a:r>
              <a:rPr lang="ru-RU" altLang="ru-RU" sz="2800" dirty="0" smtClean="0">
                <a:solidFill>
                  <a:schemeClr val="accent4"/>
                </a:solidFill>
              </a:rPr>
              <a:t>«</a:t>
            </a:r>
            <a:r>
              <a:rPr lang="ru-RU" altLang="ru-RU" sz="2800" b="1" dirty="0" smtClean="0">
                <a:solidFill>
                  <a:srgbClr val="1D16AA"/>
                </a:solidFill>
              </a:rPr>
              <a:t>Краеведение</a:t>
            </a:r>
            <a:r>
              <a:rPr lang="ru-RU" altLang="ru-RU" sz="2800" dirty="0" smtClean="0">
                <a:solidFill>
                  <a:schemeClr val="accent4"/>
                </a:solidFill>
              </a:rPr>
              <a:t> – это совокупность </a:t>
            </a:r>
            <a:br>
              <a:rPr lang="ru-RU" altLang="ru-RU" sz="2800" dirty="0" smtClean="0">
                <a:solidFill>
                  <a:schemeClr val="accent4"/>
                </a:solidFill>
              </a:rPr>
            </a:br>
            <a:r>
              <a:rPr lang="ru-RU" altLang="ru-RU" sz="2800" dirty="0" smtClean="0">
                <a:solidFill>
                  <a:schemeClr val="accent4"/>
                </a:solidFill>
              </a:rPr>
              <a:t>знаний (исторических, географических и т. п.) об отдельных местностях или в целом стран. Это всестороннее изучение своей местности – природы, хозяйства, истории, быта людей – преимущественно местными школами».</a:t>
            </a:r>
          </a:p>
        </p:txBody>
      </p:sp>
      <p:pic>
        <p:nvPicPr>
          <p:cNvPr id="11270" name="Picture 6" descr="i (31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76" y="4810472"/>
            <a:ext cx="1800000" cy="134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i (30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641" y="4389256"/>
            <a:ext cx="1800000" cy="134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 (34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6818"/>
            <a:ext cx="1800000" cy="134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i (33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875" y="3379418"/>
            <a:ext cx="1800000" cy="13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55600"/>
            <a:ext cx="8669337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 descr="i (14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4784" y="1763394"/>
            <a:ext cx="1800000" cy="1464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 (12)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55776" y="1684338"/>
            <a:ext cx="1800000" cy="1675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i (16)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288" y="1684338"/>
            <a:ext cx="1800000" cy="1704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 (10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1800000" cy="16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i (88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60935"/>
            <a:ext cx="1800000" cy="1720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 (86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4784" y="4365104"/>
            <a:ext cx="1800000" cy="1362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i (83)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83105"/>
            <a:ext cx="1800000" cy="134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 (84)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6016" y="1684339"/>
            <a:ext cx="1800000" cy="1623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248" y="340360"/>
            <a:ext cx="699191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Краеведение  - важное средство</a:t>
            </a:r>
            <a:br>
              <a:rPr lang="ru-RU" alt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связи школы с жизнью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0010-009-7klas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01738" y="1600200"/>
            <a:ext cx="673893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8335" y="548680"/>
            <a:ext cx="600004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Помним наших героев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 descr="i (35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3525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i (79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514" y="1590675"/>
            <a:ext cx="1356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 (78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539" y="1590675"/>
            <a:ext cx="15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i (77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8126" y="1590675"/>
            <a:ext cx="2929166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 (76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631" y="4005263"/>
            <a:ext cx="2077863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i (75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514" y="4005263"/>
            <a:ext cx="1212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 (74)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539" y="4005263"/>
            <a:ext cx="225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428643"/>
            <a:ext cx="619208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«Моё семейное древо»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 descr="i (48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083" y="1916339"/>
            <a:ext cx="1919624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i (47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2114" y="1916339"/>
            <a:ext cx="2198572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 (46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400" y="1916339"/>
            <a:ext cx="1533968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i (45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56" y="3904256"/>
            <a:ext cx="1356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 (44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622" y="4400097"/>
            <a:ext cx="1446428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i (42)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10581" y="3904231"/>
            <a:ext cx="1553028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i (41)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1469" y="4437063"/>
            <a:ext cx="1446428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i (37)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096" y="414774"/>
            <a:ext cx="142875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i (39)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352" y="4452939"/>
            <a:ext cx="1446428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3676" y="373180"/>
            <a:ext cx="548201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«Чудо бабушкиного </a:t>
            </a:r>
            <a:b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сундука»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 descr="i (16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1800225" cy="1643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 (55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200"/>
            <a:ext cx="1928571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i (56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3800"/>
            <a:ext cx="1928571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 (50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562" y="1992969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i (52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010" y="4653136"/>
            <a:ext cx="1928571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i (53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2548" y="1193800"/>
            <a:ext cx="1928571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i (58)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798" y="3468872"/>
            <a:ext cx="1911504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i (57)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741" y="4475514"/>
            <a:ext cx="1911504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1393" y="476672"/>
            <a:ext cx="490563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Улица, улица моя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 descr="i (65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16" y="1978569"/>
            <a:ext cx="2160000" cy="145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i (64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391" y="1899369"/>
            <a:ext cx="2160000" cy="161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 (63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69782"/>
            <a:ext cx="1800000" cy="2389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i (62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280" y="3972101"/>
            <a:ext cx="2160000" cy="161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i (60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57586"/>
            <a:ext cx="2160000" cy="161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i (59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106" y="374382"/>
            <a:ext cx="1512887" cy="1295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i (61)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8391" y="3449410"/>
            <a:ext cx="1800000" cy="2389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60363"/>
            <a:ext cx="596509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Краеведческий музей </a:t>
            </a:r>
            <a:b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нашем городе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4" descr="i (18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050" y="446088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i (70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5" y="2061008"/>
            <a:ext cx="10368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 (69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746" y="2061008"/>
            <a:ext cx="1928571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i (68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1008"/>
            <a:ext cx="200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 (67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800" y="4123418"/>
            <a:ext cx="18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i (66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913" y="4123418"/>
            <a:ext cx="2063136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i (72)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096" y="2061008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i (71)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715" y="4123418"/>
            <a:ext cx="2389381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2746" y="357404"/>
            <a:ext cx="690060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Исторические памятники </a:t>
            </a:r>
            <a:b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Краснокамска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82025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600" smtClean="0"/>
              <a:t>знать свой почтовый адрес;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600" smtClean="0"/>
              <a:t>знать местоположение города Краснокамска, областного центра (г. Пермь), столицы (г. Москва);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600" smtClean="0"/>
              <a:t>знать  символику (герб, флаг, гимн) страны;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600" smtClean="0"/>
              <a:t>знать о многонациональности района, о самобытности разных по национальности людей;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600" smtClean="0"/>
              <a:t>знать местные водоемы, их использование человеком;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600" smtClean="0"/>
              <a:t>знать полезные ископаемые, распространенные в данной местности;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600" smtClean="0"/>
              <a:t>уметь работать с физической картой (района, области, страны): ориентироваться, читать, находить свою местность на более крупной карте.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5185" y="360363"/>
            <a:ext cx="69770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Итоги в конце года.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58775"/>
            <a:ext cx="8669337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95450"/>
            <a:ext cx="7788275" cy="17351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800" b="1" smtClean="0">
                <a:solidFill>
                  <a:srgbClr val="1D16AA"/>
                </a:solidFill>
              </a:rPr>
              <a:t>патриот</a:t>
            </a:r>
            <a:r>
              <a:rPr lang="ru-RU" altLang="ru-RU" sz="2800" smtClean="0"/>
              <a:t> – это человек, любящий свое </a:t>
            </a:r>
            <a:br>
              <a:rPr lang="ru-RU" altLang="ru-RU" sz="2800" smtClean="0"/>
            </a:br>
            <a:r>
              <a:rPr lang="ru-RU" altLang="ru-RU" sz="2800" smtClean="0"/>
              <a:t>отечество, преданный своему народу, готовый на жертвы и совершающий подвиги во имя интересов </a:t>
            </a:r>
            <a:br>
              <a:rPr lang="ru-RU" altLang="ru-RU" sz="2800" smtClean="0"/>
            </a:br>
            <a:r>
              <a:rPr lang="ru-RU" altLang="ru-RU" sz="2800" smtClean="0"/>
              <a:t>своей родины.</a:t>
            </a:r>
          </a:p>
        </p:txBody>
      </p:sp>
      <p:pic>
        <p:nvPicPr>
          <p:cNvPr id="3076" name="Picture 4" descr="453696_html_m73f1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167" y="3431381"/>
            <a:ext cx="3470129" cy="2520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656" y="669962"/>
            <a:ext cx="1609239" cy="1102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537" y="684678"/>
            <a:ext cx="669764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“Кто такой патриот?”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1211" y="764704"/>
            <a:ext cx="7914577" cy="8520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   Благодарю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http://img0.liveinternet.ru/images/attach/c/0/33/816/33816788_0_5b0f_92422dd3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5772" y="1844824"/>
            <a:ext cx="4076043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93725" y="527050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ru-RU" sz="2800">
                <a:solidFill>
                  <a:srgbClr val="0000CC"/>
                </a:solidFill>
              </a:rPr>
              <a:t>e-mail</a:t>
            </a:r>
            <a:r>
              <a:rPr lang="ru-RU" altLang="ru-RU" sz="2800">
                <a:solidFill>
                  <a:srgbClr val="0000CC"/>
                </a:solidFill>
              </a:rPr>
              <a:t>:</a:t>
            </a:r>
            <a:r>
              <a:rPr lang="en-US" altLang="ru-RU" sz="2800">
                <a:solidFill>
                  <a:srgbClr val="0000CC"/>
                </a:solidFill>
              </a:rPr>
              <a:t> admin@sh2-krkam.edusite.ru</a:t>
            </a:r>
            <a:endParaRPr lang="ru-RU" altLang="ru-RU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21c0533c-d1cb-4c30-a5cf-9b9649828b3b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7414" y="887914"/>
            <a:ext cx="8259042" cy="4862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ade6392e-6771-4a22-b20b-c46167bcbad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2315" y="912689"/>
            <a:ext cx="7877781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DSC0027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1515" y="692696"/>
            <a:ext cx="8504492" cy="5202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i (8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1728787" cy="1944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 (9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2735262" cy="2016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 (5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043" y="4149080"/>
            <a:ext cx="2736850" cy="215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 (7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65052"/>
            <a:ext cx="2004988" cy="2004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i (13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374" y="3933056"/>
            <a:ext cx="1929684" cy="2508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 (6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38" y="3933056"/>
            <a:ext cx="1417475" cy="2508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6447" y="476672"/>
            <a:ext cx="791800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с чего начинается Родина?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55600"/>
            <a:ext cx="8669337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i (20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1931987" cy="18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6" descr="i (24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7713" y="4794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i (23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2520950" cy="1944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 (22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896" y="4221163"/>
            <a:ext cx="1716088" cy="1728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 (25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392" y="4153612"/>
            <a:ext cx="2053183" cy="1723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i (26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16113"/>
            <a:ext cx="1307592" cy="18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 (27)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60" y="4225925"/>
            <a:ext cx="2209040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009" y="518567"/>
            <a:ext cx="651196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Мой родной край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2127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9460" name="Picture 4" descr="clip_image00121_thumb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69341" y="1413016"/>
            <a:ext cx="2581919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lip_image00123_thum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850" y="3906958"/>
            <a:ext cx="3234978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lip_image00119_thum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413016"/>
            <a:ext cx="3212565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942" y="355246"/>
            <a:ext cx="74585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Животный мир нашего края</a:t>
            </a:r>
          </a:p>
        </p:txBody>
      </p:sp>
      <p:pic>
        <p:nvPicPr>
          <p:cNvPr id="12" name="Picture 7" descr="clip_image00115_thumb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190458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8" y="360363"/>
            <a:ext cx="8669337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4" descr="clip_image0019_thum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311074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lip_image0017_thum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337962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168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Краеведение как средство патриотического воспитания младшего школьника</dc:title>
  <dc:creator>Admin</dc:creator>
  <cp:lastModifiedBy>re</cp:lastModifiedBy>
  <cp:revision>16</cp:revision>
  <dcterms:created xsi:type="dcterms:W3CDTF">2014-01-26T12:37:20Z</dcterms:created>
  <dcterms:modified xsi:type="dcterms:W3CDTF">2014-07-18T22:35:29Z</dcterms:modified>
</cp:coreProperties>
</file>