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showAnimation="1" allowPng="1" relyOnVml="1" imgSz="1280x1024" encoding="windows-1251"/>
  <p:showPr showNarration="1">
    <p:present/>
    <p:sldAll/>
    <p:penClr>
      <a:srgbClr val="FF0000"/>
    </p:penClr>
  </p:showPr>
  <p:clrMru>
    <a:srgbClr val="FFFFCC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66" d="100"/>
          <a:sy n="66" d="100"/>
        </p:scale>
        <p:origin x="-15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F3F9B-9856-43CC-8CC5-9C449FD45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7F3F-5CCA-4235-91D8-553C089CC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C5A-CA76-4817-B92C-421D84467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7789-76CE-4603-82A9-5CC058A67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266E-FC4E-4F3A-9067-08376B171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3815-6F4E-4D83-A0C0-DD0ACA3AF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B4B0A-EE55-4D49-B4E0-10C7797F9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4C4A-2339-41B8-A1A7-5D07F8B35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E20BD-0423-4DDF-A660-1A3F786D2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C0E9-C080-420C-985E-58A2C708E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6B43-E968-4DB1-92ED-CC3F79F07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A4F67A-F11B-448A-828D-E4167CAE6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4259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2" name="AutoShape 8"/>
          <p:cNvSpPr>
            <a:spLocks noChangeArrowheads="1"/>
          </p:cNvSpPr>
          <p:nvPr userDrawn="1"/>
        </p:nvSpPr>
        <p:spPr bwMode="auto">
          <a:xfrm>
            <a:off x="250825" y="260350"/>
            <a:ext cx="8605838" cy="6308725"/>
          </a:xfrm>
          <a:prstGeom prst="bevel">
            <a:avLst>
              <a:gd name="adj" fmla="val 4259"/>
            </a:avLst>
          </a:prstGeom>
          <a:solidFill>
            <a:srgbClr val="FFCC99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539750" y="549275"/>
            <a:ext cx="8064500" cy="57594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43075"/>
            <a:ext cx="7772400" cy="1470025"/>
          </a:xfrm>
          <a:solidFill>
            <a:srgbClr val="990000"/>
          </a:solidFill>
        </p:spPr>
        <p:txBody>
          <a:bodyPr/>
          <a:lstStyle/>
          <a:p>
            <a:pPr eaLnBrk="1" hangingPunct="1"/>
            <a:r>
              <a:rPr lang="ru-RU" sz="9600" i="1" smtClean="0">
                <a:solidFill>
                  <a:srgbClr val="FFFFCC"/>
                </a:solidFill>
                <a:latin typeface="Verdana" pitchFamily="34" charset="0"/>
              </a:rPr>
              <a:t>ЗУБЫ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20713"/>
            <a:ext cx="6400800" cy="3381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smtClean="0">
              <a:solidFill>
                <a:srgbClr val="990000"/>
              </a:solidFill>
            </a:endParaRPr>
          </a:p>
        </p:txBody>
      </p:sp>
      <p:pic>
        <p:nvPicPr>
          <p:cNvPr id="2052" name="Picture 4" descr="MCj034329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644900"/>
            <a:ext cx="3816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MCj036114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620713"/>
            <a:ext cx="7604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MCj036114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451725" y="620713"/>
            <a:ext cx="7604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62">
    <p:sndAc>
      <p:stSnd>
        <p:snd r:embed="rId2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165725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990000"/>
                </a:solidFill>
              </a:rPr>
              <a:t>Передние 4 зуба вверху и 4 зуба внизу называются резцами, так как с их помощью мы откусываем или, как ножницами, отрезаем кусочки пищи.</a:t>
            </a:r>
          </a:p>
        </p:txBody>
      </p:sp>
      <p:pic>
        <p:nvPicPr>
          <p:cNvPr id="70659" name="Picture 3" descr="faces-3425-fc-06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692150"/>
            <a:ext cx="3371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MPj042437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692150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979613" y="3141663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339975" y="3141663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843213" y="306863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3203575" y="2924175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12348">
    <p:sndAc>
      <p:stSnd>
        <p:snd r:embed="rId2" name="sound0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2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2" grpId="1" animBg="1"/>
      <p:bldP spid="70663" grpId="0" animBg="1"/>
      <p:bldP spid="70663" grpId="1" animBg="1"/>
      <p:bldP spid="70664" grpId="0" animBg="1"/>
      <p:bldP spid="70664" grpId="1" animBg="1"/>
      <p:bldP spid="70665" grpId="0" animBg="1"/>
      <p:bldP spid="706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5300663"/>
            <a:ext cx="8435975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990000"/>
                </a:solidFill>
              </a:rPr>
              <a:t>      За резцами следуют клыки. Заостренные клыки помогают разрывать волокна мяса. Ярко выражены клыки у животных, например, у собаки.</a:t>
            </a:r>
          </a:p>
        </p:txBody>
      </p:sp>
      <p:pic>
        <p:nvPicPr>
          <p:cNvPr id="71683" name="Picture 3" descr="MPj04310180000[1]"/>
          <p:cNvPicPr>
            <a:picLocks noChangeAspect="1" noChangeArrowheads="1"/>
          </p:cNvPicPr>
          <p:nvPr/>
        </p:nvPicPr>
        <p:blipFill>
          <a:blip r:embed="rId3"/>
          <a:srcRect r="-46"/>
          <a:stretch>
            <a:fillRect/>
          </a:stretch>
        </p:blipFill>
        <p:spPr bwMode="auto">
          <a:xfrm>
            <a:off x="4857750" y="1125538"/>
            <a:ext cx="37465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MPj040965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42465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Oval 5"/>
          <p:cNvSpPr>
            <a:spLocks noChangeArrowheads="1"/>
          </p:cNvSpPr>
          <p:nvPr/>
        </p:nvSpPr>
        <p:spPr bwMode="auto">
          <a:xfrm rot="787224">
            <a:off x="1908175" y="1989138"/>
            <a:ext cx="215900" cy="431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 rot="787224">
            <a:off x="3708400" y="2276475"/>
            <a:ext cx="215900" cy="431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За резцами следуют клыки. Заостренные клыки помогают разрывать волокна мяса. Ярко выражены клыки у животных, например, у собаки.</a:t>
            </a:r>
          </a:p>
        </p:txBody>
      </p:sp>
    </p:spTree>
  </p:cSld>
  <p:clrMapOvr>
    <a:masterClrMapping/>
  </p:clrMapOvr>
  <p:transition advTm="11577">
    <p:sndAc>
      <p:stSnd>
        <p:snd r:embed="rId2" name="sound01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remove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5" grpId="1" animBg="1"/>
      <p:bldP spid="71686" grpId="0" animBg="1"/>
      <p:bldP spid="7168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" y="5411788"/>
            <a:ext cx="8686800" cy="1112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990000"/>
                </a:solidFill>
              </a:rPr>
              <a:t>        За клыками находятся коренные зубы, с плоской поверхностью. Этими  зубами мы пережевываем, перемалываем пищу до малюсеньких кусочков прежде чем она попадет к нам в пищевод. </a:t>
            </a:r>
          </a:p>
        </p:txBody>
      </p:sp>
      <p:pic>
        <p:nvPicPr>
          <p:cNvPr id="13315" name="Picture 3" descr="MPj038581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" y="620713"/>
            <a:ext cx="44259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faces-2065-fc-0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276475"/>
            <a:ext cx="434975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За клыками находятся коренные зубы, с плоской поверхностью. Этими зубами мы пережевываем, перемалываем пищу до малюсеньких кусочков прежде чем она попадет к нам в пищевод.</a:t>
            </a:r>
          </a:p>
        </p:txBody>
      </p:sp>
    </p:spTree>
  </p:cSld>
  <p:clrMapOvr>
    <a:masterClrMapping/>
  </p:clrMapOvr>
  <p:transition advTm="12233">
    <p:sndAc>
      <p:stSnd>
        <p:snd r:embed="rId2" name="sound0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40350"/>
            <a:ext cx="8229600" cy="1112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990000"/>
                </a:solidFill>
              </a:rPr>
              <a:t>         Остатки пищи застревают между зубов, и это вызывает образование налета, в котором размножаются бактерии, способные разрушить зубную эмаль. </a:t>
            </a:r>
          </a:p>
        </p:txBody>
      </p:sp>
      <p:pic>
        <p:nvPicPr>
          <p:cNvPr id="14339" name="Picture 3" descr="faces-0265-fc-0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938213"/>
            <a:ext cx="4681538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MPj042231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836613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Остатки пищи застревают между зубов, и это вызывает образование налета, в котором размножаются бактерии, способные разрушить зубную эмаль.</a:t>
            </a:r>
          </a:p>
        </p:txBody>
      </p:sp>
    </p:spTree>
  </p:cSld>
  <p:clrMapOvr>
    <a:masterClrMapping/>
  </p:clrMapOvr>
  <p:transition advTm="10626">
    <p:sndAc>
      <p:stSnd>
        <p:snd r:embed="rId2" name="sound0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10188"/>
            <a:ext cx="7940675" cy="1143000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rgbClr val="990000"/>
                </a:solidFill>
              </a:rPr>
              <a:t>Когда эмаль разрушается, образуется кариес и зубы начинают чернеть. Вот что происходит с зубами, если их не чистить каждый день.</a:t>
            </a:r>
          </a:p>
        </p:txBody>
      </p:sp>
      <p:pic>
        <p:nvPicPr>
          <p:cNvPr id="15363" name="Picture 3" descr="w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48974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14114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125538"/>
            <a:ext cx="4391025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52">
    <p:sndAc>
      <p:stSnd>
        <p:snd r:embed="rId2" name="sound014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516563"/>
            <a:ext cx="8229600" cy="85407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990000"/>
                </a:solidFill>
              </a:rPr>
              <a:t>Каждое  утро и вечером перед сном нужно чистить зубки щеткой с зубной пастой.</a:t>
            </a:r>
          </a:p>
        </p:txBody>
      </p:sp>
      <p:pic>
        <p:nvPicPr>
          <p:cNvPr id="16387" name="Picture 3" descr="MPj040073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71500"/>
            <a:ext cx="75311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74">
    <p:sndAc>
      <p:stSnd>
        <p:snd r:embed="rId2" name="sound01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229225"/>
            <a:ext cx="7942263" cy="1071563"/>
          </a:xfrm>
        </p:spPr>
        <p:txBody>
          <a:bodyPr/>
          <a:lstStyle/>
          <a:p>
            <a:pPr algn="l" eaLnBrk="1" hangingPunct="1"/>
            <a:r>
              <a:rPr lang="ru-RU" sz="1800" smtClean="0">
                <a:solidFill>
                  <a:srgbClr val="990000"/>
                </a:solidFill>
              </a:rPr>
              <a:t>Когда люди жили в пещерах,  у них не было зубных щеток, но они все равно ухаживали за зубами, вытаскивали кусочки мяса маленькими палочками с острыми концами. Их называют сейчас зубочистками.</a:t>
            </a:r>
          </a:p>
        </p:txBody>
      </p:sp>
      <p:pic>
        <p:nvPicPr>
          <p:cNvPr id="17411" name="Picture 3" descr="52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635000" y="-63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Freeform 5"/>
          <p:cNvSpPr>
            <a:spLocks/>
          </p:cNvSpPr>
          <p:nvPr/>
        </p:nvSpPr>
        <p:spPr bwMode="auto">
          <a:xfrm>
            <a:off x="6227763" y="836613"/>
            <a:ext cx="312737" cy="4224337"/>
          </a:xfrm>
          <a:custGeom>
            <a:avLst/>
            <a:gdLst>
              <a:gd name="T0" fmla="*/ 2147483647 w 197"/>
              <a:gd name="T1" fmla="*/ 2147483647 h 2661"/>
              <a:gd name="T2" fmla="*/ 2147483647 w 197"/>
              <a:gd name="T3" fmla="*/ 2147483647 h 2661"/>
              <a:gd name="T4" fmla="*/ 2147483647 w 197"/>
              <a:gd name="T5" fmla="*/ 2147483647 h 2661"/>
              <a:gd name="T6" fmla="*/ 2147483647 w 197"/>
              <a:gd name="T7" fmla="*/ 2147483647 h 2661"/>
              <a:gd name="T8" fmla="*/ 2147483647 w 197"/>
              <a:gd name="T9" fmla="*/ 2147483647 h 26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2661"/>
              <a:gd name="T17" fmla="*/ 197 w 197"/>
              <a:gd name="T18" fmla="*/ 2661 h 26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2661">
                <a:moveTo>
                  <a:pt x="53" y="1489"/>
                </a:moveTo>
                <a:cubicBezTo>
                  <a:pt x="23" y="1073"/>
                  <a:pt x="0" y="166"/>
                  <a:pt x="8" y="83"/>
                </a:cubicBezTo>
                <a:cubicBezTo>
                  <a:pt x="16" y="0"/>
                  <a:pt x="69" y="574"/>
                  <a:pt x="99" y="990"/>
                </a:cubicBezTo>
                <a:cubicBezTo>
                  <a:pt x="129" y="1406"/>
                  <a:pt x="197" y="2495"/>
                  <a:pt x="189" y="2578"/>
                </a:cubicBezTo>
                <a:cubicBezTo>
                  <a:pt x="181" y="2661"/>
                  <a:pt x="83" y="1905"/>
                  <a:pt x="53" y="1489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6" name="Freeform 6"/>
          <p:cNvSpPr>
            <a:spLocks/>
          </p:cNvSpPr>
          <p:nvPr/>
        </p:nvSpPr>
        <p:spPr bwMode="auto">
          <a:xfrm>
            <a:off x="6923088" y="981075"/>
            <a:ext cx="312737" cy="4224338"/>
          </a:xfrm>
          <a:custGeom>
            <a:avLst/>
            <a:gdLst>
              <a:gd name="T0" fmla="*/ 2147483647 w 197"/>
              <a:gd name="T1" fmla="*/ 2147483647 h 2661"/>
              <a:gd name="T2" fmla="*/ 2147483647 w 197"/>
              <a:gd name="T3" fmla="*/ 2147483647 h 2661"/>
              <a:gd name="T4" fmla="*/ 2147483647 w 197"/>
              <a:gd name="T5" fmla="*/ 2147483647 h 2661"/>
              <a:gd name="T6" fmla="*/ 2147483647 w 197"/>
              <a:gd name="T7" fmla="*/ 2147483647 h 2661"/>
              <a:gd name="T8" fmla="*/ 2147483647 w 197"/>
              <a:gd name="T9" fmla="*/ 2147483647 h 26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2661"/>
              <a:gd name="T17" fmla="*/ 197 w 197"/>
              <a:gd name="T18" fmla="*/ 2661 h 26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2661">
                <a:moveTo>
                  <a:pt x="53" y="1489"/>
                </a:moveTo>
                <a:cubicBezTo>
                  <a:pt x="23" y="1073"/>
                  <a:pt x="0" y="166"/>
                  <a:pt x="8" y="83"/>
                </a:cubicBezTo>
                <a:cubicBezTo>
                  <a:pt x="16" y="0"/>
                  <a:pt x="69" y="574"/>
                  <a:pt x="99" y="990"/>
                </a:cubicBezTo>
                <a:cubicBezTo>
                  <a:pt x="129" y="1406"/>
                  <a:pt x="197" y="2495"/>
                  <a:pt x="189" y="2578"/>
                </a:cubicBezTo>
                <a:cubicBezTo>
                  <a:pt x="181" y="2661"/>
                  <a:pt x="83" y="1905"/>
                  <a:pt x="53" y="1489"/>
                </a:cubicBezTo>
                <a:close/>
              </a:path>
            </a:pathLst>
          </a:custGeom>
          <a:solidFill>
            <a:srgbClr val="FFCC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680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635000" y="-63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3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103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50" fill="hold"/>
                                        <p:tgtEl>
                                          <p:spTgt spid="768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4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7"/>
                </p:tgtEl>
              </p:cMediaNode>
            </p:audio>
          </p:childTnLst>
        </p:cTn>
      </p:par>
    </p:tnLst>
    <p:bldLst>
      <p:bldP spid="76805" grpId="0" animBg="1"/>
      <p:bldP spid="768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100" y="5661025"/>
            <a:ext cx="8291513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990000"/>
                </a:solidFill>
              </a:rPr>
              <a:t>     Зубы  необходимо чистить правильно, тщательно вычищать остатки пищи щеткой из самых труднодоступных  уголков. </a:t>
            </a:r>
          </a:p>
        </p:txBody>
      </p:sp>
      <p:pic>
        <p:nvPicPr>
          <p:cNvPr id="18435" name="Picture 3" descr="faces-1750-fc-0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4824412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MCj028128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078288"/>
            <a:ext cx="2689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MPj040206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7613" y="620713"/>
            <a:ext cx="33607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Зубы необходимо чистить правильно, тщательно вычищать остатки пищи щеткой из самых труднодоступных уголков.</a:t>
            </a:r>
          </a:p>
        </p:txBody>
      </p:sp>
    </p:spTree>
  </p:cSld>
  <p:clrMapOvr>
    <a:masterClrMapping/>
  </p:clrMapOvr>
  <p:transition advTm="9477">
    <p:sndAc>
      <p:stSnd>
        <p:snd r:embed="rId2" name="sound018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229225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990000"/>
                </a:solidFill>
              </a:rPr>
              <a:t>Зубы нужно чистить не менее 3х минут. Передние зубы чистить по направлению вверх и вниз, затем задние зубы. Зубы всегда нужно чистить круговыми движениями.</a:t>
            </a:r>
          </a:p>
        </p:txBody>
      </p:sp>
      <p:pic>
        <p:nvPicPr>
          <p:cNvPr id="19459" name="Picture 3" descr="MPj032104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20713"/>
            <a:ext cx="32893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faces-2990-fc-05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92150"/>
            <a:ext cx="31337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532">
    <p:sndAc>
      <p:stSnd>
        <p:snd r:embed="rId2" name="sound019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45125"/>
            <a:ext cx="8229600" cy="96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990000"/>
                </a:solidFill>
              </a:rPr>
              <a:t>    Иногда пища застревает между зубов так, что зубная щетка не справляется, тогда на помощь приходит специальная нитка для очистки зубов. </a:t>
            </a:r>
          </a:p>
        </p:txBody>
      </p:sp>
      <p:pic>
        <p:nvPicPr>
          <p:cNvPr id="20483" name="Picture 3" descr="faces-1800-fc-0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765175"/>
            <a:ext cx="30226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faces-0150-fc-0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750888"/>
            <a:ext cx="4608513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Иногда пища застревает между зубов так, что зубная щетка не справляется, тогда на помощь приходит специальная нитка для очистки зубов.</a:t>
            </a:r>
          </a:p>
        </p:txBody>
      </p:sp>
    </p:spTree>
  </p:cSld>
  <p:clrMapOvr>
    <a:masterClrMapping/>
  </p:clrMapOvr>
  <p:transition advTm="10261">
    <p:sndAc>
      <p:stSnd>
        <p:snd r:embed="rId2" name="sound020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aces-0490-fc-00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492375"/>
            <a:ext cx="4564063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589588"/>
            <a:ext cx="8229600" cy="719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990000"/>
                </a:solidFill>
              </a:rPr>
              <a:t>Красивая улыбка не только привлекает внимание, помогает в общении, но и говорит о том, что у вас здоровые, крепкие зубы.</a:t>
            </a:r>
          </a:p>
        </p:txBody>
      </p:sp>
      <p:pic>
        <p:nvPicPr>
          <p:cNvPr id="3076" name="Picture 4" descr="faces-3575-fc-07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765175"/>
            <a:ext cx="41767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Красивая улыбка не только привлекает внимание, помогает в общении, но и говорит о том, что у вас здоровые, крепкие зубы.</a:t>
            </a:r>
          </a:p>
        </p:txBody>
      </p:sp>
    </p:spTree>
  </p:cSld>
  <p:clrMapOvr>
    <a:masterClrMapping/>
  </p:clrMapOvr>
  <p:transition advTm="10606">
    <p:sndAc>
      <p:stSnd>
        <p:snd r:embed="rId2" name="sound0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229225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rgbClr val="990000"/>
                </a:solidFill>
              </a:rPr>
              <a:t>Когда  зубки начинают болеть, нужно сходить к врачу - стоматологу, который тщательно осмотрит зубки, и если обнаружит  дырочку, то поставит пломбу.</a:t>
            </a:r>
          </a:p>
        </p:txBody>
      </p:sp>
      <p:pic>
        <p:nvPicPr>
          <p:cNvPr id="21507" name="Picture 3" descr="MPj040200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49275"/>
            <a:ext cx="37385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MPj040670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628775"/>
            <a:ext cx="4405312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44">
    <p:sndAc>
      <p:stSnd>
        <p:snd r:embed="rId2" name="sound02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36838"/>
            <a:ext cx="7775575" cy="1143000"/>
          </a:xfrm>
          <a:solidFill>
            <a:srgbClr val="990000">
              <a:alpha val="83920"/>
            </a:srgbClr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CC"/>
                </a:solidFill>
                <a:latin typeface="Verdana" pitchFamily="34" charset="0"/>
              </a:rPr>
              <a:t>КОНЕЦ</a:t>
            </a:r>
          </a:p>
        </p:txBody>
      </p:sp>
      <p:pic>
        <p:nvPicPr>
          <p:cNvPr id="22531" name="Picture 3" descr="MCj042807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765175"/>
            <a:ext cx="16573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49">
    <p:sndAc>
      <p:stSnd>
        <p:snd r:embed="rId2" name="sound025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0550" y="5589588"/>
            <a:ext cx="8229600" cy="79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990000"/>
                </a:solidFill>
              </a:rPr>
              <a:t>Зубы самые твёрдые части нашего организма, они нужны чтобы откусывать и пережевывать пищу.  </a:t>
            </a:r>
          </a:p>
        </p:txBody>
      </p:sp>
      <p:pic>
        <p:nvPicPr>
          <p:cNvPr id="4099" name="Picture 3" descr="faces-1420-fc-0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39766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aces-3325-fc-06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3600" y="620713"/>
            <a:ext cx="37861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Зубы самые твёрдые части нашего организма, они нужны чтобы откусывать и пережевывать пищу.</a:t>
            </a:r>
          </a:p>
        </p:txBody>
      </p:sp>
    </p:spTree>
  </p:cSld>
  <p:clrMapOvr>
    <a:masterClrMapping/>
  </p:clrMapOvr>
  <p:transition advTm="8653">
    <p:sndAc>
      <p:stSnd>
        <p:snd r:embed="rId2" name="sound00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990000"/>
                </a:solidFill>
              </a:rPr>
              <a:t>Строение зуба</a:t>
            </a:r>
          </a:p>
        </p:txBody>
      </p:sp>
      <p:pic>
        <p:nvPicPr>
          <p:cNvPr id="5123" name="Picture 3" descr="MCHM00149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484313"/>
            <a:ext cx="1960563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42988" y="4714875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Корень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372225" y="1268413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Эмаль  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4787900" y="1700213"/>
            <a:ext cx="19446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5589588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990000"/>
                </a:solidFill>
              </a:rPr>
              <a:t>Наружная видимая часть зуба называется коронкой. Корни зуба уходят в десну и прочно закрепляют его в челюсти.</a:t>
            </a:r>
          </a:p>
        </p:txBody>
      </p:sp>
      <p:sp>
        <p:nvSpPr>
          <p:cNvPr id="5128" name="Freeform 9"/>
          <p:cNvSpPr>
            <a:spLocks/>
          </p:cNvSpPr>
          <p:nvPr/>
        </p:nvSpPr>
        <p:spPr bwMode="auto">
          <a:xfrm>
            <a:off x="2038350" y="2493963"/>
            <a:ext cx="4718050" cy="2879725"/>
          </a:xfrm>
          <a:custGeom>
            <a:avLst/>
            <a:gdLst>
              <a:gd name="T0" fmla="*/ 2147483647 w 2972"/>
              <a:gd name="T1" fmla="*/ 2147483647 h 1814"/>
              <a:gd name="T2" fmla="*/ 2147483647 w 2972"/>
              <a:gd name="T3" fmla="*/ 2147483647 h 1814"/>
              <a:gd name="T4" fmla="*/ 2147483647 w 2972"/>
              <a:gd name="T5" fmla="*/ 2147483647 h 1814"/>
              <a:gd name="T6" fmla="*/ 2147483647 w 2972"/>
              <a:gd name="T7" fmla="*/ 2147483647 h 1814"/>
              <a:gd name="T8" fmla="*/ 2147483647 w 2972"/>
              <a:gd name="T9" fmla="*/ 2147483647 h 1814"/>
              <a:gd name="T10" fmla="*/ 2147483647 w 2972"/>
              <a:gd name="T11" fmla="*/ 2147483647 h 1814"/>
              <a:gd name="T12" fmla="*/ 2147483647 w 2972"/>
              <a:gd name="T13" fmla="*/ 2147483647 h 1814"/>
              <a:gd name="T14" fmla="*/ 2147483647 w 2972"/>
              <a:gd name="T15" fmla="*/ 2147483647 h 1814"/>
              <a:gd name="T16" fmla="*/ 2147483647 w 2972"/>
              <a:gd name="T17" fmla="*/ 2147483647 h 1814"/>
              <a:gd name="T18" fmla="*/ 2147483647 w 2972"/>
              <a:gd name="T19" fmla="*/ 2147483647 h 1814"/>
              <a:gd name="T20" fmla="*/ 2147483647 w 2972"/>
              <a:gd name="T21" fmla="*/ 2147483647 h 1814"/>
              <a:gd name="T22" fmla="*/ 2147483647 w 2972"/>
              <a:gd name="T23" fmla="*/ 2147483647 h 1814"/>
              <a:gd name="T24" fmla="*/ 2147483647 w 2972"/>
              <a:gd name="T25" fmla="*/ 2147483647 h 1814"/>
              <a:gd name="T26" fmla="*/ 2147483647 w 2972"/>
              <a:gd name="T27" fmla="*/ 2147483647 h 1814"/>
              <a:gd name="T28" fmla="*/ 2147483647 w 2972"/>
              <a:gd name="T29" fmla="*/ 2147483647 h 1814"/>
              <a:gd name="T30" fmla="*/ 2147483647 w 2972"/>
              <a:gd name="T31" fmla="*/ 2147483647 h 1814"/>
              <a:gd name="T32" fmla="*/ 2147483647 w 2972"/>
              <a:gd name="T33" fmla="*/ 2147483647 h 1814"/>
              <a:gd name="T34" fmla="*/ 2147483647 w 2972"/>
              <a:gd name="T35" fmla="*/ 2147483647 h 1814"/>
              <a:gd name="T36" fmla="*/ 2147483647 w 2972"/>
              <a:gd name="T37" fmla="*/ 2147483647 h 1814"/>
              <a:gd name="T38" fmla="*/ 2147483647 w 2972"/>
              <a:gd name="T39" fmla="*/ 2147483647 h 1814"/>
              <a:gd name="T40" fmla="*/ 2147483647 w 2972"/>
              <a:gd name="T41" fmla="*/ 2147483647 h 1814"/>
              <a:gd name="T42" fmla="*/ 2147483647 w 2972"/>
              <a:gd name="T43" fmla="*/ 2147483647 h 1814"/>
              <a:gd name="T44" fmla="*/ 2147483647 w 2972"/>
              <a:gd name="T45" fmla="*/ 2147483647 h 1814"/>
              <a:gd name="T46" fmla="*/ 2147483647 w 2972"/>
              <a:gd name="T47" fmla="*/ 2147483647 h 1814"/>
              <a:gd name="T48" fmla="*/ 2147483647 w 2972"/>
              <a:gd name="T49" fmla="*/ 2147483647 h 1814"/>
              <a:gd name="T50" fmla="*/ 2147483647 w 2972"/>
              <a:gd name="T51" fmla="*/ 2147483647 h 1814"/>
              <a:gd name="T52" fmla="*/ 2147483647 w 2972"/>
              <a:gd name="T53" fmla="*/ 2147483647 h 1814"/>
              <a:gd name="T54" fmla="*/ 2147483647 w 2972"/>
              <a:gd name="T55" fmla="*/ 2147483647 h 18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72"/>
              <a:gd name="T85" fmla="*/ 0 h 1814"/>
              <a:gd name="T86" fmla="*/ 2972 w 2972"/>
              <a:gd name="T87" fmla="*/ 1814 h 181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72" h="1814">
                <a:moveTo>
                  <a:pt x="288" y="1269"/>
                </a:moveTo>
                <a:cubicBezTo>
                  <a:pt x="223" y="812"/>
                  <a:pt x="172" y="350"/>
                  <a:pt x="288" y="181"/>
                </a:cubicBezTo>
                <a:cubicBezTo>
                  <a:pt x="404" y="12"/>
                  <a:pt x="867" y="181"/>
                  <a:pt x="984" y="256"/>
                </a:cubicBezTo>
                <a:cubicBezTo>
                  <a:pt x="1101" y="331"/>
                  <a:pt x="985" y="500"/>
                  <a:pt x="990" y="631"/>
                </a:cubicBezTo>
                <a:cubicBezTo>
                  <a:pt x="995" y="762"/>
                  <a:pt x="987" y="952"/>
                  <a:pt x="1013" y="1043"/>
                </a:cubicBezTo>
                <a:cubicBezTo>
                  <a:pt x="1039" y="1134"/>
                  <a:pt x="1119" y="1164"/>
                  <a:pt x="1149" y="1179"/>
                </a:cubicBezTo>
                <a:cubicBezTo>
                  <a:pt x="1179" y="1194"/>
                  <a:pt x="1172" y="1117"/>
                  <a:pt x="1195" y="1133"/>
                </a:cubicBezTo>
                <a:cubicBezTo>
                  <a:pt x="1218" y="1149"/>
                  <a:pt x="1255" y="1265"/>
                  <a:pt x="1287" y="1276"/>
                </a:cubicBezTo>
                <a:cubicBezTo>
                  <a:pt x="1319" y="1287"/>
                  <a:pt x="1372" y="1262"/>
                  <a:pt x="1389" y="1201"/>
                </a:cubicBezTo>
                <a:cubicBezTo>
                  <a:pt x="1406" y="1140"/>
                  <a:pt x="1361" y="1019"/>
                  <a:pt x="1389" y="910"/>
                </a:cubicBezTo>
                <a:cubicBezTo>
                  <a:pt x="1417" y="801"/>
                  <a:pt x="1511" y="539"/>
                  <a:pt x="1558" y="544"/>
                </a:cubicBezTo>
                <a:cubicBezTo>
                  <a:pt x="1605" y="549"/>
                  <a:pt x="1652" y="843"/>
                  <a:pt x="1671" y="940"/>
                </a:cubicBezTo>
                <a:cubicBezTo>
                  <a:pt x="1690" y="1037"/>
                  <a:pt x="1653" y="1098"/>
                  <a:pt x="1671" y="1129"/>
                </a:cubicBezTo>
                <a:cubicBezTo>
                  <a:pt x="1689" y="1160"/>
                  <a:pt x="1754" y="1146"/>
                  <a:pt x="1782" y="1126"/>
                </a:cubicBezTo>
                <a:cubicBezTo>
                  <a:pt x="1810" y="1106"/>
                  <a:pt x="1834" y="990"/>
                  <a:pt x="1842" y="1006"/>
                </a:cubicBezTo>
                <a:cubicBezTo>
                  <a:pt x="1850" y="1022"/>
                  <a:pt x="1825" y="1179"/>
                  <a:pt x="1830" y="1224"/>
                </a:cubicBezTo>
                <a:cubicBezTo>
                  <a:pt x="1835" y="1269"/>
                  <a:pt x="1849" y="1287"/>
                  <a:pt x="1875" y="1279"/>
                </a:cubicBezTo>
                <a:cubicBezTo>
                  <a:pt x="1901" y="1271"/>
                  <a:pt x="1959" y="1235"/>
                  <a:pt x="1989" y="1174"/>
                </a:cubicBezTo>
                <a:cubicBezTo>
                  <a:pt x="2019" y="1113"/>
                  <a:pt x="2051" y="1029"/>
                  <a:pt x="2055" y="916"/>
                </a:cubicBezTo>
                <a:cubicBezTo>
                  <a:pt x="2059" y="803"/>
                  <a:pt x="2018" y="583"/>
                  <a:pt x="2011" y="498"/>
                </a:cubicBezTo>
                <a:cubicBezTo>
                  <a:pt x="2004" y="413"/>
                  <a:pt x="1988" y="453"/>
                  <a:pt x="2011" y="408"/>
                </a:cubicBezTo>
                <a:cubicBezTo>
                  <a:pt x="2034" y="363"/>
                  <a:pt x="2026" y="264"/>
                  <a:pt x="2147" y="226"/>
                </a:cubicBezTo>
                <a:cubicBezTo>
                  <a:pt x="2268" y="188"/>
                  <a:pt x="2631" y="0"/>
                  <a:pt x="2737" y="181"/>
                </a:cubicBezTo>
                <a:cubicBezTo>
                  <a:pt x="2843" y="362"/>
                  <a:pt x="2759" y="1064"/>
                  <a:pt x="2782" y="1315"/>
                </a:cubicBezTo>
                <a:cubicBezTo>
                  <a:pt x="2805" y="1566"/>
                  <a:pt x="2912" y="1611"/>
                  <a:pt x="2874" y="1687"/>
                </a:cubicBezTo>
                <a:cubicBezTo>
                  <a:pt x="2836" y="1763"/>
                  <a:pt x="2972" y="1762"/>
                  <a:pt x="2556" y="1768"/>
                </a:cubicBezTo>
                <a:cubicBezTo>
                  <a:pt x="2140" y="1774"/>
                  <a:pt x="756" y="1814"/>
                  <a:pt x="378" y="1723"/>
                </a:cubicBezTo>
                <a:cubicBezTo>
                  <a:pt x="0" y="1632"/>
                  <a:pt x="303" y="1307"/>
                  <a:pt x="288" y="1224"/>
                </a:cubicBezTo>
              </a:path>
            </a:pathLst>
          </a:custGeom>
          <a:solidFill>
            <a:srgbClr val="FFCC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V="1">
            <a:off x="2195513" y="4005263"/>
            <a:ext cx="18716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 flipV="1">
            <a:off x="6011863" y="4365625"/>
            <a:ext cx="151288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7164388" y="494188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Челюсть </a:t>
            </a:r>
          </a:p>
        </p:txBody>
      </p:sp>
      <p:sp>
        <p:nvSpPr>
          <p:cNvPr id="5132" name="Freeform 13"/>
          <p:cNvSpPr>
            <a:spLocks/>
          </p:cNvSpPr>
          <p:nvPr/>
        </p:nvSpPr>
        <p:spPr bwMode="auto">
          <a:xfrm>
            <a:off x="2124075" y="2625725"/>
            <a:ext cx="1681163" cy="573088"/>
          </a:xfrm>
          <a:custGeom>
            <a:avLst/>
            <a:gdLst>
              <a:gd name="T0" fmla="*/ 2147483647 w 1059"/>
              <a:gd name="T1" fmla="*/ 2147483647 h 361"/>
              <a:gd name="T2" fmla="*/ 2147483647 w 1059"/>
              <a:gd name="T3" fmla="*/ 2147483647 h 361"/>
              <a:gd name="T4" fmla="*/ 2147483647 w 1059"/>
              <a:gd name="T5" fmla="*/ 2147483647 h 361"/>
              <a:gd name="T6" fmla="*/ 2147483647 w 1059"/>
              <a:gd name="T7" fmla="*/ 2147483647 h 361"/>
              <a:gd name="T8" fmla="*/ 2147483647 w 1059"/>
              <a:gd name="T9" fmla="*/ 2147483647 h 361"/>
              <a:gd name="T10" fmla="*/ 2147483647 w 1059"/>
              <a:gd name="T11" fmla="*/ 2147483647 h 361"/>
              <a:gd name="T12" fmla="*/ 2147483647 w 1059"/>
              <a:gd name="T13" fmla="*/ 2147483647 h 3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9"/>
              <a:gd name="T22" fmla="*/ 0 h 361"/>
              <a:gd name="T23" fmla="*/ 1059 w 1059"/>
              <a:gd name="T24" fmla="*/ 361 h 3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9" h="361">
                <a:moveTo>
                  <a:pt x="905" y="65"/>
                </a:moveTo>
                <a:cubicBezTo>
                  <a:pt x="888" y="64"/>
                  <a:pt x="891" y="63"/>
                  <a:pt x="800" y="53"/>
                </a:cubicBezTo>
                <a:cubicBezTo>
                  <a:pt x="709" y="43"/>
                  <a:pt x="470" y="0"/>
                  <a:pt x="359" y="7"/>
                </a:cubicBezTo>
                <a:cubicBezTo>
                  <a:pt x="248" y="14"/>
                  <a:pt x="170" y="45"/>
                  <a:pt x="132" y="98"/>
                </a:cubicBezTo>
                <a:cubicBezTo>
                  <a:pt x="94" y="151"/>
                  <a:pt x="0" y="289"/>
                  <a:pt x="132" y="325"/>
                </a:cubicBezTo>
                <a:cubicBezTo>
                  <a:pt x="264" y="361"/>
                  <a:pt x="787" y="357"/>
                  <a:pt x="923" y="317"/>
                </a:cubicBezTo>
                <a:cubicBezTo>
                  <a:pt x="1059" y="277"/>
                  <a:pt x="945" y="134"/>
                  <a:pt x="950" y="86"/>
                </a:cubicBezTo>
              </a:path>
            </a:pathLst>
          </a:cu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Freeform 14"/>
          <p:cNvSpPr>
            <a:spLocks/>
          </p:cNvSpPr>
          <p:nvPr/>
        </p:nvSpPr>
        <p:spPr bwMode="auto">
          <a:xfrm flipH="1">
            <a:off x="5148263" y="2636838"/>
            <a:ext cx="1511300" cy="573087"/>
          </a:xfrm>
          <a:custGeom>
            <a:avLst/>
            <a:gdLst>
              <a:gd name="T0" fmla="*/ 2147483647 w 1059"/>
              <a:gd name="T1" fmla="*/ 2147483647 h 361"/>
              <a:gd name="T2" fmla="*/ 2147483647 w 1059"/>
              <a:gd name="T3" fmla="*/ 2147483647 h 361"/>
              <a:gd name="T4" fmla="*/ 2147483647 w 1059"/>
              <a:gd name="T5" fmla="*/ 2147483647 h 361"/>
              <a:gd name="T6" fmla="*/ 2147483647 w 1059"/>
              <a:gd name="T7" fmla="*/ 2147483647 h 361"/>
              <a:gd name="T8" fmla="*/ 2147483647 w 1059"/>
              <a:gd name="T9" fmla="*/ 2147483647 h 361"/>
              <a:gd name="T10" fmla="*/ 2147483647 w 1059"/>
              <a:gd name="T11" fmla="*/ 2147483647 h 361"/>
              <a:gd name="T12" fmla="*/ 2147483647 w 1059"/>
              <a:gd name="T13" fmla="*/ 2147483647 h 3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9"/>
              <a:gd name="T22" fmla="*/ 0 h 361"/>
              <a:gd name="T23" fmla="*/ 1059 w 1059"/>
              <a:gd name="T24" fmla="*/ 361 h 3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9" h="361">
                <a:moveTo>
                  <a:pt x="905" y="65"/>
                </a:moveTo>
                <a:cubicBezTo>
                  <a:pt x="888" y="64"/>
                  <a:pt x="891" y="63"/>
                  <a:pt x="800" y="53"/>
                </a:cubicBezTo>
                <a:cubicBezTo>
                  <a:pt x="709" y="43"/>
                  <a:pt x="470" y="0"/>
                  <a:pt x="359" y="7"/>
                </a:cubicBezTo>
                <a:cubicBezTo>
                  <a:pt x="248" y="14"/>
                  <a:pt x="170" y="45"/>
                  <a:pt x="132" y="98"/>
                </a:cubicBezTo>
                <a:cubicBezTo>
                  <a:pt x="94" y="151"/>
                  <a:pt x="0" y="289"/>
                  <a:pt x="132" y="325"/>
                </a:cubicBezTo>
                <a:cubicBezTo>
                  <a:pt x="264" y="361"/>
                  <a:pt x="787" y="357"/>
                  <a:pt x="923" y="317"/>
                </a:cubicBezTo>
                <a:cubicBezTo>
                  <a:pt x="1059" y="277"/>
                  <a:pt x="945" y="134"/>
                  <a:pt x="950" y="86"/>
                </a:cubicBezTo>
              </a:path>
            </a:pathLst>
          </a:cu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>
            <a:off x="6372225" y="2708275"/>
            <a:ext cx="12239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7524750" y="22764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Десна </a:t>
            </a:r>
          </a:p>
        </p:txBody>
      </p:sp>
    </p:spTree>
  </p:cSld>
  <p:clrMapOvr>
    <a:masterClrMapping/>
  </p:clrMapOvr>
  <p:transition advTm="12162">
    <p:sndAc>
      <p:stSnd>
        <p:snd r:embed="rId2" name="sound00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73688"/>
            <a:ext cx="8229600" cy="927100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rgbClr val="990000"/>
                </a:solidFill>
              </a:rPr>
              <a:t>Человек рождается беззубым, и только в 5-6 месяцев у ребенка начинают появляться первые зубки.</a:t>
            </a:r>
          </a:p>
        </p:txBody>
      </p:sp>
      <p:pic>
        <p:nvPicPr>
          <p:cNvPr id="6147" name="Picture 3" descr="071102173442S4043365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50">
    <p:sndAc>
      <p:stSnd>
        <p:snd r:embed="rId2" name="sound00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589588"/>
            <a:ext cx="8229600" cy="711200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rgbClr val="990000"/>
                </a:solidFill>
              </a:rPr>
              <a:t>К трем годам у детей вырастает 20 молочных зубов.</a:t>
            </a:r>
          </a:p>
        </p:txBody>
      </p:sp>
      <p:pic>
        <p:nvPicPr>
          <p:cNvPr id="7171" name="Picture 3" descr="faces-3765-fc-07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92150"/>
            <a:ext cx="7010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42">
    <p:sndAc>
      <p:stSnd>
        <p:snd r:embed="rId2" name="sound00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511800"/>
            <a:ext cx="8229600" cy="796925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rgbClr val="990000"/>
                </a:solidFill>
              </a:rPr>
              <a:t>В 5-6 лет молочные зубы выпадают, их сменяют постоянные коренные зубы.</a:t>
            </a:r>
          </a:p>
        </p:txBody>
      </p:sp>
      <p:pic>
        <p:nvPicPr>
          <p:cNvPr id="8195" name="Picture 3" descr="MPj040949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0" y="620713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MCj023298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49275"/>
            <a:ext cx="19812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983">
    <p:sndAc>
      <p:stSnd>
        <p:snd r:embed="rId2" name="sound00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990000"/>
                </a:solidFill>
              </a:rPr>
              <a:t>    Зубы сменяются только один раз в жизни! У взрослого человека вырастает 32 коренных зуба.</a:t>
            </a:r>
          </a:p>
        </p:txBody>
      </p:sp>
      <p:pic>
        <p:nvPicPr>
          <p:cNvPr id="9219" name="Picture 3" descr="faces-2195-fc-04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20713"/>
            <a:ext cx="71294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Зубы сменяются только один раз в жизни! У взрослого человека вырастает 32 коренных зуба.</a:t>
            </a:r>
          </a:p>
        </p:txBody>
      </p:sp>
    </p:spTree>
  </p:cSld>
  <p:clrMapOvr>
    <a:masterClrMapping/>
  </p:clrMapOvr>
  <p:transition advTm="8760">
    <p:sndAc>
      <p:stSnd>
        <p:snd r:embed="rId2" name="sound008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300663"/>
            <a:ext cx="8229600" cy="10001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990000"/>
                </a:solidFill>
              </a:rPr>
              <a:t>16 на верхней челюсти и 16 на нижней челюсти.</a:t>
            </a:r>
            <a:br>
              <a:rPr lang="ru-RU" sz="2000" smtClean="0">
                <a:solidFill>
                  <a:srgbClr val="990000"/>
                </a:solidFill>
              </a:rPr>
            </a:br>
            <a:r>
              <a:rPr lang="ru-RU" sz="2000" smtClean="0">
                <a:solidFill>
                  <a:srgbClr val="990000"/>
                </a:solidFill>
              </a:rPr>
              <a:t> Зубы делятся на резцы, клыки и коренные зубы. </a:t>
            </a:r>
          </a:p>
        </p:txBody>
      </p:sp>
      <p:pic>
        <p:nvPicPr>
          <p:cNvPr id="10243" name="Picture 3" descr="7388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20713"/>
            <a:ext cx="74104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35">
    <p:sndAc>
      <p:stSnd>
        <p:snd r:embed="rId2" name="sound009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572</Words>
  <Application>Microsoft Office PowerPoint</Application>
  <PresentationFormat>Экран (4:3)</PresentationFormat>
  <Paragraphs>34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ЗУБЫ</vt:lpstr>
      <vt:lpstr>Красивая улыбка не только привлекает внимание, помогает в общении, но и говорит о том, что у вас здоровые, крепкие зубы.</vt:lpstr>
      <vt:lpstr>Зубы самые твёрдые части нашего организма, они нужны чтобы откусывать и пережевывать пищу.</vt:lpstr>
      <vt:lpstr>Строение зуба</vt:lpstr>
      <vt:lpstr>Человек рождается беззубым, и только в 5-6 месяцев у ребенка начинают появляться первые зубки.</vt:lpstr>
      <vt:lpstr>К трем годам у детей вырастает 20 молочных зубов.</vt:lpstr>
      <vt:lpstr>В 5-6 лет молочные зубы выпадают, их сменяют постоянные коренные зубы.</vt:lpstr>
      <vt:lpstr>Зубы сменяются только один раз в жизни! У взрослого человека вырастает 32 коренных зуба.</vt:lpstr>
      <vt:lpstr>16 на верхней челюсти и 16 на нижней челюсти.  Зубы делятся на резцы, клыки и коренные зубы. </vt:lpstr>
      <vt:lpstr>Передние 4 зуба вверху и 4 зуба внизу называются резцами, так как с их помощью мы откусываем или, как ножницами, отрезаем кусочки пищи.</vt:lpstr>
      <vt:lpstr>За резцами следуют клыки. Заостренные клыки помогают разрывать волокна мяса. Ярко выражены клыки у животных, например, у собаки.</vt:lpstr>
      <vt:lpstr>За клыками находятся коренные зубы, с плоской поверхностью. Этими зубами мы пережевываем, перемалываем пищу до малюсеньких кусочков прежде чем она попадет к нам в пищевод.</vt:lpstr>
      <vt:lpstr>Остатки пищи застревают между зубов, и это вызывает образование налета, в котором размножаются бактерии, способные разрушить зубную эмаль.</vt:lpstr>
      <vt:lpstr>Когда эмаль разрушается, образуется кариес и зубы начинают чернеть. Вот что происходит с зубами, если их не чистить каждый день.</vt:lpstr>
      <vt:lpstr>Каждое  утро и вечером перед сном нужно чистить зубки щеткой с зубной пастой.</vt:lpstr>
      <vt:lpstr>Когда люди жили в пещерах,  у них не было зубных щеток, но они все равно ухаживали за зубами, вытаскивали кусочки мяса маленькими палочками с острыми концами. Их называют сейчас зубочистками.</vt:lpstr>
      <vt:lpstr>Зубы необходимо чистить правильно, тщательно вычищать остатки пищи щеткой из самых труднодоступных уголков.</vt:lpstr>
      <vt:lpstr>Зубы нужно чистить не менее 3х минут. Передние зубы чистить по направлению вверх и вниз, затем задние зубы. Зубы всегда нужно чистить круговыми движениями.</vt:lpstr>
      <vt:lpstr>Иногда пища застревает между зубов так, что зубная щетка не справляется, тогда на помощь приходит специальная нитка для очистки зубов.</vt:lpstr>
      <vt:lpstr>Когда  зубки начинают болеть, нужно сходить к врачу - стоматологу, который тщательно осмотрит зубки, и если обнаружит  дырочку, то поставит пломбу.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Зубы человека</dc:title>
  <dc:creator>Виктория Кузнецова</dc:creator>
  <dc:description>viki.rdf.ru</dc:description>
  <cp:lastModifiedBy>Ольга-ПК</cp:lastModifiedBy>
  <cp:revision>50</cp:revision>
  <dcterms:created xsi:type="dcterms:W3CDTF">2008-01-29T10:40:27Z</dcterms:created>
  <dcterms:modified xsi:type="dcterms:W3CDTF">2014-01-24T12:27:12Z</dcterms:modified>
</cp:coreProperties>
</file>