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9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81" r:id="rId18"/>
    <p:sldId id="282" r:id="rId19"/>
    <p:sldId id="274" r:id="rId20"/>
    <p:sldId id="275" r:id="rId21"/>
    <p:sldId id="276" r:id="rId22"/>
    <p:sldId id="277" r:id="rId23"/>
    <p:sldId id="278" r:id="rId24"/>
    <p:sldId id="280" r:id="rId25"/>
    <p:sldId id="283" r:id="rId26"/>
    <p:sldId id="266" r:id="rId27"/>
    <p:sldId id="285" r:id="rId28"/>
    <p:sldId id="284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CC99FF"/>
    <a:srgbClr val="FFFF00"/>
    <a:srgbClr val="99CCFF"/>
    <a:srgbClr val="CCFF66"/>
    <a:srgbClr val="FF99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E4DE5-300B-44EC-B9AA-540F6A169C53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7AD40-BD91-44EA-B25D-8215D6ECB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968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1"/>
            <a:ext cx="5486308" cy="411487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1"/>
            <a:ext cx="5486308" cy="411487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1"/>
            <a:ext cx="5486308" cy="411487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1"/>
            <a:ext cx="5486308" cy="411487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1"/>
            <a:ext cx="5486308" cy="411487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1"/>
            <a:ext cx="5486308" cy="411487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1"/>
            <a:ext cx="5486308" cy="411487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1"/>
            <a:ext cx="5486308" cy="411487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1"/>
            <a:ext cx="5486308" cy="411487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A9242-D026-4D58-B051-BD1BE29A45D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081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579B95-53AA-491F-9C18-2646F250B3E3}" type="datetime1">
              <a:rPr lang="ru-RU"/>
              <a:pPr lvl="0"/>
              <a:t>26.02.2014</a:t>
            </a:fld>
            <a:endParaRPr lang="ru-RU"/>
          </a:p>
        </p:txBody>
      </p:sp>
      <p:sp>
        <p:nvSpPr>
          <p:cNvPr id="3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9F45C1-596F-4D4A-8DCB-8D0AE9F144D1}" type="slidenum">
              <a:t>‹#›</a:t>
            </a:fld>
            <a:endParaRPr lang="ru-RU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457200" y="273600"/>
            <a:ext cx="8229240" cy="1144800"/>
          </a:xfrm>
        </p:spPr>
        <p:txBody>
          <a:bodyPr lIns="0" tIns="0" rIns="0" bIns="0"/>
          <a:lstStyle>
            <a:lvl1pPr>
              <a:defRPr>
                <a:latin typeface="Arial" pitchFamily="18"/>
              </a:defRPr>
            </a:lvl1pPr>
          </a:lstStyle>
          <a:p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457200" y="1604519"/>
            <a:ext cx="8229240" cy="4525920"/>
          </a:xfrm>
        </p:spPr>
        <p:txBody>
          <a:bodyPr lIns="0" tIns="0" rIns="0" bIns="0"/>
          <a:lstStyle>
            <a:lvl1pPr marL="431999" indent="-324000">
              <a:spcBef>
                <a:spcPts val="0"/>
              </a:spcBef>
              <a:spcAft>
                <a:spcPts val="1417"/>
              </a:spcAft>
              <a:defRPr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78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73E4D-A34A-417E-8A57-B2152D549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0135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B1DC4-0FDA-486E-A1C3-F83563776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84468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jpeg"/><Relationship Id="rId5" Type="http://schemas.openxmlformats.org/officeDocument/2006/relationships/image" Target="../media/image55.jp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gif"/><Relationship Id="rId4" Type="http://schemas.openxmlformats.org/officeDocument/2006/relationships/image" Target="../media/image59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gi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201622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ПРОЕКТ КАК ФОРМА УЧЕТА ДОСТИЖЕНИЙ УЧАЩИХСЯ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(</a:t>
            </a:r>
            <a:r>
              <a:rPr lang="ru-RU" dirty="0" smtClean="0"/>
              <a:t>мастер – класс)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411760" y="5345832"/>
            <a:ext cx="64008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Клюкина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Татьяна Александровна, </a:t>
            </a:r>
            <a:endParaRPr lang="en-US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>
              <a:spcBef>
                <a:spcPts val="0"/>
              </a:spcBef>
            </a:pP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«СОШ № 7 им. В.Н. Пушкарева» МО «Островский район» </a:t>
            </a:r>
            <a:endParaRPr lang="ru-RU" dirty="0"/>
          </a:p>
        </p:txBody>
      </p:sp>
      <p:pic>
        <p:nvPicPr>
          <p:cNvPr id="4098" name="Picture 2" descr="D:\фото\2 б 2012\итоги года\P408043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8" y="2006088"/>
            <a:ext cx="6120680" cy="334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14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500040" y="500040"/>
            <a:ext cx="7743960" cy="63648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Планирующе-подготовительный этап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800" b="1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800" b="1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imes New Roman" pitchFamily="18"/>
            </a:endParaRPr>
          </a:p>
        </p:txBody>
      </p:sp>
      <p:sp>
        <p:nvSpPr>
          <p:cNvPr id="3" name="Rectangle 3"/>
          <p:cNvSpPr txBox="1"/>
          <p:nvPr/>
        </p:nvSpPr>
        <p:spPr>
          <a:xfrm>
            <a:off x="468359" y="1125359"/>
            <a:ext cx="7848719" cy="1798560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609480" marR="0" lvl="0" indent="-60948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1.Объединение в группы, распределение обязанностей</a:t>
            </a:r>
          </a:p>
          <a:p>
            <a:pPr marL="609480" marR="0" lvl="0" indent="-609480" algn="l" rtl="0" hangingPunct="1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None/>
              <a:tabLst/>
            </a:pPr>
            <a:endParaRPr lang="ru-RU" sz="1000" b="1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imes New Roman" pitchFamily="18"/>
            </a:endParaRPr>
          </a:p>
          <a:p>
            <a:pPr marL="609480" marR="0" lvl="0" indent="-60948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2.Составление графика работы над проектом</a:t>
            </a:r>
          </a:p>
          <a:p>
            <a:pPr marL="609480" marR="0" lvl="0" indent="-609480" algn="l" rtl="0" hangingPunct="1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None/>
              <a:tabLst/>
            </a:pPr>
            <a:endParaRPr lang="ru-RU" sz="1000" b="1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imes New Roman" pitchFamily="18"/>
            </a:endParaRPr>
          </a:p>
          <a:p>
            <a:pPr marL="609480" marR="0" lvl="0" indent="-60948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3. Поиск информации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84719" y="2636999"/>
            <a:ext cx="2631959" cy="316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7280" y="3860639"/>
            <a:ext cx="3384720" cy="25495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0"/>
          <p:cNvSpPr/>
          <p:nvPr/>
        </p:nvSpPr>
        <p:spPr>
          <a:xfrm>
            <a:off x="179280" y="3306959"/>
            <a:ext cx="3184560" cy="25333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ru-RU" sz="20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6 команд,  в каждой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ru-RU" sz="20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выбирают</a:t>
            </a:r>
            <a:r>
              <a:rPr lang="ru-RU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endParaRPr lang="ru-RU" sz="20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ru-RU" sz="2000" b="1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архитектора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ru-RU" sz="2000" b="1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дизайнера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ru-RU" sz="2000" b="1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инженера - конструктора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ru-RU" sz="2000" b="1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эколога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ru-RU" sz="2000" b="1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экскурсовода</a:t>
            </a:r>
          </a:p>
        </p:txBody>
      </p:sp>
    </p:spTree>
    <p:extLst>
      <p:ext uri="{BB962C8B-B14F-4D97-AF65-F5344CB8AC3E}">
        <p14:creationId xmlns:p14="http://schemas.microsoft.com/office/powerpoint/2010/main" val="262265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395280" y="260280"/>
            <a:ext cx="5905439" cy="63648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vert="horz" wrap="square" lIns="91440" tIns="45720" rIns="91440" bIns="45720" anchor="t" anchorCtr="1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Информационно-операционный этап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1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imes New Roman" pitchFamily="18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1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imes New Roman" pitchFamily="18"/>
            </a:endParaRPr>
          </a:p>
        </p:txBody>
      </p:sp>
      <p:sp>
        <p:nvSpPr>
          <p:cNvPr id="3" name="Rectangle 3"/>
          <p:cNvSpPr txBox="1"/>
          <p:nvPr/>
        </p:nvSpPr>
        <p:spPr>
          <a:xfrm>
            <a:off x="395280" y="765000"/>
            <a:ext cx="4753079" cy="2447999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609480" marR="0" lvl="0" indent="-6094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1. </a:t>
            </a:r>
            <a:r>
              <a:rPr lang="ru-RU" sz="2000" b="1" i="0" u="none" strike="noStrike" kern="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Работа групп по плану</a:t>
            </a:r>
          </a:p>
          <a:p>
            <a:pPr marL="609480" marR="0" lvl="0" indent="-6094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000" b="1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imes New Roman" pitchFamily="18"/>
            </a:endParaRPr>
          </a:p>
          <a:p>
            <a:pPr marL="609480" marR="0" lvl="0" indent="-6094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2. </a:t>
            </a:r>
            <a:r>
              <a:rPr lang="ru-RU" sz="2000" b="1" i="0" u="none" strike="noStrike" kern="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Консультации с руководителем</a:t>
            </a:r>
          </a:p>
          <a:p>
            <a:pPr marL="609480" marR="0" lvl="0" indent="-6094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050" b="1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imes New Roman" pitchFamily="18"/>
            </a:endParaRPr>
          </a:p>
          <a:p>
            <a:pPr marL="609480" marR="0" lvl="0" indent="-6094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3</a:t>
            </a:r>
            <a:r>
              <a:rPr lang="ru-RU" sz="2000" b="1" i="0" u="none" strike="noStrike" kern="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. Систематизация и классификация</a:t>
            </a:r>
          </a:p>
          <a:p>
            <a:pPr marL="609480" marR="0" lvl="0" indent="-6094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собранного материала</a:t>
            </a:r>
          </a:p>
          <a:p>
            <a:pPr marL="609480" marR="0" lvl="0" indent="-6094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000" b="1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imes New Roman" pitchFamily="18"/>
            </a:endParaRPr>
          </a:p>
          <a:p>
            <a:pPr marL="609480" marR="0" lvl="0" indent="-6094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4. </a:t>
            </a:r>
            <a:r>
              <a:rPr lang="ru-RU" sz="2000" b="1" i="0" u="none" strike="noStrike" kern="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Создание проектного продукта</a:t>
            </a:r>
          </a:p>
          <a:p>
            <a:pPr marL="609480" marR="0" lvl="0" indent="-60948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endParaRPr lang="ru-RU" sz="2400" b="1" i="0" u="none" strike="noStrike" kern="0" spc="0" baseline="0">
              <a:ln>
                <a:noFill/>
              </a:ln>
              <a:solidFill>
                <a:srgbClr val="000000"/>
              </a:solidFill>
              <a:effectLst>
                <a:outerShdw dist="17961" dir="2700000">
                  <a:scrgbClr r="0" g="0" b="0"/>
                </a:outerShdw>
              </a:effectLst>
              <a:latin typeface="Calibri" pitchFamily="18"/>
              <a:ea typeface="MS Gothic" pitchFamily="2"/>
              <a:cs typeface="Tahoma" pitchFamily="2"/>
            </a:endParaRPr>
          </a:p>
          <a:p>
            <a:pPr marL="609480" marR="0" lvl="0" indent="-60948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endParaRPr lang="ru-RU" sz="2400" b="1" i="0" u="none" strike="noStrike" kern="0" spc="0" baseline="0">
              <a:ln>
                <a:noFill/>
              </a:ln>
              <a:solidFill>
                <a:srgbClr val="000000"/>
              </a:solidFill>
              <a:effectLst>
                <a:outerShdw dist="17961" dir="2700000">
                  <a:scrgbClr r="0" g="0" b="0"/>
                </a:outerShdw>
              </a:effectLst>
              <a:latin typeface="Calibri" pitchFamily="18"/>
              <a:ea typeface="MS Gothic" pitchFamily="2"/>
              <a:cs typeface="Tahoma" pitchFamily="2"/>
            </a:endParaRPr>
          </a:p>
          <a:p>
            <a:pPr marL="609480" marR="0" lvl="0" indent="-60948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endParaRPr lang="ru-RU" sz="2400" b="1" i="0" u="none" strike="noStrike" kern="0" spc="0" baseline="0">
              <a:ln>
                <a:noFill/>
              </a:ln>
              <a:solidFill>
                <a:srgbClr val="000000"/>
              </a:solidFill>
              <a:effectLst>
                <a:outerShdw dist="17961" dir="2700000">
                  <a:scrgbClr r="0" g="0" b="0"/>
                </a:outerShdw>
              </a:effectLst>
              <a:latin typeface="Calibri" pitchFamily="18"/>
              <a:ea typeface="MS Gothic" pitchFamily="2"/>
              <a:cs typeface="Tahoma" pitchFamily="2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8360" y="692280"/>
            <a:ext cx="3780000" cy="2519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564000" y="3213000"/>
            <a:ext cx="5195879" cy="33836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ru-RU" sz="1800" b="1" i="0" u="none" strike="noStrike" kern="1200" spc="0" baseline="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S Gothic" pitchFamily="2"/>
                <a:cs typeface="Arial" pitchFamily="2"/>
              </a:rPr>
              <a:t>К</a:t>
            </a:r>
            <a:r>
              <a:rPr lang="ru-RU" sz="1800" b="1" i="0" u="none" strike="noStrike" kern="1200" spc="0" baseline="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аждая команда получает «район»,  на котором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ru-RU" sz="1800" b="1" i="0" u="none" strike="noStrike" kern="1200" spc="0" baseline="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 изображают: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ru-RU" sz="18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архитекторы и инженеры </a:t>
            </a:r>
            <a:r>
              <a:rPr lang="ru-RU" sz="1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- улицы, учреждения,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ru-RU" sz="1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 где пройдут </a:t>
            </a:r>
            <a:r>
              <a:rPr lang="ru-RU" sz="1800" b="0" i="0" u="none" strike="noStrike" kern="1200" spc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запланированные проекты;</a:t>
            </a:r>
            <a:endParaRPr lang="ru-RU" sz="18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endParaRPr lang="ru-RU" sz="18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ru-RU" sz="18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экологи -</a:t>
            </a:r>
            <a:r>
              <a:rPr lang="ru-RU" sz="1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 дороги, скверы, парки, стадионы,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ru-RU" sz="1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 которые помогут сберечь здоровье и комфортное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ru-RU" sz="1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 состояние каждому жителю;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endParaRPr lang="ru-RU" sz="18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ru-RU" sz="18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дизайнеры</a:t>
            </a:r>
            <a:r>
              <a:rPr lang="ru-RU" sz="1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 - достопримечательности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ru-RU" sz="1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(музеи, выставочные залы), украшающие  город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39" algn="l"/>
                <a:tab pos="896759" algn="l"/>
                <a:tab pos="1346039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79" algn="l"/>
                <a:tab pos="5389560" algn="l"/>
                <a:tab pos="5838840" algn="l"/>
                <a:tab pos="6288119" algn="l"/>
                <a:tab pos="6737399" algn="l"/>
                <a:tab pos="7186679" algn="l"/>
                <a:tab pos="7635960" algn="l"/>
                <a:tab pos="8085239" algn="l"/>
                <a:tab pos="8534520" algn="l"/>
                <a:tab pos="8983799" algn="l"/>
              </a:tabLst>
            </a:pPr>
            <a:r>
              <a:rPr lang="ru-RU" sz="1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и привлекающие внимание туристов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0" y="3141719"/>
            <a:ext cx="2447999" cy="244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6000" y="4941719"/>
            <a:ext cx="2328840" cy="1746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484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250825" y="1484313"/>
            <a:ext cx="3744913" cy="120015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 – реализация проектного замысла </a:t>
            </a:r>
          </a:p>
          <a:p>
            <a:pPr algn="ctr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4787900" y="1412875"/>
            <a:ext cx="4032250" cy="1200150"/>
          </a:xfrm>
          <a:prstGeom prst="rect">
            <a:avLst/>
          </a:prstGeom>
          <a:solidFill>
            <a:srgbClr val="B3A2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-  уяснение сущности явления, открытие новых закономерностей  </a:t>
            </a: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4787900" y="2924175"/>
            <a:ext cx="4032250" cy="1570038"/>
          </a:xfrm>
          <a:prstGeom prst="rect">
            <a:avLst/>
          </a:prstGeom>
          <a:solidFill>
            <a:srgbClr val="B3A2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Выдвижение 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ГИПОТЕЗ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их экспериментальная и теоретическая проверка 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всегда </a:t>
            </a:r>
          </a:p>
        </p:txBody>
      </p:sp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323850" y="260350"/>
            <a:ext cx="3527425" cy="9540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Проектная  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деятельность </a:t>
            </a:r>
          </a:p>
        </p:txBody>
      </p:sp>
      <p:sp>
        <p:nvSpPr>
          <p:cNvPr id="13318" name="Прямоугольник 5"/>
          <p:cNvSpPr>
            <a:spLocks noChangeArrowheads="1"/>
          </p:cNvSpPr>
          <p:nvPr/>
        </p:nvSpPr>
        <p:spPr bwMode="auto">
          <a:xfrm>
            <a:off x="4787900" y="260350"/>
            <a:ext cx="4005263" cy="9540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Исследовательская    деятельность 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Rectangle 2"/>
          <p:cNvSpPr>
            <a:spLocks noChangeArrowheads="1"/>
          </p:cNvSpPr>
          <p:nvPr/>
        </p:nvSpPr>
        <p:spPr bwMode="auto">
          <a:xfrm>
            <a:off x="323850" y="2924175"/>
            <a:ext cx="3671888" cy="1570038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Исследование, и соответственно, 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ГИПОТЕЗА 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может быть не всегда</a:t>
            </a:r>
          </a:p>
        </p:txBody>
      </p:sp>
      <p:sp>
        <p:nvSpPr>
          <p:cNvPr id="13320" name="Rectangle 3"/>
          <p:cNvSpPr>
            <a:spLocks noChangeArrowheads="1"/>
          </p:cNvSpPr>
          <p:nvPr/>
        </p:nvSpPr>
        <p:spPr bwMode="auto">
          <a:xfrm>
            <a:off x="395288" y="4981575"/>
            <a:ext cx="3671887" cy="120015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– это замысел, план,  творчество по плану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59338" y="4941888"/>
            <a:ext cx="4033837" cy="12001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ИССЛЕДОВАНИЕ 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процесс выработки новых знаний, истинное творчество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7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79388" y="917575"/>
            <a:ext cx="4211637" cy="5632450"/>
          </a:xfrm>
          <a:prstGeom prst="rect">
            <a:avLst/>
          </a:prstGeom>
          <a:solidFill>
            <a:srgbClr val="66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•   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определение  темы и названия проекта, поиск и анализ проблемы, постановка цели;</a:t>
            </a:r>
          </a:p>
          <a:p>
            <a:pPr eaLnBrk="0" hangingPunct="0"/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•    обсуждение возможных вариантов исследования,  сбор и изучение информации, определение формы продукта, составление плана работы, распределение обязанностей;</a:t>
            </a:r>
          </a:p>
          <a:p>
            <a:pPr eaLnBrk="0" hangingPunct="0"/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•    выполнение запланированных технологический операций, внесение необходимых изменений;</a:t>
            </a:r>
          </a:p>
          <a:p>
            <a:pPr eaLnBrk="0" hangingPunct="0"/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•    подготовка и защита презентации;</a:t>
            </a:r>
          </a:p>
          <a:p>
            <a:pPr eaLnBrk="0" hangingPunct="0"/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•    анализ результатов и  оценка качества выполнения проекта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4716463" y="917575"/>
            <a:ext cx="4248150" cy="5632450"/>
          </a:xfrm>
          <a:prstGeom prst="rect">
            <a:avLst/>
          </a:prstGeom>
          <a:solidFill>
            <a:srgbClr val="B3A2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 формулирование проблемы, обоснование актуальности выбранной темы;</a:t>
            </a:r>
          </a:p>
          <a:p>
            <a:pPr eaLnBrk="0" hangingPunct="0">
              <a:tabLst>
                <a:tab pos="457200" algn="l"/>
              </a:tabLst>
            </a:pPr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 постановка цели и конкретных задач исследования;</a:t>
            </a:r>
          </a:p>
          <a:p>
            <a:pPr eaLnBrk="0" hangingPunct="0">
              <a:tabLst>
                <a:tab pos="457200" algn="l"/>
              </a:tabLst>
            </a:pPr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 определение объекта и предмета исследования;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 выбор метода (методики) проведения исследования;</a:t>
            </a:r>
          </a:p>
          <a:p>
            <a:pPr eaLnBrk="0" hangingPunct="0">
              <a:tabLst>
                <a:tab pos="457200" algn="l"/>
              </a:tabLst>
            </a:pPr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описание процесса исследования;</a:t>
            </a:r>
          </a:p>
          <a:p>
            <a:pPr eaLnBrk="0" hangingPunct="0">
              <a:tabLst>
                <a:tab pos="457200" algn="l"/>
              </a:tabLst>
            </a:pPr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 обсуждение результатов исследования;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 формулирование выводов и оценка полученных результатов</a:t>
            </a:r>
          </a:p>
          <a:p>
            <a:pPr eaLnBrk="0" hangingPunct="0">
              <a:tabLst>
                <a:tab pos="457200" algn="l"/>
              </a:tabLst>
            </a:pPr>
            <a:endParaRPr lang="ru-RU" sz="1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179388" y="188913"/>
            <a:ext cx="4211637" cy="40005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Этапы  проектной деятельности:</a:t>
            </a:r>
          </a:p>
        </p:txBody>
      </p:sp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4716463" y="188913"/>
            <a:ext cx="4248150" cy="40005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Этапы научного исследования:</a:t>
            </a:r>
          </a:p>
        </p:txBody>
      </p:sp>
    </p:spTree>
    <p:extLst>
      <p:ext uri="{BB962C8B-B14F-4D97-AF65-F5344CB8AC3E}">
        <p14:creationId xmlns:p14="http://schemas.microsoft.com/office/powerpoint/2010/main" val="364274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07924"/>
            <a:ext cx="9191880" cy="5400709"/>
          </a:xfrm>
          <a:prstGeom prst="rect">
            <a:avLst/>
          </a:prstGeom>
          <a:solidFill>
            <a:srgbClr val="66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по профилю знаний: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800" b="1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1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монопроекты</a:t>
            </a:r>
            <a:r>
              <a:rPr lang="ru-RU" sz="28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 </a:t>
            </a:r>
            <a:r>
              <a:rPr lang="ru-RU" sz="2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– в рамках одного учебного предмета,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при этом выбираются наиболее сложные темы или разделы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 программы; укладываются в классно-урочную систему;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8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Calibri" pitchFamily="34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1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межпредметные</a:t>
            </a:r>
            <a:r>
              <a:rPr lang="ru-RU" sz="28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 </a:t>
            </a:r>
            <a:r>
              <a:rPr lang="ru-RU" sz="2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– по двум или более предметам;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чаще выполняются во внеурочное время;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8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1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надпредметные</a:t>
            </a:r>
            <a:r>
              <a:rPr lang="ru-RU" sz="2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 – выходят за рамки </a:t>
            </a:r>
            <a:r>
              <a:rPr lang="ru-RU" sz="2800" b="0" i="0" u="none" strike="noStrike" kern="1200" spc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предметов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8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imes New Roman" pitchFamily="1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280" y="260280"/>
            <a:ext cx="4371839" cy="518399"/>
          </a:xfrm>
          <a:prstGeom prst="rect">
            <a:avLst/>
          </a:prstGeom>
          <a:solidFill>
            <a:srgbClr val="FFCCCC"/>
          </a:solidFill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Классификация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259864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14479"/>
            <a:ext cx="9108000" cy="5120999"/>
          </a:xfrm>
          <a:prstGeom prst="rect">
            <a:avLst/>
          </a:prstGeom>
          <a:solidFill>
            <a:srgbClr val="66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на уровне контактов: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1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внутриклассные</a:t>
            </a:r>
            <a:r>
              <a:rPr lang="ru-RU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 – проекты, проводимые в одном классе;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Calibri" pitchFamily="34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внутришкольные </a:t>
            </a:r>
            <a:r>
              <a:rPr lang="ru-RU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– проекты, организуемые внутри одной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 школы, на уроках по одному предмету, или междисциплинарные;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региональные </a:t>
            </a:r>
            <a:r>
              <a:rPr lang="ru-RU" sz="3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–</a:t>
            </a:r>
            <a:r>
              <a:rPr lang="ru-RU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 проекты, организуемые между школами,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 классами внутри региона, внутри одной страны;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международные </a:t>
            </a:r>
            <a:r>
              <a:rPr lang="ru-RU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– в них реализуется диалог культур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Arial" pitchFamily="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280" y="260280"/>
            <a:ext cx="4371839" cy="518399"/>
          </a:xfrm>
          <a:prstGeom prst="rect">
            <a:avLst/>
          </a:prstGeom>
          <a:solidFill>
            <a:srgbClr val="FFCCCC"/>
          </a:solidFill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Классификация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4128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920" y="807840"/>
            <a:ext cx="4132440" cy="3474000"/>
          </a:xfrm>
          <a:prstGeom prst="rect">
            <a:avLst/>
          </a:prstGeom>
          <a:solidFill>
            <a:srgbClr val="66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по доминирующей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деятельности учащихся: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исследовательские;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0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Calibri" pitchFamily="34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творческие;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0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игровые;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0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информационные;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социально-значимые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280" y="260280"/>
            <a:ext cx="4371839" cy="518399"/>
          </a:xfrm>
          <a:prstGeom prst="rect">
            <a:avLst/>
          </a:prstGeom>
          <a:solidFill>
            <a:srgbClr val="FFCCCC"/>
          </a:solidFill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Классификация проектов</a:t>
            </a:r>
          </a:p>
        </p:txBody>
      </p:sp>
      <p:pic>
        <p:nvPicPr>
          <p:cNvPr id="4" name="Picture 2" descr="C:\Users\1\Desktop\1 Б 2011\Строим город  Кл.час для директоров школ\P101008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920" y="4365719"/>
            <a:ext cx="1817640" cy="230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1\Desktop\1 Б 2011\Масленица\P100077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7800" y="0"/>
            <a:ext cx="1816199" cy="242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C:\Users\1\Desktop\1 Б 2011\Экскурсия на страусиную фермк\P517055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8719" y="2420999"/>
            <a:ext cx="1835279" cy="1944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 descr="C:\Users\1\Desktop\100OааппрпLYMP\запас\творческие работы\PA06037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279" y="333360"/>
            <a:ext cx="2638439" cy="371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" descr="C:\Users\1\Desktop\1 Б 2011\Строим город  Кл.час для директоров школ\P1010084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32560" y="4508639"/>
            <a:ext cx="2611439" cy="2089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 descr="C:\Users\1\Desktop\100OааппрпLYMP\запас\творческие работы\P2220210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5640" y="4220999"/>
            <a:ext cx="1871639" cy="2382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7" descr="C:\Users\1\Desktop\1 Б 2011\Хит парад  на районном МО учителей\P1000237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4720" y="4149719"/>
            <a:ext cx="2182679" cy="244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885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Объект 3073"/>
          <p:cNvGrpSpPr>
            <a:grpSpLocks/>
          </p:cNvGrpSpPr>
          <p:nvPr/>
        </p:nvGrpSpPr>
        <p:grpSpPr bwMode="auto">
          <a:xfrm>
            <a:off x="415238" y="260648"/>
            <a:ext cx="8229600" cy="6284912"/>
            <a:chOff x="4056" y="641"/>
            <a:chExt cx="5040" cy="11517"/>
          </a:xfrm>
        </p:grpSpPr>
        <p:cxnSp>
          <p:nvCxnSpPr>
            <p:cNvPr id="1028" name="_s1028"/>
            <p:cNvCxnSpPr>
              <a:cxnSpLocks noChangeShapeType="1"/>
              <a:stCxn id="23" idx="1"/>
              <a:endCxn id="3" idx="2"/>
            </p:cNvCxnSpPr>
            <p:nvPr/>
          </p:nvCxnSpPr>
          <p:spPr bwMode="auto">
            <a:xfrm rot="10800000">
              <a:off x="6708" y="1584"/>
              <a:ext cx="228" cy="10214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22" idx="3"/>
              <a:endCxn id="3" idx="2"/>
            </p:cNvCxnSpPr>
            <p:nvPr/>
          </p:nvCxnSpPr>
          <p:spPr bwMode="auto">
            <a:xfrm flipV="1">
              <a:off x="6444" y="1584"/>
              <a:ext cx="264" cy="10217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21" idx="1"/>
              <a:endCxn id="3" idx="2"/>
            </p:cNvCxnSpPr>
            <p:nvPr/>
          </p:nvCxnSpPr>
          <p:spPr bwMode="auto">
            <a:xfrm rot="10800000">
              <a:off x="6708" y="1584"/>
              <a:ext cx="228" cy="9137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/>
            <p:cNvCxnSpPr>
              <a:cxnSpLocks noChangeShapeType="1"/>
              <a:stCxn id="20" idx="3"/>
              <a:endCxn id="3" idx="2"/>
            </p:cNvCxnSpPr>
            <p:nvPr/>
          </p:nvCxnSpPr>
          <p:spPr bwMode="auto">
            <a:xfrm flipV="1">
              <a:off x="6216" y="1584"/>
              <a:ext cx="492" cy="9137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" name="_s1032"/>
            <p:cNvCxnSpPr>
              <a:cxnSpLocks noChangeShapeType="1"/>
              <a:stCxn id="19" idx="1"/>
              <a:endCxn id="3" idx="2"/>
            </p:cNvCxnSpPr>
            <p:nvPr/>
          </p:nvCxnSpPr>
          <p:spPr bwMode="auto">
            <a:xfrm rot="10800000">
              <a:off x="6708" y="1584"/>
              <a:ext cx="228" cy="8058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3" name="_s1033"/>
            <p:cNvCxnSpPr>
              <a:cxnSpLocks noChangeShapeType="1"/>
              <a:stCxn id="18" idx="3"/>
              <a:endCxn id="3" idx="2"/>
            </p:cNvCxnSpPr>
            <p:nvPr/>
          </p:nvCxnSpPr>
          <p:spPr bwMode="auto">
            <a:xfrm flipV="1">
              <a:off x="6216" y="1584"/>
              <a:ext cx="492" cy="8058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" name="_s1034"/>
            <p:cNvCxnSpPr>
              <a:cxnSpLocks noChangeShapeType="1"/>
              <a:stCxn id="17" idx="1"/>
              <a:endCxn id="3" idx="2"/>
            </p:cNvCxnSpPr>
            <p:nvPr/>
          </p:nvCxnSpPr>
          <p:spPr bwMode="auto">
            <a:xfrm rot="10800000">
              <a:off x="6708" y="1584"/>
              <a:ext cx="228" cy="6978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5" name="_s1035"/>
            <p:cNvCxnSpPr>
              <a:cxnSpLocks noChangeShapeType="1"/>
              <a:stCxn id="16" idx="3"/>
              <a:endCxn id="3" idx="2"/>
            </p:cNvCxnSpPr>
            <p:nvPr/>
          </p:nvCxnSpPr>
          <p:spPr bwMode="auto">
            <a:xfrm flipV="1">
              <a:off x="6216" y="1584"/>
              <a:ext cx="492" cy="6978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6" name="_s1036"/>
            <p:cNvCxnSpPr>
              <a:cxnSpLocks noChangeShapeType="1"/>
              <a:stCxn id="15" idx="1"/>
              <a:endCxn id="3" idx="2"/>
            </p:cNvCxnSpPr>
            <p:nvPr/>
          </p:nvCxnSpPr>
          <p:spPr bwMode="auto">
            <a:xfrm rot="10800000">
              <a:off x="6708" y="1584"/>
              <a:ext cx="228" cy="5898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7" name="_s1037"/>
            <p:cNvCxnSpPr>
              <a:cxnSpLocks noChangeShapeType="1"/>
              <a:stCxn id="14" idx="3"/>
              <a:endCxn id="3" idx="2"/>
            </p:cNvCxnSpPr>
            <p:nvPr/>
          </p:nvCxnSpPr>
          <p:spPr bwMode="auto">
            <a:xfrm flipV="1">
              <a:off x="6216" y="1584"/>
              <a:ext cx="492" cy="5898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8" name="_s1038"/>
            <p:cNvCxnSpPr>
              <a:cxnSpLocks noChangeShapeType="1"/>
              <a:stCxn id="13" idx="1"/>
              <a:endCxn id="3" idx="2"/>
            </p:cNvCxnSpPr>
            <p:nvPr/>
          </p:nvCxnSpPr>
          <p:spPr bwMode="auto">
            <a:xfrm rot="10800000">
              <a:off x="6708" y="1584"/>
              <a:ext cx="228" cy="4818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9" name="_s1039"/>
            <p:cNvCxnSpPr>
              <a:cxnSpLocks noChangeShapeType="1"/>
              <a:stCxn id="12" idx="3"/>
              <a:endCxn id="3" idx="2"/>
            </p:cNvCxnSpPr>
            <p:nvPr/>
          </p:nvCxnSpPr>
          <p:spPr bwMode="auto">
            <a:xfrm flipV="1">
              <a:off x="6216" y="1584"/>
              <a:ext cx="492" cy="4818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0" name="_s1040"/>
            <p:cNvCxnSpPr>
              <a:cxnSpLocks noChangeShapeType="1"/>
              <a:stCxn id="11" idx="1"/>
              <a:endCxn id="3" idx="2"/>
            </p:cNvCxnSpPr>
            <p:nvPr/>
          </p:nvCxnSpPr>
          <p:spPr bwMode="auto">
            <a:xfrm rot="10800000">
              <a:off x="6708" y="1584"/>
              <a:ext cx="228" cy="3736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1" name="_s1041"/>
            <p:cNvCxnSpPr>
              <a:cxnSpLocks noChangeShapeType="1"/>
              <a:stCxn id="10" idx="3"/>
              <a:endCxn id="3" idx="2"/>
            </p:cNvCxnSpPr>
            <p:nvPr/>
          </p:nvCxnSpPr>
          <p:spPr bwMode="auto">
            <a:xfrm flipV="1">
              <a:off x="6216" y="1584"/>
              <a:ext cx="492" cy="3736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2" name="_s1042"/>
            <p:cNvCxnSpPr>
              <a:cxnSpLocks noChangeShapeType="1"/>
              <a:stCxn id="9" idx="1"/>
              <a:endCxn id="3" idx="2"/>
            </p:cNvCxnSpPr>
            <p:nvPr/>
          </p:nvCxnSpPr>
          <p:spPr bwMode="auto">
            <a:xfrm rot="10800000">
              <a:off x="6708" y="1584"/>
              <a:ext cx="228" cy="2656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3" name="_s1043"/>
            <p:cNvCxnSpPr>
              <a:cxnSpLocks noChangeShapeType="1"/>
              <a:stCxn id="8" idx="3"/>
              <a:endCxn id="3" idx="2"/>
            </p:cNvCxnSpPr>
            <p:nvPr/>
          </p:nvCxnSpPr>
          <p:spPr bwMode="auto">
            <a:xfrm flipV="1">
              <a:off x="6216" y="1584"/>
              <a:ext cx="492" cy="2656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4" name="_s1044"/>
            <p:cNvCxnSpPr>
              <a:cxnSpLocks noChangeShapeType="1"/>
              <a:stCxn id="7" idx="1"/>
              <a:endCxn id="3" idx="2"/>
            </p:cNvCxnSpPr>
            <p:nvPr/>
          </p:nvCxnSpPr>
          <p:spPr bwMode="auto">
            <a:xfrm rot="10800000">
              <a:off x="6708" y="1584"/>
              <a:ext cx="228" cy="1576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5" name="_s1045"/>
            <p:cNvCxnSpPr>
              <a:cxnSpLocks noChangeShapeType="1"/>
              <a:stCxn id="6" idx="3"/>
              <a:endCxn id="3" idx="2"/>
            </p:cNvCxnSpPr>
            <p:nvPr/>
          </p:nvCxnSpPr>
          <p:spPr bwMode="auto">
            <a:xfrm flipV="1">
              <a:off x="6216" y="1584"/>
              <a:ext cx="492" cy="1576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6" name="_s1046"/>
            <p:cNvCxnSpPr>
              <a:cxnSpLocks noChangeShapeType="1"/>
              <a:stCxn id="5" idx="1"/>
              <a:endCxn id="3" idx="2"/>
            </p:cNvCxnSpPr>
            <p:nvPr/>
          </p:nvCxnSpPr>
          <p:spPr bwMode="auto">
            <a:xfrm rot="10800000">
              <a:off x="6708" y="1584"/>
              <a:ext cx="228" cy="497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7" name="_s1047"/>
            <p:cNvCxnSpPr>
              <a:cxnSpLocks noChangeShapeType="1"/>
              <a:stCxn id="4" idx="3"/>
              <a:endCxn id="3" idx="2"/>
            </p:cNvCxnSpPr>
            <p:nvPr/>
          </p:nvCxnSpPr>
          <p:spPr bwMode="auto">
            <a:xfrm flipV="1">
              <a:off x="6216" y="1584"/>
              <a:ext cx="492" cy="497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48"/>
            <p:cNvSpPr>
              <a:spLocks noChangeArrowheads="1"/>
            </p:cNvSpPr>
            <p:nvPr/>
          </p:nvSpPr>
          <p:spPr bwMode="auto">
            <a:xfrm>
              <a:off x="4900" y="641"/>
              <a:ext cx="3617" cy="943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charset="0"/>
                </a:rPr>
                <a:t>Формы продуктов проектной деятельности.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_s1049"/>
            <p:cNvSpPr>
              <a:spLocks noChangeArrowheads="1"/>
            </p:cNvSpPr>
            <p:nvPr/>
          </p:nvSpPr>
          <p:spPr bwMode="auto">
            <a:xfrm>
              <a:off x="4056" y="1721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3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Выставка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_s1050"/>
            <p:cNvSpPr>
              <a:spLocks noChangeArrowheads="1"/>
            </p:cNvSpPr>
            <p:nvPr/>
          </p:nvSpPr>
          <p:spPr bwMode="auto">
            <a:xfrm>
              <a:off x="6936" y="1721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Видеоклип, видеофильм</a:t>
              </a: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_s1051"/>
            <p:cNvSpPr>
              <a:spLocks noChangeArrowheads="1"/>
            </p:cNvSpPr>
            <p:nvPr/>
          </p:nvSpPr>
          <p:spPr bwMode="auto">
            <a:xfrm>
              <a:off x="4056" y="2801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3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Газета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_s1052"/>
            <p:cNvSpPr>
              <a:spLocks noChangeArrowheads="1"/>
            </p:cNvSpPr>
            <p:nvPr/>
          </p:nvSpPr>
          <p:spPr bwMode="auto">
            <a:xfrm>
              <a:off x="6936" y="2801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WEB</a:t>
              </a:r>
              <a:r>
                <a:rPr kumimoji="0" lang="ru-RU" sz="23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- сайт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_s1053"/>
            <p:cNvSpPr>
              <a:spLocks noChangeArrowheads="1"/>
            </p:cNvSpPr>
            <p:nvPr/>
          </p:nvSpPr>
          <p:spPr bwMode="auto">
            <a:xfrm>
              <a:off x="4056" y="3881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3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Журнал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_s1054"/>
            <p:cNvSpPr>
              <a:spLocks noChangeArrowheads="1"/>
            </p:cNvSpPr>
            <p:nvPr/>
          </p:nvSpPr>
          <p:spPr bwMode="auto">
            <a:xfrm>
              <a:off x="6936" y="3881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3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Публикация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_s1055"/>
            <p:cNvSpPr>
              <a:spLocks noChangeArrowheads="1"/>
            </p:cNvSpPr>
            <p:nvPr/>
          </p:nvSpPr>
          <p:spPr bwMode="auto">
            <a:xfrm>
              <a:off x="4056" y="4961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3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Карта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_s1056"/>
            <p:cNvSpPr>
              <a:spLocks noChangeArrowheads="1"/>
            </p:cNvSpPr>
            <p:nvPr/>
          </p:nvSpPr>
          <p:spPr bwMode="auto">
            <a:xfrm>
              <a:off x="6936" y="4961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3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Буклет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_s1057"/>
            <p:cNvSpPr>
              <a:spLocks noChangeArrowheads="1"/>
            </p:cNvSpPr>
            <p:nvPr/>
          </p:nvSpPr>
          <p:spPr bwMode="auto">
            <a:xfrm>
              <a:off x="4056" y="6041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3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Сказка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_s1058"/>
            <p:cNvSpPr>
              <a:spLocks noChangeArrowheads="1"/>
            </p:cNvSpPr>
            <p:nvPr/>
          </p:nvSpPr>
          <p:spPr bwMode="auto">
            <a:xfrm>
              <a:off x="6936" y="6041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3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Серия иллюстраций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_s1059"/>
            <p:cNvSpPr>
              <a:spLocks noChangeArrowheads="1"/>
            </p:cNvSpPr>
            <p:nvPr/>
          </p:nvSpPr>
          <p:spPr bwMode="auto">
            <a:xfrm>
              <a:off x="4056" y="7121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3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Сценарий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_s1060"/>
            <p:cNvSpPr>
              <a:spLocks noChangeArrowheads="1"/>
            </p:cNvSpPr>
            <p:nvPr/>
          </p:nvSpPr>
          <p:spPr bwMode="auto">
            <a:xfrm>
              <a:off x="6936" y="7121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3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Пакет  рекомендаций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_s1061"/>
            <p:cNvSpPr>
              <a:spLocks noChangeArrowheads="1"/>
            </p:cNvSpPr>
            <p:nvPr/>
          </p:nvSpPr>
          <p:spPr bwMode="auto">
            <a:xfrm>
              <a:off x="4056" y="8201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3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Экскурсия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_s1062"/>
            <p:cNvSpPr>
              <a:spLocks noChangeArrowheads="1"/>
            </p:cNvSpPr>
            <p:nvPr/>
          </p:nvSpPr>
          <p:spPr bwMode="auto">
            <a:xfrm>
              <a:off x="6936" y="8201"/>
              <a:ext cx="2160" cy="719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3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Учебное пособие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_s1063"/>
            <p:cNvSpPr>
              <a:spLocks noChangeArrowheads="1"/>
            </p:cNvSpPr>
            <p:nvPr/>
          </p:nvSpPr>
          <p:spPr bwMode="auto">
            <a:xfrm>
              <a:off x="4056" y="9281"/>
              <a:ext cx="2160" cy="719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3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Игра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_s1064"/>
            <p:cNvSpPr>
              <a:spLocks noChangeArrowheads="1"/>
            </p:cNvSpPr>
            <p:nvPr/>
          </p:nvSpPr>
          <p:spPr bwMode="auto">
            <a:xfrm>
              <a:off x="6936" y="9281"/>
              <a:ext cx="2160" cy="719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3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Путеводитель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_s1065"/>
            <p:cNvSpPr>
              <a:spLocks noChangeArrowheads="1"/>
            </p:cNvSpPr>
            <p:nvPr/>
          </p:nvSpPr>
          <p:spPr bwMode="auto">
            <a:xfrm>
              <a:off x="4056" y="10360"/>
              <a:ext cx="2160" cy="719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3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Праздник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_s1066"/>
            <p:cNvSpPr>
              <a:spLocks noChangeArrowheads="1"/>
            </p:cNvSpPr>
            <p:nvPr/>
          </p:nvSpPr>
          <p:spPr bwMode="auto">
            <a:xfrm>
              <a:off x="6936" y="10360"/>
              <a:ext cx="2160" cy="719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3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Атлас, справочник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_s1067"/>
            <p:cNvSpPr>
              <a:spLocks noChangeArrowheads="1"/>
            </p:cNvSpPr>
            <p:nvPr/>
          </p:nvSpPr>
          <p:spPr bwMode="auto">
            <a:xfrm>
              <a:off x="4056" y="11441"/>
              <a:ext cx="2388" cy="717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Анализ социологического опроса</a:t>
              </a: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_s1068"/>
            <p:cNvSpPr>
              <a:spLocks noChangeArrowheads="1"/>
            </p:cNvSpPr>
            <p:nvPr/>
          </p:nvSpPr>
          <p:spPr bwMode="auto">
            <a:xfrm>
              <a:off x="6936" y="11439"/>
              <a:ext cx="2160" cy="719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3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Письмо в …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62022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Объект 45059"/>
          <p:cNvGrpSpPr>
            <a:grpSpLocks/>
          </p:cNvGrpSpPr>
          <p:nvPr/>
        </p:nvGrpSpPr>
        <p:grpSpPr bwMode="auto">
          <a:xfrm>
            <a:off x="106363" y="0"/>
            <a:ext cx="9037637" cy="6692900"/>
            <a:chOff x="4457" y="1859"/>
            <a:chExt cx="8169" cy="8129"/>
          </a:xfrm>
        </p:grpSpPr>
        <p:sp>
          <p:nvSpPr>
            <p:cNvPr id="3" name="_s2052"/>
            <p:cNvSpPr>
              <a:spLocks noChangeShapeType="1"/>
            </p:cNvSpPr>
            <p:nvPr/>
          </p:nvSpPr>
          <p:spPr bwMode="auto">
            <a:xfrm flipV="1">
              <a:off x="8541" y="2875"/>
              <a:ext cx="0" cy="258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_s2053"/>
            <p:cNvSpPr>
              <a:spLocks noChangeArrowheads="1"/>
            </p:cNvSpPr>
            <p:nvPr/>
          </p:nvSpPr>
          <p:spPr bwMode="auto">
            <a:xfrm>
              <a:off x="7916" y="1859"/>
              <a:ext cx="1133" cy="941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Демонстрация видео фильмов</a:t>
              </a: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_s2054"/>
            <p:cNvSpPr>
              <a:spLocks noChangeShapeType="1"/>
            </p:cNvSpPr>
            <p:nvPr/>
          </p:nvSpPr>
          <p:spPr bwMode="auto">
            <a:xfrm flipV="1">
              <a:off x="8747" y="3141"/>
              <a:ext cx="1050" cy="235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_s2055"/>
            <p:cNvSpPr>
              <a:spLocks noChangeArrowheads="1"/>
            </p:cNvSpPr>
            <p:nvPr/>
          </p:nvSpPr>
          <p:spPr bwMode="auto">
            <a:xfrm>
              <a:off x="9373" y="2183"/>
              <a:ext cx="1418" cy="925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Диалог историч. и литературных героев</a:t>
              </a: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_s2056"/>
            <p:cNvSpPr>
              <a:spLocks noChangeShapeType="1"/>
            </p:cNvSpPr>
            <p:nvPr/>
          </p:nvSpPr>
          <p:spPr bwMode="auto">
            <a:xfrm flipV="1">
              <a:off x="8918" y="3895"/>
              <a:ext cx="1918" cy="172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_s2057"/>
            <p:cNvSpPr>
              <a:spLocks noChangeArrowheads="1"/>
            </p:cNvSpPr>
            <p:nvPr/>
          </p:nvSpPr>
          <p:spPr bwMode="auto">
            <a:xfrm>
              <a:off x="10705" y="3047"/>
              <a:ext cx="1016" cy="1016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Игра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с залом</a:t>
              </a: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_s2058"/>
            <p:cNvSpPr>
              <a:spLocks noChangeShapeType="1"/>
            </p:cNvSpPr>
            <p:nvPr/>
          </p:nvSpPr>
          <p:spPr bwMode="auto">
            <a:xfrm flipV="1">
              <a:off x="9024" y="5007"/>
              <a:ext cx="2454" cy="7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_s2059"/>
            <p:cNvSpPr>
              <a:spLocks noChangeArrowheads="1"/>
            </p:cNvSpPr>
            <p:nvPr/>
          </p:nvSpPr>
          <p:spPr bwMode="auto">
            <a:xfrm>
              <a:off x="11453" y="4341"/>
              <a:ext cx="1148" cy="1016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Иллюстрация фактов, событий</a:t>
              </a: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_s2060"/>
            <p:cNvSpPr>
              <a:spLocks noChangeShapeType="1"/>
            </p:cNvSpPr>
            <p:nvPr/>
          </p:nvSpPr>
          <p:spPr bwMode="auto">
            <a:xfrm>
              <a:off x="9047" y="6013"/>
              <a:ext cx="2565" cy="271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_s2061"/>
            <p:cNvSpPr>
              <a:spLocks noChangeArrowheads="1"/>
            </p:cNvSpPr>
            <p:nvPr/>
          </p:nvSpPr>
          <p:spPr bwMode="auto">
            <a:xfrm>
              <a:off x="11610" y="5828"/>
              <a:ext cx="1016" cy="1016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Научный доклад</a:t>
              </a: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_s2062"/>
            <p:cNvSpPr>
              <a:spLocks noChangeShapeType="1"/>
            </p:cNvSpPr>
            <p:nvPr/>
          </p:nvSpPr>
          <p:spPr bwMode="auto">
            <a:xfrm>
              <a:off x="8982" y="6214"/>
              <a:ext cx="2233" cy="1291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_s2063"/>
            <p:cNvSpPr>
              <a:spLocks noChangeArrowheads="1"/>
            </p:cNvSpPr>
            <p:nvPr/>
          </p:nvSpPr>
          <p:spPr bwMode="auto">
            <a:xfrm>
              <a:off x="11149" y="7250"/>
              <a:ext cx="1138" cy="1016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Пресс- конференция</a:t>
              </a: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_s2064"/>
            <p:cNvSpPr>
              <a:spLocks noChangeShapeType="1"/>
            </p:cNvSpPr>
            <p:nvPr/>
          </p:nvSpPr>
          <p:spPr bwMode="auto">
            <a:xfrm>
              <a:off x="8841" y="6371"/>
              <a:ext cx="1515" cy="2088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_s2065"/>
            <p:cNvSpPr>
              <a:spLocks noChangeArrowheads="1"/>
            </p:cNvSpPr>
            <p:nvPr/>
          </p:nvSpPr>
          <p:spPr bwMode="auto">
            <a:xfrm>
              <a:off x="10149" y="8362"/>
              <a:ext cx="1016" cy="1016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Спектакль</a:t>
              </a: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_s2066"/>
            <p:cNvSpPr>
              <a:spLocks noChangeShapeType="1"/>
            </p:cNvSpPr>
            <p:nvPr/>
          </p:nvSpPr>
          <p:spPr bwMode="auto">
            <a:xfrm>
              <a:off x="8649" y="6457"/>
              <a:ext cx="534" cy="2524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_s2067"/>
            <p:cNvSpPr>
              <a:spLocks noChangeArrowheads="1"/>
            </p:cNvSpPr>
            <p:nvPr/>
          </p:nvSpPr>
          <p:spPr bwMode="auto">
            <a:xfrm>
              <a:off x="8783" y="8971"/>
              <a:ext cx="1016" cy="1016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Ролевая игра</a:t>
              </a: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_s2068"/>
            <p:cNvSpPr>
              <a:spLocks noChangeShapeType="1"/>
            </p:cNvSpPr>
            <p:nvPr/>
          </p:nvSpPr>
          <p:spPr bwMode="auto">
            <a:xfrm flipH="1">
              <a:off x="7899" y="6458"/>
              <a:ext cx="539" cy="252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_s2069"/>
            <p:cNvSpPr>
              <a:spLocks noChangeArrowheads="1"/>
            </p:cNvSpPr>
            <p:nvPr/>
          </p:nvSpPr>
          <p:spPr bwMode="auto">
            <a:xfrm>
              <a:off x="7288" y="8972"/>
              <a:ext cx="1016" cy="1016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Реклама</a:t>
              </a: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_s2070"/>
            <p:cNvSpPr>
              <a:spLocks noChangeShapeType="1"/>
            </p:cNvSpPr>
            <p:nvPr/>
          </p:nvSpPr>
          <p:spPr bwMode="auto">
            <a:xfrm flipH="1">
              <a:off x="6726" y="6373"/>
              <a:ext cx="1519" cy="208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_s2071"/>
            <p:cNvSpPr>
              <a:spLocks noChangeArrowheads="1"/>
            </p:cNvSpPr>
            <p:nvPr/>
          </p:nvSpPr>
          <p:spPr bwMode="auto">
            <a:xfrm>
              <a:off x="5921" y="8365"/>
              <a:ext cx="1159" cy="1016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Путешествие</a:t>
              </a: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_s2072"/>
            <p:cNvSpPr>
              <a:spLocks noChangeShapeType="1"/>
            </p:cNvSpPr>
            <p:nvPr/>
          </p:nvSpPr>
          <p:spPr bwMode="auto">
            <a:xfrm flipH="1">
              <a:off x="5868" y="6217"/>
              <a:ext cx="2235" cy="128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_s2073"/>
            <p:cNvSpPr>
              <a:spLocks noChangeArrowheads="1"/>
            </p:cNvSpPr>
            <p:nvPr/>
          </p:nvSpPr>
          <p:spPr bwMode="auto">
            <a:xfrm>
              <a:off x="4606" y="7275"/>
              <a:ext cx="1342" cy="1014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Телепередача</a:t>
              </a: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_s2074"/>
            <p:cNvSpPr>
              <a:spLocks noChangeShapeType="1"/>
            </p:cNvSpPr>
            <p:nvPr/>
          </p:nvSpPr>
          <p:spPr bwMode="auto">
            <a:xfrm flipH="1">
              <a:off x="5472" y="6016"/>
              <a:ext cx="2565" cy="26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_s2075"/>
            <p:cNvSpPr>
              <a:spLocks noChangeArrowheads="1"/>
            </p:cNvSpPr>
            <p:nvPr/>
          </p:nvSpPr>
          <p:spPr bwMode="auto">
            <a:xfrm>
              <a:off x="4457" y="5831"/>
              <a:ext cx="1016" cy="1016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Экскурсия</a:t>
              </a: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_s2076"/>
            <p:cNvSpPr>
              <a:spLocks noChangeShapeType="1"/>
            </p:cNvSpPr>
            <p:nvPr/>
          </p:nvSpPr>
          <p:spPr bwMode="auto">
            <a:xfrm flipH="1" flipV="1">
              <a:off x="5607" y="5007"/>
              <a:ext cx="2452" cy="799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_s2077"/>
            <p:cNvSpPr>
              <a:spLocks noChangeArrowheads="1"/>
            </p:cNvSpPr>
            <p:nvPr/>
          </p:nvSpPr>
          <p:spPr bwMode="auto">
            <a:xfrm>
              <a:off x="4803" y="4302"/>
              <a:ext cx="1235" cy="1016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Научная конференция</a:t>
              </a: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_s2078"/>
            <p:cNvSpPr>
              <a:spLocks noChangeShapeType="1"/>
            </p:cNvSpPr>
            <p:nvPr/>
          </p:nvSpPr>
          <p:spPr bwMode="auto">
            <a:xfrm flipH="1" flipV="1">
              <a:off x="6249" y="3896"/>
              <a:ext cx="1915" cy="172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_s2079"/>
            <p:cNvSpPr>
              <a:spLocks noChangeArrowheads="1"/>
            </p:cNvSpPr>
            <p:nvPr/>
          </p:nvSpPr>
          <p:spPr bwMode="auto">
            <a:xfrm>
              <a:off x="5360" y="3049"/>
              <a:ext cx="1098" cy="1016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Инсценировка события</a:t>
              </a: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_s2080"/>
            <p:cNvSpPr>
              <a:spLocks noChangeShapeType="1"/>
            </p:cNvSpPr>
            <p:nvPr/>
          </p:nvSpPr>
          <p:spPr bwMode="auto">
            <a:xfrm flipH="1" flipV="1">
              <a:off x="7287" y="3142"/>
              <a:ext cx="1047" cy="235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056" name="_s2081"/>
            <p:cNvSpPr>
              <a:spLocks noChangeArrowheads="1"/>
            </p:cNvSpPr>
            <p:nvPr/>
          </p:nvSpPr>
          <p:spPr bwMode="auto">
            <a:xfrm>
              <a:off x="6569" y="2169"/>
              <a:ext cx="1016" cy="1016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Деловая игра</a:t>
              </a: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057" name="_s2082"/>
            <p:cNvSpPr>
              <a:spLocks noChangeArrowheads="1"/>
            </p:cNvSpPr>
            <p:nvPr/>
          </p:nvSpPr>
          <p:spPr bwMode="auto">
            <a:xfrm>
              <a:off x="7604" y="5114"/>
              <a:ext cx="1873" cy="1699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99CC00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1" u="sng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charset="0"/>
                </a:rPr>
                <a:t>Виды презентаций</a:t>
              </a:r>
              <a:r>
                <a:rPr kumimoji="0" lang="ru-RU" sz="24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charset="0"/>
                </a:rPr>
                <a:t> </a:t>
              </a:r>
              <a:r>
                <a:rPr kumimoji="0" lang="ru-RU" sz="2400" b="1" i="1" u="sng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charset="0"/>
                </a:rPr>
                <a:t>проектов</a:t>
              </a: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83467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Изображение 015.jpg"/>
          <p:cNvPicPr>
            <a:picLocks noChangeAspect="1" noChangeArrowheads="1"/>
          </p:cNvPicPr>
          <p:nvPr/>
        </p:nvPicPr>
        <p:blipFill>
          <a:blip r:embed="rId2" cstate="email">
            <a:lum brigh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-134027"/>
            <a:ext cx="7560840" cy="691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600331" y="3222587"/>
            <a:ext cx="3220638" cy="1869489"/>
            <a:chOff x="1692275" y="3135313"/>
            <a:chExt cx="3271838" cy="1912937"/>
          </a:xfrm>
        </p:grpSpPr>
        <p:pic>
          <p:nvPicPr>
            <p:cNvPr id="4" name="Picture 3" descr="C:\Users\1\Pictures\Мои рисунки 2\картиночки\Paintbrushes 2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3213100"/>
              <a:ext cx="1536700" cy="143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 descr="C:\Users\1\Pictures\Мои рисунки 2\картиночки\Paintbrushes 2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986748">
              <a:off x="3394075" y="3135313"/>
              <a:ext cx="673100" cy="143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C:\Users\1\Pictures\Мои рисунки 2\картиночки\Paintbrushes 2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86625">
              <a:off x="3683000" y="3846513"/>
              <a:ext cx="1281113" cy="120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130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7963"/>
            <a:ext cx="9145588" cy="644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60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7" descr="E:\Изображение 011.jpg"/>
          <p:cNvPicPr>
            <a:picLocks noChangeAspect="1" noChangeArrowheads="1"/>
          </p:cNvPicPr>
          <p:nvPr/>
        </p:nvPicPr>
        <p:blipFill>
          <a:blip r:embed="rId2" cstate="email">
            <a:lum brigh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71438"/>
            <a:ext cx="424815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25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8" descr="E:\Изображение 010.jpg"/>
          <p:cNvPicPr>
            <a:picLocks noChangeAspect="1" noChangeArrowheads="1"/>
          </p:cNvPicPr>
          <p:nvPr/>
        </p:nvPicPr>
        <p:blipFill>
          <a:blip r:embed="rId2" cstate="email">
            <a:lum brigh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101600"/>
            <a:ext cx="5113338" cy="634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55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E:\Изображение 014.jpg"/>
          <p:cNvPicPr>
            <a:picLocks noChangeAspect="1" noChangeArrowheads="1"/>
          </p:cNvPicPr>
          <p:nvPr/>
        </p:nvPicPr>
        <p:blipFill>
          <a:blip r:embed="rId2" cstate="email">
            <a:lum brigh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404813"/>
            <a:ext cx="4103687" cy="62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29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 descr="E:\Изображение 012.jpg"/>
          <p:cNvPicPr>
            <a:picLocks noChangeAspect="1" noChangeArrowheads="1"/>
          </p:cNvPicPr>
          <p:nvPr/>
        </p:nvPicPr>
        <p:blipFill>
          <a:blip r:embed="rId2" cstate="email">
            <a:lum bright="-4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8713788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46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Город – это тысячи разных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машин,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множество ярких красивых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витрин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площади, улицы и проспекты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это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цирк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куда ходят дети.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Город – это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фабрики и заводы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 огромные 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небоскрёбы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Город – это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театры и музей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парке качели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карусели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пролёты мостов и вокзалы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Школы, сады, зоопарки, трамваи,  бассейны и стадионы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Брызги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фонтанов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цветы и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газоны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Город – это множество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магазинов и скверов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очень красивых…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Величавые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храмы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 звон колокольный, и в граните, и в мраморе память народная.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Это реклама и сотни названий,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банки, аптеки, красивые здания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Сколько всего, что не перечесть!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что еще в вашем городе есть?. 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8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фото\фото 1 б 2011\ФОТО ГОРОД\P101011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7864" y="2971283"/>
            <a:ext cx="5652461" cy="359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фото\фото 1 б 2011\ФОТО ГОРОД\P101007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2971283"/>
            <a:ext cx="3097660" cy="348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836712"/>
            <a:ext cx="5389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Научно-исследовательская улица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14065" y="2204864"/>
            <a:ext cx="2431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Урочная улица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90865" y="1556792"/>
            <a:ext cx="4403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Внеклассная улица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5220072" y="2728084"/>
            <a:ext cx="648072" cy="185304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590865" y="2044761"/>
            <a:ext cx="324036" cy="196030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103948" y="1278342"/>
            <a:ext cx="324036" cy="23762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D:\фото\фото 1 б 2011\ФОТО ГОРОД\P10100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09" y="102004"/>
            <a:ext cx="3550227" cy="266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962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179280" y="333360"/>
            <a:ext cx="5184720" cy="63648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vert="horz" wrap="square" lIns="91440" tIns="45720" rIns="91440" bIns="45720" anchor="t" anchorCtr="1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Рефлексивно-оценочный этап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1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imes New Roman" pitchFamily="18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1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imes New Roman" pitchFamily="18"/>
            </a:endParaRPr>
          </a:p>
        </p:txBody>
      </p:sp>
      <p:sp>
        <p:nvSpPr>
          <p:cNvPr id="3" name="Rectangle 3"/>
          <p:cNvSpPr txBox="1"/>
          <p:nvPr/>
        </p:nvSpPr>
        <p:spPr>
          <a:xfrm>
            <a:off x="179280" y="907919"/>
            <a:ext cx="5184720" cy="1873080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609480" marR="0" lvl="0" indent="-6094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S Gothic" pitchFamily="2"/>
                <a:cs typeface="Tahoma" pitchFamily="2"/>
              </a:rPr>
              <a:t>1</a:t>
            </a:r>
            <a:r>
              <a:rPr lang="ru-RU" sz="2400" b="1" i="0" u="none" strike="noStrike" kern="0" spc="0" baseline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itchFamily="18"/>
                <a:ea typeface="MS Gothic" pitchFamily="2"/>
                <a:cs typeface="Tahoma" pitchFamily="2"/>
              </a:rPr>
              <a:t>. </a:t>
            </a:r>
            <a:r>
              <a:rPr lang="ru-RU" sz="2000" b="1" i="0" u="none" strike="noStrike" kern="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Выбор формы представления проекта</a:t>
            </a:r>
          </a:p>
          <a:p>
            <a:pPr marL="609480" marR="0" lvl="0" indent="-6094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000" b="1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imes New Roman" pitchFamily="18"/>
            </a:endParaRPr>
          </a:p>
          <a:p>
            <a:pPr marL="609480" marR="0" lvl="0" indent="-6094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2. Составление текста для представления</a:t>
            </a:r>
          </a:p>
          <a:p>
            <a:pPr marL="609480" marR="0" lvl="0" indent="-6094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000" b="1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imes New Roman" pitchFamily="18"/>
            </a:endParaRPr>
          </a:p>
          <a:p>
            <a:pPr marL="609480" marR="0" lvl="0" indent="-6094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3. Репетиция представления</a:t>
            </a:r>
          </a:p>
          <a:p>
            <a:pPr marL="609480" marR="0" lvl="0" indent="-6094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000" b="1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imes New Roman" pitchFamily="18"/>
            </a:endParaRPr>
          </a:p>
          <a:p>
            <a:pPr marL="609480" marR="0" lvl="0" indent="-6094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4. Представление проекта</a:t>
            </a:r>
          </a:p>
          <a:p>
            <a:pPr marL="609480" marR="0" lvl="0" indent="-60948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endParaRPr lang="ru-RU" sz="2400" b="1" i="0" u="none" strike="noStrike" kern="0" spc="0" baseline="0">
              <a:ln>
                <a:noFill/>
              </a:ln>
              <a:solidFill>
                <a:srgbClr val="000000"/>
              </a:solidFill>
              <a:effectLst>
                <a:outerShdw dist="17961" dir="2700000">
                  <a:scrgbClr r="0" g="0" b="0"/>
                </a:outerShdw>
              </a:effectLst>
              <a:latin typeface="Calibri" pitchFamily="18"/>
              <a:ea typeface="MS Gothic" pitchFamily="2"/>
              <a:cs typeface="Tahoma" pitchFamily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8720" y="189000"/>
            <a:ext cx="3360600" cy="251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920" y="3141719"/>
            <a:ext cx="5295959" cy="3465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796000" y="2852639"/>
            <a:ext cx="2881439" cy="4005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" descr="C:\Users\1\Desktop\1 Б 2011\Строим город  Кл.час для директоров школ\P4070371.JPG"/>
          <p:cNvPicPr>
            <a:picLocks noChangeAspect="1"/>
          </p:cNvPicPr>
          <p:nvPr/>
        </p:nvPicPr>
        <p:blipFill>
          <a:blip r:embed="rId6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35279" y="2060639"/>
            <a:ext cx="2004839" cy="1944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143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4550092" cy="369332"/>
          </a:xfrm>
          <a:prstGeom prst="rect">
            <a:avLst/>
          </a:prstGeom>
          <a:solidFill>
            <a:srgbClr val="FF99CC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ru-RU" b="1" dirty="0"/>
              <a:t>САМОАНАЛИЗ ПРОЕКТНОЙ ДЕЯТЕЛЬНОСТИ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0115" y="980728"/>
            <a:ext cx="3438128" cy="5355312"/>
          </a:xfrm>
          <a:prstGeom prst="rect">
            <a:avLst/>
          </a:prstGeom>
          <a:solidFill>
            <a:srgbClr val="66FFFF">
              <a:alpha val="43137"/>
            </a:srgbClr>
          </a:solidFill>
        </p:spPr>
        <p:txBody>
          <a:bodyPr wrap="square">
            <a:spAutoFit/>
          </a:bodyPr>
          <a:lstStyle/>
          <a:p>
            <a:pPr lvl="0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Обсудите, как работала группа. Возле утверждений поставьте «+»  или «-»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65113"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тихо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65113"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шумно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65113"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дружно (нет ссор)</a:t>
            </a:r>
          </a:p>
          <a:p>
            <a:pPr marL="265113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ругались</a:t>
            </a:r>
          </a:p>
          <a:p>
            <a:pPr marL="265113"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активно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65113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спорили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делу</a:t>
            </a:r>
          </a:p>
          <a:p>
            <a:pPr marL="265113"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слушали друг друга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65113"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понимали задания</a:t>
            </a:r>
          </a:p>
          <a:p>
            <a:pPr marL="265113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правильно выполняли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65113"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аботали все</a:t>
            </a:r>
          </a:p>
          <a:p>
            <a:pPr marL="265113"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работало несколько человек</a:t>
            </a:r>
          </a:p>
          <a:p>
            <a:pPr marL="265113" lvl="0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65113" lvl="0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Посчитайте </a:t>
            </a:r>
          </a:p>
          <a:p>
            <a:pPr marL="265113"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каждый «+» – 5 баллов</a:t>
            </a:r>
          </a:p>
          <a:p>
            <a:pPr marL="265113"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каждый «-» – 1 балл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9105" y="3003468"/>
            <a:ext cx="3173693" cy="28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39952" y="1213008"/>
            <a:ext cx="4572000" cy="1477328"/>
          </a:xfrm>
          <a:prstGeom prst="rect">
            <a:avLst/>
          </a:prstGeom>
          <a:solidFill>
            <a:srgbClr val="66FFFF">
              <a:alpha val="49020"/>
            </a:srgbClr>
          </a:solidFill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Я  узнал …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ходе работы удалось научиться…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Порадовался тому, что…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Постигаешь (улавливаешь) смысл…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Выражу свое мнение, свою позицию…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41070" y="2690336"/>
            <a:ext cx="1597764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ПРЕСКУРАНТ УСЛУГ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------------------------------------------------------------------------------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21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476672"/>
            <a:ext cx="8136904" cy="792510"/>
          </a:xfrm>
          <a:solidFill>
            <a:srgbClr val="66CCFF">
              <a:alpha val="56078"/>
            </a:srgbClr>
          </a:solidFill>
        </p:spPr>
        <p:txBody>
          <a:bodyPr anchor="b">
            <a:normAutofit fontScale="90000"/>
          </a:bodyPr>
          <a:lstStyle/>
          <a:p>
            <a:pPr algn="ctr" eaLnBrk="1" hangingPunct="1">
              <a:defRPr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 проектной папки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419475" y="1989138"/>
            <a:ext cx="5184775" cy="4487862"/>
          </a:xfrm>
          <a:solidFill>
            <a:srgbClr val="FFCCFF">
              <a:alpha val="52941"/>
            </a:srgbClr>
          </a:solidFill>
        </p:spPr>
        <p:txBody>
          <a:bodyPr/>
          <a:lstStyle/>
          <a:p>
            <a:pPr marL="0" indent="0" eaLnBrk="1" hangingPunct="1"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rgbClr val="000046"/>
                </a:solidFill>
                <a:latin typeface="Times New Roman" pitchFamily="18" charset="0"/>
                <a:cs typeface="Times New Roman" pitchFamily="18" charset="0"/>
              </a:rPr>
              <a:t> Паспорт проекта</a:t>
            </a: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rgbClr val="000046"/>
                </a:solidFill>
                <a:latin typeface="Times New Roman" pitchFamily="18" charset="0"/>
                <a:cs typeface="Times New Roman" pitchFamily="18" charset="0"/>
              </a:rPr>
              <a:t> Планы выполнения проекта</a:t>
            </a: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rgbClr val="000046"/>
                </a:solidFill>
                <a:latin typeface="Times New Roman" pitchFamily="18" charset="0"/>
                <a:cs typeface="Times New Roman" pitchFamily="18" charset="0"/>
              </a:rPr>
              <a:t> Промежуточные отчеты группы</a:t>
            </a: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rgbClr val="000046"/>
                </a:solidFill>
                <a:latin typeface="Times New Roman" pitchFamily="18" charset="0"/>
                <a:cs typeface="Times New Roman" pitchFamily="18" charset="0"/>
              </a:rPr>
              <a:t> Результаты исследований и анализа</a:t>
            </a: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rgbClr val="000046"/>
                </a:solidFill>
                <a:latin typeface="Times New Roman" pitchFamily="18" charset="0"/>
                <a:cs typeface="Times New Roman" pitchFamily="18" charset="0"/>
              </a:rPr>
              <a:t> Записи всех идей, гипотез и решений</a:t>
            </a: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rgbClr val="000046"/>
                </a:solidFill>
                <a:latin typeface="Times New Roman" pitchFamily="18" charset="0"/>
                <a:cs typeface="Times New Roman" pitchFamily="18" charset="0"/>
              </a:rPr>
              <a:t> Краткое описание всех проблем</a:t>
            </a: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rgbClr val="000046"/>
                </a:solidFill>
                <a:latin typeface="Times New Roman" pitchFamily="18" charset="0"/>
                <a:cs typeface="Times New Roman" pitchFamily="18" charset="0"/>
              </a:rPr>
              <a:t> Эскизы,  чертежи, наброски продукта</a:t>
            </a: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rgbClr val="000046"/>
                </a:solidFill>
                <a:latin typeface="Times New Roman" pitchFamily="18" charset="0"/>
                <a:cs typeface="Times New Roman" pitchFamily="18" charset="0"/>
              </a:rPr>
              <a:t> Материалы к презентации (сценарий)</a:t>
            </a:r>
          </a:p>
        </p:txBody>
      </p:sp>
      <p:pic>
        <p:nvPicPr>
          <p:cNvPr id="5122" name="Picture 2" descr="D:\КАРТИНКИ\rонфеты\ihmh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013183" cy="337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КАРТИНКИ\rонфеты\9641976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556" y="4725144"/>
            <a:ext cx="1673171" cy="167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КАРТИНКИ\rонфеты\9588981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422746"/>
            <a:ext cx="1080120" cy="129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17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/>
          <p:nvPr/>
        </p:nvSpPr>
        <p:spPr>
          <a:xfrm>
            <a:off x="2843279" y="2133719"/>
            <a:ext cx="5618159" cy="1189079"/>
          </a:xfrm>
          <a:prstGeom prst="rect">
            <a:avLst/>
          </a:prstGeom>
          <a:solidFill>
            <a:srgbClr val="66FFFF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Участие в российском фестивале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исследовательских и творческих работ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учащихся «Портфолио»</a:t>
            </a:r>
          </a:p>
        </p:txBody>
      </p:sp>
      <p:pic>
        <p:nvPicPr>
          <p:cNvPr id="3" name="Picture 1" descr="F:\Татьяна Саамоанализ\Новая папка\Критерий 6 приложение\грамоты\Изображение 07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920" y="1988999"/>
            <a:ext cx="1884239" cy="2592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F:\Татьяна Саамоанализ\Новая папка\Критерий 6 приложение\грамоты\Изображение 07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639" y="2852639"/>
            <a:ext cx="1655640" cy="2278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F:\Татьяна Саамоанализ\Новая папка\Критерий 6 приложение\грамоты\Изображение 07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639" y="3933719"/>
            <a:ext cx="2735279" cy="1988999"/>
          </a:xfrm>
          <a:prstGeom prst="rect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</p:pic>
      <p:sp>
        <p:nvSpPr>
          <p:cNvPr id="6" name="Прямоугольник 5"/>
          <p:cNvSpPr/>
          <p:nvPr/>
        </p:nvSpPr>
        <p:spPr>
          <a:xfrm>
            <a:off x="179280" y="333360"/>
            <a:ext cx="7096319" cy="945000"/>
          </a:xfrm>
          <a:prstGeom prst="rect">
            <a:avLst/>
          </a:prstGeom>
          <a:solidFill>
            <a:srgbClr val="66FFFF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Участие и победы в школьной и районной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     НПК  «Я познаю мир»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2919" y="1412999"/>
            <a:ext cx="7732799" cy="457559"/>
          </a:xfrm>
          <a:prstGeom prst="rect">
            <a:avLst/>
          </a:prstGeom>
          <a:solidFill>
            <a:srgbClr val="66FFFF"/>
          </a:solidFill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Участие и победы в районной НПК «Шаг в будущее»</a:t>
            </a:r>
          </a:p>
        </p:txBody>
      </p:sp>
      <p:pic>
        <p:nvPicPr>
          <p:cNvPr id="8" name="Picture 6" descr="title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888" b="2857"/>
          <a:stretch>
            <a:fillRect/>
          </a:stretch>
        </p:blipFill>
        <p:spPr>
          <a:xfrm>
            <a:off x="4857839" y="3929039"/>
            <a:ext cx="2843279" cy="244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17"/>
          <p:cNvGrpSpPr/>
          <p:nvPr/>
        </p:nvGrpSpPr>
        <p:grpSpPr>
          <a:xfrm>
            <a:off x="2571839" y="3357719"/>
            <a:ext cx="2509920" cy="2844720"/>
            <a:chOff x="2571839" y="3357719"/>
            <a:chExt cx="2509920" cy="2844720"/>
          </a:xfrm>
        </p:grpSpPr>
        <p:pic>
          <p:nvPicPr>
            <p:cNvPr id="10" name="Picture 10" descr="сканирование001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71839" y="3357719"/>
              <a:ext cx="1135439" cy="15494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1" descr="сканирование001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800800" y="3573360"/>
              <a:ext cx="1135439" cy="15494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2" descr="сканирование001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029760" y="3789359"/>
              <a:ext cx="1135439" cy="15494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3" descr="сканирование001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59080" y="4005359"/>
              <a:ext cx="1135439" cy="15494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4" descr="сканирование001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488040" y="4220999"/>
              <a:ext cx="1135439" cy="15494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5" descr="сканирование001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717360" y="4437000"/>
              <a:ext cx="1135439" cy="15494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6" descr="сканирование001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946320" y="4653000"/>
              <a:ext cx="1135439" cy="154943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" name="Picture 17" descr="F:\клюкина\Изображение 002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5919" y="4390919"/>
            <a:ext cx="1655640" cy="2322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9" descr="C:\Documents and Settings\Admin\Мои документы\Мои рисунки\Изображение\Изображение 047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6720" y="3571920"/>
            <a:ext cx="1771560" cy="2428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518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D:\фото\лабуда\DSCF0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6297" y="4906038"/>
            <a:ext cx="2269580" cy="170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D:\фото\лабуда\DSCF0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906" y="4509120"/>
            <a:ext cx="2798804" cy="209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фото\классные уголки\Изображение 04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52598" y="188640"/>
            <a:ext cx="376837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125642" y="104774"/>
            <a:ext cx="4601677" cy="4724400"/>
            <a:chOff x="250825" y="1989138"/>
            <a:chExt cx="4601677" cy="4724400"/>
          </a:xfrm>
        </p:grpSpPr>
        <p:pic>
          <p:nvPicPr>
            <p:cNvPr id="17" name="Picture 1" descr="F:\Татьяна Саамоанализ\Новая папка\Критерий 6 приложение\грамоты\Изображение 078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1989138"/>
              <a:ext cx="1884363" cy="259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 descr="F:\Татьяна Саамоанализ\Новая папка\Критерий 6 приложение\грамоты\Изображение 077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0" y="2852738"/>
              <a:ext cx="1655763" cy="2278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" descr="F:\Татьяна Саамоанализ\Новая папка\Критерий 6 приложение\грамоты\Изображение 071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3933825"/>
              <a:ext cx="2735263" cy="1989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Group 17"/>
            <p:cNvGrpSpPr>
              <a:grpSpLocks/>
            </p:cNvGrpSpPr>
            <p:nvPr/>
          </p:nvGrpSpPr>
          <p:grpSpPr bwMode="auto">
            <a:xfrm>
              <a:off x="2342664" y="3333750"/>
              <a:ext cx="2509838" cy="2844800"/>
              <a:chOff x="204" y="2205"/>
              <a:chExt cx="1490" cy="1792"/>
            </a:xfrm>
          </p:grpSpPr>
          <p:pic>
            <p:nvPicPr>
              <p:cNvPr id="23" name="Picture 10" descr="сканирование0011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" y="2205"/>
                <a:ext cx="674" cy="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11" descr="сканирование0011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" y="2341"/>
                <a:ext cx="674" cy="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12" descr="сканирование0011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2477"/>
                <a:ext cx="674" cy="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13" descr="сканирование0011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" y="2613"/>
                <a:ext cx="674" cy="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14" descr="сканирование0011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" y="2749"/>
                <a:ext cx="674" cy="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15" descr="сканирование0011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4" y="2885"/>
                <a:ext cx="674" cy="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16" descr="сканирование0011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021"/>
                <a:ext cx="674" cy="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" name="Picture 17" descr="F:\клюкина\Изображение 002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875" y="4391025"/>
              <a:ext cx="1655763" cy="232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9" descr="C:\Documents and Settings\Admin\Мои документы\Мои рисунки\Изображение\Изображение 047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3295" y="3505994"/>
              <a:ext cx="1228576" cy="168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4" name="Picture 2" descr="D:\фото\лабуда\DSCF0007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3887" y="3398085"/>
            <a:ext cx="2257083" cy="169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фото\лабуда\DSCF0009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4739" y="3830757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Documents and Settings\111\Мои документы\Мои рисунки\5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3825" y="-66023"/>
            <a:ext cx="2542426" cy="235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08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338522"/>
              </p:ext>
            </p:extLst>
          </p:nvPr>
        </p:nvGraphicFramePr>
        <p:xfrm>
          <a:off x="209765" y="548680"/>
          <a:ext cx="8928993" cy="6007357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3024336"/>
                <a:gridCol w="5904657"/>
              </a:tblGrid>
              <a:tr h="144016">
                <a:tc>
                  <a:txBody>
                    <a:bodyPr/>
                    <a:lstStyle/>
                    <a:p>
                      <a:pPr indent="774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 работы над проектом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15" marR="26815" marT="0" marB="0"/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Элементы проектной деятельности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15" marR="26815" marT="0" marB="0"/>
                </a:tc>
              </a:tr>
              <a:tr h="510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Погружение в </a:t>
                      </a:r>
                      <a:r>
                        <a:rPr lang="ru-RU" sz="90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900" u="non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Рассмотрение 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ситуации и 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Сужение 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проблемы и формулировка 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15" marR="26815" marT="0" marB="0">
                    <a:solidFill>
                      <a:srgbClr val="99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9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Проблематизация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Целеполагание;</a:t>
                      </a:r>
                    </a:p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15" marR="26815" marT="0" marB="0">
                    <a:solidFill>
                      <a:srgbClr val="99FFCC">
                        <a:alpha val="20000"/>
                      </a:srgbClr>
                    </a:solidFill>
                  </a:tcPr>
                </a:tc>
              </a:tr>
              <a:tr h="906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работы над проектом</a:t>
                      </a:r>
                      <a:endParaRPr lang="ru-RU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Разбиение на группы, распределение ролей;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15" marR="26815" marT="0" marB="0">
                    <a:solidFill>
                      <a:srgbClr val="FFFF00">
                        <a:alpha val="4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Рефлексия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ru-RU" sz="9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Коммуникативность</a:t>
                      </a:r>
                      <a:endParaRPr lang="ru-RU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15" marR="26815" marT="0" marB="0">
                    <a:solidFill>
                      <a:srgbClr val="FFFF00">
                        <a:alpha val="41176"/>
                      </a:srgbClr>
                    </a:solidFill>
                  </a:tcPr>
                </a:tc>
              </a:tr>
              <a:tr h="1283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над проектом</a:t>
                      </a:r>
                      <a:endParaRPr lang="ru-RU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7165" algn="l"/>
                          <a:tab pos="45720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этапов работы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177165" algn="l"/>
                          <a:tab pos="457200" algn="l"/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к презентации: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77165" algn="l"/>
                          <a:tab pos="67818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устное сообщение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77165" algn="l"/>
                          <a:tab pos="67818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продукта — объектов наглядности: чертежей, рисунков, слайд-шоу, макета и др. 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15" marR="26815" marT="0" marB="0"/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Коммуникативность</a:t>
                      </a:r>
                      <a:r>
                        <a:rPr lang="ru-RU" sz="9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99390" algn="l"/>
                          <a:tab pos="45720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слушать других;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99390" algn="l"/>
                          <a:tab pos="45720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высказать свою мысль, точку зрения, формулировать идею;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99390" algn="l"/>
                          <a:tab pos="45720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вести диалог в конструктивной, уважительной манере спокойным тоном;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99390" algn="l"/>
                          <a:tab pos="45720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идти на компромисс, выполнять общие решения;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69895" algn="ctr"/>
                          <a:tab pos="5940425" algn="r"/>
                          <a:tab pos="199390" algn="l"/>
                          <a:tab pos="457200" algn="l"/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работать в группе;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99390" algn="l"/>
                          <a:tab pos="45720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участвовать в распределении ролей, видов (участков) работ;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99390" algn="l"/>
                          <a:tab pos="45720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выполнять отведенную </a:t>
                      </a:r>
                      <a:r>
                        <a:rPr lang="ru-RU" sz="9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тебе лично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группой роль; ответственно к ней относиться;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99390" algn="l"/>
                          <a:tab pos="45720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согласовывать действия, работать на общий результат, работа в кооперации;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99390" algn="l"/>
                          <a:tab pos="45720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готовность к взаимопомощи и поддержке; взаимозаменяемость.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15" marR="26815" marT="0" marB="0"/>
                </a:tc>
              </a:tr>
              <a:tr h="1036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Презентация результатов</a:t>
                      </a:r>
                      <a:endParaRPr lang="ru-RU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7165" algn="l"/>
                          <a:tab pos="45720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Сделать устное сообщение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7165" algn="l"/>
                          <a:tab pos="45720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Продемонстрировать наглядность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7165" algn="l"/>
                          <a:tab pos="45720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Ответить  на  вопросы     публики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7165" algn="l"/>
                          <a:tab pos="45720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Самоанализ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15" marR="26815" marT="0" marB="0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Презентативные</a:t>
                      </a:r>
                      <a:r>
                        <a:rPr lang="ru-RU" sz="9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67818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подготовить устное сообщение;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67818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выступать перед публикой; грамотно и красиво излагать мысли; расстановка смысловых акцентов;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11455" algn="l"/>
                          <a:tab pos="67818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сделать письменный отчет о проделанной работе;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67818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Сопоставление поставленной  цели и результата работы, соотнесение использованных средств, способов с полученным результатом (достигнута ли цель?);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67818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Соотнести выбранные средства, способы для решения проблемы и важность полученных результатов, социальная значимость;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67818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какими трудностями столкнулись.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15" marR="26815" marT="0" marB="0">
                    <a:solidFill>
                      <a:srgbClr val="CCFF66"/>
                    </a:solidFill>
                  </a:tcPr>
                </a:tc>
              </a:tr>
              <a:tr h="707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Самооценка </a:t>
                      </a:r>
                      <a:endParaRPr lang="ru-RU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15" marR="26815" marT="0" marB="0"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Самооценка: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55905" algn="l"/>
                          <a:tab pos="67818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того что: умел и научился; узнал нового; научился делать; приобрел личный опыт; приобрел и проявил новые личные качества;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55905" algn="l"/>
                          <a:tab pos="67818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степени своей активности, продуктивности в общей работе;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55905" algn="l"/>
                          <a:tab pos="67818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Самокритика: что не удалось, что не получилось, каких качеств  не хватило, чтобы добиться успеха;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15" marR="26815" marT="0" marB="0">
                    <a:solidFill>
                      <a:srgbClr val="99CCF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0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роектные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умения на различных этапах работы </a:t>
            </a:r>
          </a:p>
        </p:txBody>
      </p:sp>
    </p:spTree>
    <p:extLst>
      <p:ext uri="{BB962C8B-B14F-4D97-AF65-F5344CB8AC3E}">
        <p14:creationId xmlns:p14="http://schemas.microsoft.com/office/powerpoint/2010/main" val="280791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098156"/>
            <a:ext cx="8856982" cy="830997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значимость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актуальность выдвинутых проблем,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корректность используемых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исследования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6874" y="243512"/>
            <a:ext cx="7991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Параметры внешней оценки проекта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1" y="5301208"/>
            <a:ext cx="7992889" cy="1200329"/>
          </a:xfrm>
          <a:prstGeom prst="rect">
            <a:avLst/>
          </a:prstGeom>
          <a:solidFill>
            <a:srgbClr val="00B0F0">
              <a:alpha val="49020"/>
            </a:srgb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эстетика оформления результатов проведенного проекта,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умение отвечать на вопросы оппонентов, лаконичность и аргументированность ответов каждого члена группы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3950" y="4470211"/>
            <a:ext cx="8856983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доказательность принимаемых решений, умение аргументировать свои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выводы 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727" y="3961749"/>
            <a:ext cx="6943601" cy="461665"/>
          </a:xfrm>
          <a:prstGeom prst="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привлечение знаний из других областей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6388" y="3520687"/>
            <a:ext cx="6068845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глубина проникновения в проблему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8605" y="2689690"/>
            <a:ext cx="8837889" cy="830997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коллективный (групповой) характер принимаемых решений,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характер общения и взаимопомощи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5931" y="1946616"/>
            <a:ext cx="8393434" cy="830997"/>
          </a:xfrm>
          <a:prstGeom prst="rect">
            <a:avLst/>
          </a:prstGeom>
          <a:solidFill>
            <a:srgbClr val="CCFF66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активность каждого участника проекта в соответствии с его индивидуальными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возможностями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84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Рисунок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3501" y="2759730"/>
            <a:ext cx="5266782" cy="409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Рисунок1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88641"/>
            <a:ext cx="8280920" cy="257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889" y="3454164"/>
            <a:ext cx="2979933" cy="270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0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938" y="93663"/>
            <a:ext cx="8620125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5809" y="5486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27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531813"/>
            <a:ext cx="8569325" cy="579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37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7975"/>
            <a:ext cx="9145588" cy="624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0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02" y="249688"/>
            <a:ext cx="9085624" cy="6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27012"/>
            <a:ext cx="1575263" cy="165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05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фото\2 б 2012\на уроке\урок математики проект\DSC00000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8440"/>
            <a:ext cx="4416492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фото\2 б 2012\НПК\P212019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5129" y="4104029"/>
            <a:ext cx="2640107" cy="218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фото\2 б 2012\Кино про Настю\IMG_230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8061" y="4098428"/>
            <a:ext cx="2509393" cy="233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72758" y="6231332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научные исследования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20972" y="3580809"/>
            <a:ext cx="1090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40020" y="3305860"/>
            <a:ext cx="4403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внеклассные мероприятия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D:\фото\2 б 2012\измеряем рост\P212018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56073" y="3693837"/>
            <a:ext cx="2529797" cy="353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фото\2 б 2012\2  Б и вожатые для московского журнала Кл.рук\IMG_624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2758" y="244399"/>
            <a:ext cx="3992478" cy="308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91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50" y="225425"/>
            <a:ext cx="9004300" cy="640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7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360401"/>
            <a:ext cx="5863528" cy="505203"/>
          </a:xfrm>
          <a:prstGeom prst="rect">
            <a:avLst/>
          </a:prstGeom>
          <a:solidFill>
            <a:srgbClr val="FFCCCC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1200" spc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 </a:t>
            </a:r>
            <a:r>
              <a:rPr lang="ru-RU" sz="28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«Строительство </a:t>
            </a:r>
            <a:r>
              <a:rPr lang="ru-RU" sz="2800" b="1" i="0" u="none" strike="noStrike" kern="1200" spc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Города проектов»</a:t>
            </a:r>
            <a:endParaRPr lang="ru-RU" sz="2800" b="1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imes New Roman" pitchFamily="18"/>
            </a:endParaRPr>
          </a:p>
        </p:txBody>
      </p:sp>
      <p:sp>
        <p:nvSpPr>
          <p:cNvPr id="3" name="Rectangle 3"/>
          <p:cNvSpPr txBox="1"/>
          <p:nvPr/>
        </p:nvSpPr>
        <p:spPr>
          <a:xfrm>
            <a:off x="107503" y="3066667"/>
            <a:ext cx="6192944" cy="31679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609480" marR="0" lvl="0" indent="-60948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endParaRPr lang="ru-RU" sz="2400" b="1" i="0" u="none" strike="noStrike" kern="0" spc="0" baseline="0" dirty="0">
              <a:ln>
                <a:noFill/>
              </a:ln>
              <a:solidFill>
                <a:srgbClr val="000000"/>
              </a:solidFill>
              <a:effectLst>
                <a:outerShdw dist="17961" dir="2700000">
                  <a:scrgbClr r="0" g="0" b="0"/>
                </a:outerShdw>
              </a:effectLst>
              <a:latin typeface="Calibri" pitchFamily="18"/>
              <a:ea typeface="MS Gothic" pitchFamily="2"/>
              <a:cs typeface="Tahoma" pitchFamily="2"/>
            </a:endParaRPr>
          </a:p>
          <a:p>
            <a:pPr marL="609480" lvl="0" indent="-609480">
              <a:spcBef>
                <a:spcPts val="601"/>
              </a:spcBef>
            </a:pPr>
            <a:r>
              <a:rPr lang="ru-RU" sz="2400" b="1" i="0" u="none" strike="noStrike" kern="0" spc="0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itchFamily="18"/>
                <a:ea typeface="MS Gothic" pitchFamily="2"/>
                <a:cs typeface="Tahoma" pitchFamily="2"/>
              </a:rPr>
              <a:t>1. </a:t>
            </a:r>
            <a:r>
              <a:rPr lang="ru-RU" sz="2400" b="1" i="1" dirty="0"/>
              <a:t>Организационно – </a:t>
            </a:r>
            <a:r>
              <a:rPr lang="ru-RU" sz="2400" b="1" i="1" dirty="0" smtClean="0"/>
              <a:t>подготовительный (м</a:t>
            </a:r>
            <a:r>
              <a:rPr lang="ru-RU" sz="24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отивационный)</a:t>
            </a:r>
            <a:endParaRPr lang="ru-RU" sz="2400" b="1" i="0" u="none" strike="noStrike" kern="0" spc="0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imes New Roman" pitchFamily="18"/>
            </a:endParaRPr>
          </a:p>
          <a:p>
            <a:pPr marL="609480" marR="0" lvl="0" indent="-609480" algn="l" rtl="0" hangingPunct="1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None/>
              <a:tabLst/>
            </a:pPr>
            <a:endParaRPr lang="ru-RU" sz="1000" b="1" i="0" u="none" strike="noStrike" kern="0" spc="0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imes New Roman" pitchFamily="18"/>
            </a:endParaRPr>
          </a:p>
          <a:p>
            <a:pPr marL="609480" marR="0" lvl="0" indent="-60948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2. </a:t>
            </a:r>
            <a:r>
              <a:rPr lang="ru-RU" sz="2400" b="1" i="1" u="none" strike="noStrike" kern="0" spc="0" baseline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Планирующе</a:t>
            </a:r>
            <a:r>
              <a:rPr lang="ru-RU" sz="2400" b="1" i="1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 – подготовительный</a:t>
            </a:r>
          </a:p>
          <a:p>
            <a:pPr marL="609480" marR="0" lvl="0" indent="-609480" algn="l" rtl="0" hangingPunct="1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None/>
              <a:tabLst/>
            </a:pPr>
            <a:endParaRPr lang="ru-RU" sz="1000" b="1" i="0" u="none" strike="noStrike" kern="0" spc="0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imes New Roman" pitchFamily="18"/>
            </a:endParaRPr>
          </a:p>
          <a:p>
            <a:pPr marL="609480" marR="0" lvl="0" indent="-60948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3. </a:t>
            </a:r>
            <a:r>
              <a:rPr lang="ru-RU" sz="2400" b="1" i="1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Информационно – операционный</a:t>
            </a:r>
          </a:p>
          <a:p>
            <a:pPr marL="609480" marR="0" lvl="0" indent="-609480" algn="l" rtl="0" hangingPunct="1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None/>
              <a:tabLst/>
            </a:pPr>
            <a:endParaRPr lang="ru-RU" sz="1000" b="1" i="0" u="none" strike="noStrike" kern="0" spc="0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imes New Roman" pitchFamily="18"/>
            </a:endParaRPr>
          </a:p>
          <a:p>
            <a:pPr marL="609480" marR="0" lvl="0" indent="-60948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4. </a:t>
            </a:r>
            <a:r>
              <a:rPr lang="ru-RU" sz="2400" b="1" i="1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Рефлексивно -- оценочный</a:t>
            </a:r>
          </a:p>
        </p:txBody>
      </p:sp>
      <p:sp>
        <p:nvSpPr>
          <p:cNvPr id="4" name="Rectangle 2"/>
          <p:cNvSpPr txBox="1"/>
          <p:nvPr/>
        </p:nvSpPr>
        <p:spPr>
          <a:xfrm>
            <a:off x="395280" y="2636999"/>
            <a:ext cx="5329080" cy="50471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vert="horz" wrap="square" lIns="91440" tIns="45720" rIns="91440" bIns="45720" anchor="t" anchorCtr="1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Этапы  работы над проектом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7197" y="1708165"/>
            <a:ext cx="3203846" cy="45608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07503" y="980728"/>
            <a:ext cx="9036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обобщение знаний  о  проектной деятельности ,  обмен  опытом </a:t>
            </a:r>
          </a:p>
        </p:txBody>
      </p:sp>
    </p:spTree>
    <p:extLst>
      <p:ext uri="{BB962C8B-B14F-4D97-AF65-F5344CB8AC3E}">
        <p14:creationId xmlns:p14="http://schemas.microsoft.com/office/powerpoint/2010/main" val="113947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179280" y="231120"/>
            <a:ext cx="8281152" cy="82151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vert="horz" wrap="square" lIns="91440" tIns="45720" rIns="91440" bIns="45720" anchor="t" anchorCtr="1" compatLnSpc="0"/>
          <a:lstStyle/>
          <a:p>
            <a:pPr lvl="0"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Организационно – подготовительный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i="1" kern="0" dirty="0" smtClean="0">
                <a:solidFill>
                  <a:srgbClr val="000000"/>
                </a:solidFill>
                <a:latin typeface="Times New Roman" pitchFamily="18" charset="0"/>
                <a:ea typeface="MS Gothic" pitchFamily="2"/>
                <a:cs typeface="Times New Roman" pitchFamily="18" charset="0"/>
              </a:rPr>
              <a:t>(м</a:t>
            </a:r>
            <a:r>
              <a:rPr lang="ru-RU" sz="2800" b="1" i="1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MS Gothic" pitchFamily="2"/>
                <a:cs typeface="Times New Roman" pitchFamily="18" charset="0"/>
              </a:rPr>
              <a:t>отивационный </a:t>
            </a:r>
            <a:r>
              <a:rPr lang="ru-RU" sz="2800" b="1" i="1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MS Gothic" pitchFamily="2"/>
                <a:cs typeface="Times New Roman" pitchFamily="18" charset="0"/>
              </a:rPr>
              <a:t>этап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1" i="1" u="none" strike="noStrike" kern="0" spc="0" baseline="0" dirty="0">
              <a:ln>
                <a:noFill/>
              </a:ln>
              <a:solidFill>
                <a:srgbClr val="000000"/>
              </a:solidFill>
              <a:latin typeface="Times New Roman" pitchFamily="18" charset="0"/>
              <a:ea typeface="MS Gothic" pitchFamily="2"/>
              <a:cs typeface="Times New Roman" pitchFamily="18" charset="0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800" b="1" i="0" u="none" strike="noStrike" kern="0" spc="0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imes New Roman" pitchFamily="18"/>
            </a:endParaRPr>
          </a:p>
        </p:txBody>
      </p:sp>
      <p:sp>
        <p:nvSpPr>
          <p:cNvPr id="3" name="Rectangle 3"/>
          <p:cNvSpPr txBox="1"/>
          <p:nvPr/>
        </p:nvSpPr>
        <p:spPr>
          <a:xfrm>
            <a:off x="179280" y="1052639"/>
            <a:ext cx="5483159" cy="2232000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609480" marR="0" lvl="0" indent="-6094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1. Создание проблемной ситуации</a:t>
            </a:r>
          </a:p>
          <a:p>
            <a:pPr marL="609480" marR="0" lvl="0" indent="-6094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1" i="0" u="none" strike="noStrike" kern="0" spc="0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imes New Roman" pitchFamily="18"/>
            </a:endParaRPr>
          </a:p>
          <a:p>
            <a:pPr marL="609480" marR="0" lvl="0" indent="-6094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2. Формулирование темы проекта</a:t>
            </a:r>
          </a:p>
          <a:p>
            <a:pPr marL="609480" marR="0" lvl="0" indent="-6094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1" i="0" u="none" strike="noStrike" kern="0" spc="0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imes New Roman" pitchFamily="18"/>
            </a:endParaRPr>
          </a:p>
          <a:p>
            <a:pPr marL="609480" marR="0" lvl="0" indent="-6094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S Gothic" pitchFamily="2"/>
                <a:cs typeface="Times New Roman" pitchFamily="18"/>
              </a:rPr>
              <a:t>3. Определение конечного результата</a:t>
            </a:r>
          </a:p>
          <a:p>
            <a:pPr marL="609480" marR="0" lvl="0" indent="-60948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endParaRPr lang="ru-RU" sz="2400" b="1" i="0" u="none" strike="noStrike" kern="0" spc="0" baseline="0" dirty="0">
              <a:ln>
                <a:noFill/>
              </a:ln>
              <a:solidFill>
                <a:srgbClr val="000000"/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/>
              <a:ea typeface="MS Gothic" pitchFamily="2"/>
              <a:cs typeface="Times New Roman" pitchFamily="18"/>
            </a:endParaRPr>
          </a:p>
          <a:p>
            <a:pPr marL="609480" marR="0" lvl="0" indent="-60948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endParaRPr lang="ru-RU" sz="2400" b="1" i="0" u="none" strike="noStrike" kern="0" spc="0" baseline="0" dirty="0">
              <a:ln>
                <a:noFill/>
              </a:ln>
              <a:solidFill>
                <a:srgbClr val="000000"/>
              </a:solidFill>
              <a:effectLst>
                <a:outerShdw dist="17961" dir="2700000">
                  <a:scrgbClr r="0" g="0" b="0"/>
                </a:outerShdw>
              </a:effectLst>
              <a:latin typeface="Calibri" pitchFamily="18"/>
              <a:ea typeface="MS Gothic" pitchFamily="2"/>
              <a:cs typeface="Tahoma" pitchFamily="2"/>
            </a:endParaRPr>
          </a:p>
          <a:p>
            <a:pPr marL="609480" marR="0" lvl="0" indent="-60948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endParaRPr lang="ru-RU" sz="2400" b="1" i="0" u="none" strike="noStrike" kern="0" spc="0" baseline="0" dirty="0">
              <a:ln>
                <a:noFill/>
              </a:ln>
              <a:solidFill>
                <a:srgbClr val="000000"/>
              </a:solidFill>
              <a:effectLst>
                <a:outerShdw dist="17961" dir="2700000">
                  <a:scrgbClr r="0" g="0" b="0"/>
                </a:outerShdw>
              </a:effectLst>
              <a:latin typeface="Calibri" pitchFamily="18"/>
              <a:ea typeface="MS Gothic" pitchFamily="2"/>
              <a:cs typeface="Tahoma" pitchFamily="2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0920" y="4941719"/>
            <a:ext cx="1260359" cy="1569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1279" y="3213000"/>
            <a:ext cx="1349280" cy="1589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427639" y="4869000"/>
            <a:ext cx="1152360" cy="17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68359" y="3213000"/>
            <a:ext cx="1222199" cy="1730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125"/>
          <a:stretch>
            <a:fillRect/>
          </a:stretch>
        </p:blipFill>
        <p:spPr>
          <a:xfrm>
            <a:off x="1692360" y="4724279"/>
            <a:ext cx="2879640" cy="1884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" descr="C:\Users\1\Desktop\1 Б 2011\Строим город  Кл.час для директоров школ\P1010017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2630" y="1052639"/>
            <a:ext cx="3455999" cy="22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Users\1\Desktop\1 Б 2011\Строим город  Кл.час для директоров школ\P1010025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24359" y="3357719"/>
            <a:ext cx="3087719" cy="295127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кругленный прямоугольник 11"/>
          <p:cNvSpPr/>
          <p:nvPr/>
        </p:nvSpPr>
        <p:spPr>
          <a:xfrm>
            <a:off x="1692360" y="3789359"/>
            <a:ext cx="2232000" cy="13460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 baseline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MS Gothic" pitchFamily="2"/>
                <a:cs typeface="Tahoma" pitchFamily="2"/>
              </a:rPr>
              <a:t>МОДЕЛИРОВАНИЕ  ВИРТУАЛЬНОГО ГОРОДА</a:t>
            </a:r>
          </a:p>
        </p:txBody>
      </p:sp>
    </p:spTree>
    <p:extLst>
      <p:ext uri="{BB962C8B-B14F-4D97-AF65-F5344CB8AC3E}">
        <p14:creationId xmlns:p14="http://schemas.microsoft.com/office/powerpoint/2010/main" val="234086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1035</Words>
  <Application>Microsoft Office PowerPoint</Application>
  <PresentationFormat>Экран (4:3)</PresentationFormat>
  <Paragraphs>316</Paragraphs>
  <Slides>34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ПРОЕКТ КАК ФОРМА УЧЕТА ДОСТИЖЕНИЙ УЧАЩИХСЯ (мастер – класс)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Оформление  проектной папки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КАК ФОРМА УЧЕТА ДОСТИЖЕНИЙ УЧАЩИХСЯ (мастер – класс)</dc:title>
  <dc:creator>1</dc:creator>
  <cp:lastModifiedBy>1</cp:lastModifiedBy>
  <cp:revision>17</cp:revision>
  <dcterms:created xsi:type="dcterms:W3CDTF">2013-03-05T17:05:35Z</dcterms:created>
  <dcterms:modified xsi:type="dcterms:W3CDTF">2014-02-25T20:49:09Z</dcterms:modified>
</cp:coreProperties>
</file>