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7" r:id="rId9"/>
    <p:sldId id="268" r:id="rId10"/>
    <p:sldId id="262" r:id="rId11"/>
    <p:sldId id="263" r:id="rId12"/>
    <p:sldId id="270" r:id="rId13"/>
    <p:sldId id="271" r:id="rId14"/>
    <p:sldId id="272" r:id="rId15"/>
    <p:sldId id="264" r:id="rId16"/>
    <p:sldId id="265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043022-3B28-41AE-AF3F-5F3F8D4E3C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0DC44B-8657-4EA9-A586-408222D68A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3D4A81-AAE6-41E1-B269-EAC03E4549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EB02B0-36F9-4A1E-9238-8080158BC6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096BEF-B5BD-4546-BD7D-F8E8D3D534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A67F73-0B4D-4ACE-9346-EE21626263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7D982-392A-46BF-982B-FDFA7E622D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4B201F-FECA-41B5-A907-47106D40DE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B75DCB-B8A5-4C14-9107-D29EA13E3A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0E50B6-D362-4812-A679-27D649A8AB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F60059-AEED-45CA-BA00-06528B2002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D4D1C94-09CB-4CEC-A35C-58D0A9302B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1752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753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31755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756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757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758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759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760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761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762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763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31766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1767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1768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31769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770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771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31773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1774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1775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1776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1777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1778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1779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1780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31782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783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31786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31788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1789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0" y="330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1790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0" y="180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1791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1792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9" y="895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1793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4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1794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1795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9" y="140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sp>
          <p:nvSpPr>
            <p:cNvPr id="31796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/>
      <p:bldP spid="31748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7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174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ГОУ </a:t>
            </a:r>
            <a:br>
              <a:rPr lang="ru-RU" smtClean="0"/>
            </a:br>
            <a:r>
              <a:rPr lang="ru-RU" smtClean="0"/>
              <a:t>Центр образования </a:t>
            </a:r>
            <a:br>
              <a:rPr lang="ru-RU" smtClean="0"/>
            </a:br>
            <a:r>
              <a:rPr lang="ru-RU" smtClean="0"/>
              <a:t>№ 345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3860800"/>
            <a:ext cx="6032500" cy="1193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1800" i="1" dirty="0" smtClean="0"/>
              <a:t>Урок- путешествие.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i="1" dirty="0" smtClean="0"/>
              <a:t>Закрепление </a:t>
            </a:r>
            <a:r>
              <a:rPr lang="ru-RU" sz="1800" i="1" dirty="0" smtClean="0">
                <a:sym typeface="Wingdings 3" pitchFamily="18" charset="2"/>
              </a:rPr>
              <a:t>+3,-3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i="1" dirty="0" smtClean="0">
                <a:sym typeface="Wingdings 3" pitchFamily="18" charset="2"/>
              </a:rPr>
              <a:t>Решение текстовых задач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b="1" dirty="0" smtClean="0">
                <a:sym typeface="Wingdings 3" pitchFamily="18" charset="2"/>
              </a:rPr>
              <a:t>Учитель:</a:t>
            </a:r>
            <a:r>
              <a:rPr lang="ru-RU" sz="1400" dirty="0" smtClean="0">
                <a:solidFill>
                  <a:schemeClr val="tx2"/>
                </a:solidFill>
                <a:sym typeface="Wingdings 3" pitchFamily="18" charset="2"/>
              </a:rPr>
              <a:t> </a:t>
            </a:r>
            <a:r>
              <a:rPr lang="ru-RU" sz="1400" dirty="0" err="1" smtClean="0">
                <a:solidFill>
                  <a:schemeClr val="tx2"/>
                </a:solidFill>
                <a:sym typeface="Wingdings 3" pitchFamily="18" charset="2"/>
              </a:rPr>
              <a:t>Лихоткина</a:t>
            </a:r>
            <a:r>
              <a:rPr lang="ru-RU" sz="1400" dirty="0" smtClean="0">
                <a:solidFill>
                  <a:schemeClr val="tx2"/>
                </a:solidFill>
                <a:sym typeface="Wingdings 3" pitchFamily="18" charset="2"/>
              </a:rPr>
              <a:t> О.А.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642938"/>
            <a:ext cx="6870700" cy="895350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i="1" u="sng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Физминутка</a:t>
            </a:r>
            <a:endParaRPr lang="ru-RU" sz="3600" i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2000250"/>
            <a:ext cx="7958137" cy="3200400"/>
          </a:xfrm>
        </p:spPr>
        <p:txBody>
          <a:bodyPr/>
          <a:lstStyle/>
          <a:p>
            <a:pPr algn="ctr" eaLnBrk="1" hangingPunct="1">
              <a:defRPr/>
            </a:pPr>
            <a:endParaRPr lang="ru-RU" sz="1200" b="1" dirty="0" smtClean="0"/>
          </a:p>
          <a:p>
            <a:pPr algn="ctr" eaLnBrk="1" hangingPunct="1">
              <a:defRPr/>
            </a:pPr>
            <a:endParaRPr lang="ru-RU" sz="1200" b="1" dirty="0" smtClean="0"/>
          </a:p>
          <a:p>
            <a:pPr algn="ctr" eaLnBrk="1" hangingPunct="1">
              <a:defRPr/>
            </a:pPr>
            <a:endParaRPr lang="ru-RU" sz="1200" b="1" i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>
              <a:buFontTx/>
              <a:buNone/>
              <a:defRPr/>
            </a:pPr>
            <a:r>
              <a:rPr lang="ru-RU" sz="2800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У медведя дом большой, а у зайки маленький.</a:t>
            </a:r>
          </a:p>
          <a:p>
            <a:pPr algn="ctr" eaLnBrk="1" hangingPunct="1">
              <a:buFontTx/>
              <a:buNone/>
              <a:defRPr/>
            </a:pPr>
            <a:r>
              <a:rPr lang="ru-RU" sz="2800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Наш медведь пошёл домой, а за ним и заинька</a:t>
            </a:r>
            <a:r>
              <a:rPr lang="ru-RU" sz="2800" dirty="0" smtClean="0"/>
              <a:t>.</a:t>
            </a:r>
            <a:r>
              <a:rPr lang="ru-RU" sz="2800" b="1" dirty="0" smtClean="0"/>
              <a:t>        </a:t>
            </a:r>
            <a:endParaRPr lang="ru-RU" sz="28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>
          <a:xfrm>
            <a:off x="10548938" y="1125538"/>
            <a:ext cx="1366837" cy="69850"/>
          </a:xfrm>
        </p:spPr>
        <p:txBody>
          <a:bodyPr/>
          <a:lstStyle/>
          <a:p>
            <a:pPr eaLnBrk="1" hangingPunct="1"/>
            <a:endParaRPr lang="ru-RU" sz="4000" smtClean="0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333375"/>
            <a:ext cx="8115300" cy="595313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Работа с учебником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28625" y="857250"/>
            <a:ext cx="7715250" cy="1000125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ru-RU" sz="2400" smtClean="0"/>
              <a:t>Чтобы из  него выбраться, нужно открыть учебники</a:t>
            </a:r>
          </a:p>
          <a:p>
            <a:pPr algn="just" eaLnBrk="1" hangingPunct="1">
              <a:buFontTx/>
              <a:buNone/>
            </a:pPr>
            <a:r>
              <a:rPr lang="ru-RU" sz="2400" smtClean="0"/>
              <a:t> и выполнить задание на стр. 25</a:t>
            </a:r>
          </a:p>
          <a:p>
            <a:pPr algn="just" eaLnBrk="1" hangingPunct="1"/>
            <a:endParaRPr lang="ru-RU" sz="2400" smtClean="0"/>
          </a:p>
          <a:p>
            <a:pPr algn="just" eaLnBrk="1" hangingPunct="1">
              <a:buFontTx/>
              <a:buNone/>
            </a:pPr>
            <a:r>
              <a:rPr lang="ru-RU" sz="2400" smtClean="0"/>
              <a:t> </a:t>
            </a:r>
          </a:p>
        </p:txBody>
      </p:sp>
      <p:sp>
        <p:nvSpPr>
          <p:cNvPr id="13317" name="Прямоугольник 6"/>
          <p:cNvSpPr>
            <a:spLocks noChangeArrowheads="1"/>
          </p:cNvSpPr>
          <p:nvPr/>
        </p:nvSpPr>
        <p:spPr bwMode="auto">
          <a:xfrm>
            <a:off x="1857375" y="4286250"/>
            <a:ext cx="657225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/>
              <a:t>- Какие  животные   обитают в море?</a:t>
            </a:r>
          </a:p>
          <a:p>
            <a:pPr algn="just"/>
            <a:r>
              <a:rPr lang="ru-RU" sz="2400"/>
              <a:t>- Ребята,  чтобы  перебраться на  другой берег, нужно выполнить задание в тетрадке.</a:t>
            </a:r>
          </a:p>
        </p:txBody>
      </p:sp>
      <p:pic>
        <p:nvPicPr>
          <p:cNvPr id="13318" name="Picture 11" descr="F:\Титульный лист\more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50" y="1785938"/>
            <a:ext cx="3214688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9" name="Прямоугольник 8"/>
          <p:cNvSpPr>
            <a:spLocks noChangeArrowheads="1"/>
          </p:cNvSpPr>
          <p:nvPr/>
        </p:nvSpPr>
        <p:spPr bwMode="auto">
          <a:xfrm>
            <a:off x="3571875" y="2071688"/>
            <a:ext cx="5286375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/>
              <a:t>Но  вот  перед  нами - море</a:t>
            </a:r>
          </a:p>
          <a:p>
            <a:pPr algn="ctr"/>
            <a:r>
              <a:rPr lang="ru-RU" sz="2400"/>
              <a:t>Бушует,  шумит  на просторе,</a:t>
            </a:r>
          </a:p>
          <a:p>
            <a:pPr algn="ctr"/>
            <a:r>
              <a:rPr lang="ru-RU" sz="2400"/>
              <a:t>А  в море  высокая ходит волна</a:t>
            </a:r>
          </a:p>
          <a:p>
            <a:pPr algn="ctr"/>
            <a:r>
              <a:rPr lang="ru-RU" sz="2400"/>
              <a:t>Нас  с Айболитом проглотит она.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25" y="142875"/>
            <a:ext cx="6870700" cy="4286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Работа в тетради на печатной основе.</a:t>
            </a:r>
          </a:p>
        </p:txBody>
      </p:sp>
      <p:sp>
        <p:nvSpPr>
          <p:cNvPr id="14339" name="Содержимое 2"/>
          <p:cNvSpPr>
            <a:spLocks noGrp="1"/>
          </p:cNvSpPr>
          <p:nvPr>
            <p:ph sz="half" idx="1"/>
          </p:nvPr>
        </p:nvSpPr>
        <p:spPr>
          <a:xfrm>
            <a:off x="142875" y="571500"/>
            <a:ext cx="8215313" cy="500063"/>
          </a:xfrm>
        </p:spPr>
        <p:txBody>
          <a:bodyPr/>
          <a:lstStyle/>
          <a:p>
            <a:pPr eaLnBrk="1" hangingPunct="1">
              <a:buFontTx/>
              <a:buChar char="-"/>
            </a:pPr>
            <a:r>
              <a:rPr lang="ru-RU" sz="1800" smtClean="0"/>
              <a:t>Откройте тетради на стр. 26 (задача  с комментированием)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000375" y="4786313"/>
            <a:ext cx="28575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i="1" u="sng" dirty="0" err="1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Физминутка</a:t>
            </a:r>
            <a:endParaRPr lang="ru-RU" sz="2800" dirty="0"/>
          </a:p>
        </p:txBody>
      </p:sp>
      <p:sp>
        <p:nvSpPr>
          <p:cNvPr id="14341" name="Прямоугольник 5"/>
          <p:cNvSpPr>
            <a:spLocks noChangeArrowheads="1"/>
          </p:cNvSpPr>
          <p:nvPr/>
        </p:nvSpPr>
        <p:spPr bwMode="auto">
          <a:xfrm>
            <a:off x="2428875" y="5357813"/>
            <a:ext cx="4214813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/>
              <a:t>Качаясь на волне,</a:t>
            </a:r>
          </a:p>
          <a:p>
            <a:pPr algn="ctr"/>
            <a:r>
              <a:rPr lang="ru-RU" sz="2000"/>
              <a:t>Плывем на спине.</a:t>
            </a:r>
          </a:p>
          <a:p>
            <a:pPr algn="ctr"/>
            <a:r>
              <a:rPr lang="ru-RU" sz="2000"/>
              <a:t>Все как один,</a:t>
            </a:r>
          </a:p>
          <a:p>
            <a:pPr algn="ctr"/>
            <a:r>
              <a:rPr lang="ru-RU" sz="2000"/>
              <a:t>Плывем, как дельфин.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00063" y="1428750"/>
            <a:ext cx="8143875" cy="21383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900" u="sng" dirty="0"/>
              <a:t>Задача про белочку.</a:t>
            </a:r>
          </a:p>
          <a:p>
            <a:pPr>
              <a:defRPr/>
            </a:pPr>
            <a:r>
              <a:rPr lang="ru-RU" sz="1900" dirty="0"/>
              <a:t>Что известно в задаче?</a:t>
            </a:r>
          </a:p>
          <a:p>
            <a:pPr>
              <a:defRPr/>
            </a:pPr>
            <a:r>
              <a:rPr lang="ru-RU" sz="1900" dirty="0"/>
              <a:t>Назовите условие.</a:t>
            </a:r>
          </a:p>
          <a:p>
            <a:pPr>
              <a:defRPr/>
            </a:pPr>
            <a:r>
              <a:rPr lang="ru-RU" sz="1900" dirty="0"/>
              <a:t>Назовите вопрос.</a:t>
            </a:r>
          </a:p>
          <a:p>
            <a:pPr>
              <a:defRPr/>
            </a:pPr>
            <a:r>
              <a:rPr lang="ru-RU" sz="1900" dirty="0"/>
              <a:t>Что нужно найти?</a:t>
            </a:r>
          </a:p>
          <a:p>
            <a:pPr algn="just">
              <a:defRPr/>
            </a:pPr>
            <a:r>
              <a:rPr lang="ru-RU" sz="19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Как вы думаете, каким действием будем  решать задачу?</a:t>
            </a:r>
          </a:p>
          <a:p>
            <a:pPr algn="just">
              <a:defRPr/>
            </a:pPr>
            <a:r>
              <a:rPr lang="ru-RU" sz="1900" dirty="0"/>
              <a:t>-Давайте проверим, у всех такой ответ получился или нет?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643063" y="1000125"/>
            <a:ext cx="5643562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Работа над решением задач.</a:t>
            </a:r>
            <a:endParaRPr lang="ru-RU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344" name="Прямоугольник 9"/>
          <p:cNvSpPr>
            <a:spLocks noChangeArrowheads="1"/>
          </p:cNvSpPr>
          <p:nvPr/>
        </p:nvSpPr>
        <p:spPr bwMode="auto">
          <a:xfrm>
            <a:off x="285750" y="3786188"/>
            <a:ext cx="814387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u="sng"/>
              <a:t>Решение задачи с использованием математических корабликов.</a:t>
            </a:r>
          </a:p>
          <a:p>
            <a:r>
              <a:rPr lang="ru-RU" sz="2000"/>
              <a:t>(один ученик выполняет задание у доски)</a:t>
            </a:r>
          </a:p>
          <a:p>
            <a:pPr algn="just"/>
            <a:r>
              <a:rPr lang="ru-RU" sz="2000"/>
              <a:t>-Давайте проверим, у всех такой ответ получился или нет?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285750"/>
            <a:ext cx="7442200" cy="681038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Нахождение значений выражений.</a:t>
            </a:r>
            <a:endParaRPr lang="ru-RU" sz="3200" dirty="0" smtClean="0"/>
          </a:p>
        </p:txBody>
      </p:sp>
      <p:sp>
        <p:nvSpPr>
          <p:cNvPr id="15363" name="Содержимое 2"/>
          <p:cNvSpPr>
            <a:spLocks noGrp="1"/>
          </p:cNvSpPr>
          <p:nvPr>
            <p:ph sz="half" idx="1"/>
          </p:nvPr>
        </p:nvSpPr>
        <p:spPr>
          <a:xfrm>
            <a:off x="428625" y="1214438"/>
            <a:ext cx="5500688" cy="78581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200" smtClean="0"/>
              <a:t>- Вот мы уже на другом берегу.</a:t>
            </a:r>
          </a:p>
          <a:p>
            <a:pPr eaLnBrk="1" hangingPunct="1">
              <a:buFontTx/>
              <a:buNone/>
            </a:pPr>
            <a:r>
              <a:rPr lang="ru-RU" sz="2200" smtClean="0"/>
              <a:t>- Продолжим  двигаться  дальше.</a:t>
            </a:r>
          </a:p>
        </p:txBody>
      </p:sp>
      <p:pic>
        <p:nvPicPr>
          <p:cNvPr id="15364" name="Picture 3" descr="F:\Титульный лист\gora.jpe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313" y="2143125"/>
            <a:ext cx="3357562" cy="251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Прямоугольник 6"/>
          <p:cNvSpPr>
            <a:spLocks noChangeArrowheads="1"/>
          </p:cNvSpPr>
          <p:nvPr/>
        </p:nvSpPr>
        <p:spPr bwMode="auto">
          <a:xfrm>
            <a:off x="2286000" y="4857750"/>
            <a:ext cx="6357938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/>
              <a:t>- Как же  нам  перебраться  через горы?</a:t>
            </a:r>
          </a:p>
          <a:p>
            <a:r>
              <a:rPr lang="ru-RU" sz="2200"/>
              <a:t>- Кто может нам помочь?</a:t>
            </a:r>
          </a:p>
          <a:p>
            <a:r>
              <a:rPr lang="ru-RU" sz="2200"/>
              <a:t>- А каких птиц вы знаете?</a:t>
            </a:r>
          </a:p>
          <a:p>
            <a:r>
              <a:rPr lang="ru-RU" sz="2200"/>
              <a:t>- Сможем ли мы преодолеть это препятствие?</a:t>
            </a:r>
          </a:p>
        </p:txBody>
      </p:sp>
      <p:sp>
        <p:nvSpPr>
          <p:cNvPr id="15366" name="Прямоугольник 7"/>
          <p:cNvSpPr>
            <a:spLocks noChangeArrowheads="1"/>
          </p:cNvSpPr>
          <p:nvPr/>
        </p:nvSpPr>
        <p:spPr bwMode="auto">
          <a:xfrm>
            <a:off x="3714750" y="2428875"/>
            <a:ext cx="5072063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/>
              <a:t>И горы встают  на  пути,</a:t>
            </a:r>
          </a:p>
          <a:p>
            <a:pPr algn="ctr"/>
            <a:r>
              <a:rPr lang="ru-RU" sz="2400"/>
              <a:t>И мы по горам начинаем ползти</a:t>
            </a:r>
          </a:p>
          <a:p>
            <a:pPr algn="ctr"/>
            <a:r>
              <a:rPr lang="ru-RU" sz="2400"/>
              <a:t>А горы всё выше,</a:t>
            </a:r>
          </a:p>
          <a:p>
            <a:pPr algn="ctr"/>
            <a:r>
              <a:rPr lang="ru-RU" sz="2400"/>
              <a:t>А горы всё круче, </a:t>
            </a:r>
          </a:p>
          <a:p>
            <a:pPr algn="ctr"/>
            <a:r>
              <a:rPr lang="ru-RU" sz="2400"/>
              <a:t>А горы уходят под самые тучи.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813" y="500063"/>
            <a:ext cx="6870700" cy="89535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Самостоятельная работа</a:t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тетрадях и у доски.</a:t>
            </a:r>
          </a:p>
        </p:txBody>
      </p:sp>
      <p:sp>
        <p:nvSpPr>
          <p:cNvPr id="16387" name="Содержимое 2"/>
          <p:cNvSpPr>
            <a:spLocks noGrp="1"/>
          </p:cNvSpPr>
          <p:nvPr>
            <p:ph sz="half" idx="1"/>
          </p:nvPr>
        </p:nvSpPr>
        <p:spPr>
          <a:xfrm>
            <a:off x="500063" y="1643063"/>
            <a:ext cx="7743825" cy="5715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2400" smtClean="0"/>
              <a:t>(3 ученика выполняют задание у доски)</a:t>
            </a:r>
          </a:p>
          <a:p>
            <a:pPr algn="ctr" eaLnBrk="1" hangingPunct="1">
              <a:buFontTx/>
              <a:buNone/>
            </a:pPr>
            <a:r>
              <a:rPr lang="ru-RU" sz="2400" smtClean="0"/>
              <a:t>Стр. 26</a:t>
            </a:r>
          </a:p>
        </p:txBody>
      </p:sp>
      <p:sp>
        <p:nvSpPr>
          <p:cNvPr id="16388" name="Содержимое 2"/>
          <p:cNvSpPr>
            <a:spLocks noGrp="1"/>
          </p:cNvSpPr>
          <p:nvPr>
            <p:ph sz="half" idx="1"/>
          </p:nvPr>
        </p:nvSpPr>
        <p:spPr>
          <a:xfrm>
            <a:off x="642938" y="2714625"/>
            <a:ext cx="7715250" cy="85725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2400" smtClean="0"/>
              <a:t>- Проверим значения выражений </a:t>
            </a:r>
          </a:p>
          <a:p>
            <a:pPr algn="ctr" eaLnBrk="1" hangingPunct="1">
              <a:buFontTx/>
              <a:buNone/>
            </a:pPr>
            <a:r>
              <a:rPr lang="ru-RU" sz="2400" smtClean="0"/>
              <a:t>(с использованием сигнальных карточек)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214688" y="3786188"/>
            <a:ext cx="28575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i="1" u="sng" dirty="0" err="1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Физминутка</a:t>
            </a:r>
            <a:endParaRPr lang="ru-RU" sz="2800" dirty="0"/>
          </a:p>
        </p:txBody>
      </p:sp>
      <p:sp>
        <p:nvSpPr>
          <p:cNvPr id="16390" name="Прямоугольник 6"/>
          <p:cNvSpPr>
            <a:spLocks noChangeArrowheads="1"/>
          </p:cNvSpPr>
          <p:nvPr/>
        </p:nvSpPr>
        <p:spPr bwMode="auto">
          <a:xfrm>
            <a:off x="5072063" y="4500563"/>
            <a:ext cx="350043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/>
              <a:t>Головой вертит.</a:t>
            </a:r>
          </a:p>
          <a:p>
            <a:pPr algn="ctr"/>
            <a:r>
              <a:rPr lang="ru-RU" sz="2400"/>
              <a:t>Глазками хлоп-хлоп,</a:t>
            </a:r>
          </a:p>
          <a:p>
            <a:pPr algn="ctr"/>
            <a:r>
              <a:rPr lang="ru-RU" sz="2400"/>
              <a:t>Ножками топ-топ</a:t>
            </a:r>
          </a:p>
        </p:txBody>
      </p:sp>
      <p:sp>
        <p:nvSpPr>
          <p:cNvPr id="16391" name="Прямоугольник 7"/>
          <p:cNvSpPr>
            <a:spLocks noChangeArrowheads="1"/>
          </p:cNvSpPr>
          <p:nvPr/>
        </p:nvSpPr>
        <p:spPr bwMode="auto">
          <a:xfrm>
            <a:off x="1214438" y="4500563"/>
            <a:ext cx="350043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/>
              <a:t>Совушка – сова,</a:t>
            </a:r>
          </a:p>
          <a:p>
            <a:pPr algn="ctr"/>
            <a:r>
              <a:rPr lang="ru-RU" sz="2400"/>
              <a:t>Большая голова.</a:t>
            </a:r>
          </a:p>
          <a:p>
            <a:pPr algn="ctr"/>
            <a:r>
              <a:rPr lang="ru-RU" sz="2400"/>
              <a:t>На суку сидит,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title"/>
          </p:nvPr>
        </p:nvSpPr>
        <p:spPr>
          <a:xfrm flipV="1">
            <a:off x="9828213" y="-1108075"/>
            <a:ext cx="431800" cy="288925"/>
          </a:xfrm>
        </p:spPr>
        <p:txBody>
          <a:bodyPr/>
          <a:lstStyle/>
          <a:p>
            <a:pPr eaLnBrk="1" hangingPunct="1"/>
            <a:endParaRPr lang="ru-RU" sz="4000" smtClean="0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140200" y="3357563"/>
            <a:ext cx="4714875" cy="2357437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ru-RU" sz="2400" b="1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 вариант</a:t>
            </a:r>
            <a:r>
              <a:rPr lang="ru-RU" sz="2400" smtClean="0"/>
              <a:t> </a:t>
            </a:r>
          </a:p>
          <a:p>
            <a:pPr eaLnBrk="1" hangingPunct="1">
              <a:buFontTx/>
              <a:buNone/>
              <a:defRPr/>
            </a:pPr>
            <a:r>
              <a:rPr lang="ru-RU" sz="2000" smtClean="0"/>
              <a:t>составляет задачу, которая решается действием вычитания.</a:t>
            </a:r>
          </a:p>
          <a:p>
            <a:pPr eaLnBrk="1" hangingPunct="1">
              <a:buFontTx/>
              <a:buNone/>
              <a:defRPr/>
            </a:pPr>
            <a:r>
              <a:rPr lang="ru-RU" sz="2000" smtClean="0"/>
              <a:t>-Что известно в задаче?</a:t>
            </a:r>
          </a:p>
          <a:p>
            <a:pPr eaLnBrk="1" hangingPunct="1">
              <a:buFontTx/>
              <a:buNone/>
              <a:defRPr/>
            </a:pPr>
            <a:r>
              <a:rPr lang="ru-RU" sz="2000" smtClean="0"/>
              <a:t>-Что нужно  найти?</a:t>
            </a:r>
          </a:p>
          <a:p>
            <a:pPr eaLnBrk="1" hangingPunct="1">
              <a:buFontTx/>
              <a:buNone/>
              <a:defRPr/>
            </a:pPr>
            <a:r>
              <a:rPr lang="ru-RU" sz="2000" smtClean="0"/>
              <a:t>-Каким действием решается задача?</a:t>
            </a:r>
          </a:p>
          <a:p>
            <a:pPr eaLnBrk="1" hangingPunct="1">
              <a:buFontTx/>
              <a:buNone/>
              <a:defRPr/>
            </a:pPr>
            <a:r>
              <a:rPr lang="ru-RU" sz="2000" smtClean="0"/>
              <a:t>-Молодцы!!!</a:t>
            </a:r>
            <a:endParaRPr lang="ru-RU" sz="2000" smtClean="0">
              <a:latin typeface="Arial" charset="0"/>
            </a:endParaRPr>
          </a:p>
          <a:p>
            <a:pPr eaLnBrk="1" hangingPunct="1">
              <a:buFontTx/>
              <a:buNone/>
              <a:defRPr/>
            </a:pPr>
            <a:r>
              <a:rPr lang="ru-RU" sz="2000" u="sng" smtClean="0">
                <a:latin typeface="Arial" charset="0"/>
              </a:rPr>
              <a:t>Решение задачи записывают  в тетради.</a:t>
            </a:r>
          </a:p>
          <a:p>
            <a:pPr eaLnBrk="1" hangingPunct="1">
              <a:defRPr/>
            </a:pPr>
            <a:endParaRPr lang="ru-RU" sz="2000" u="sng" smtClean="0"/>
          </a:p>
        </p:txBody>
      </p:sp>
      <p:sp>
        <p:nvSpPr>
          <p:cNvPr id="13" name="Содержимое 2"/>
          <p:cNvSpPr>
            <a:spLocks noGrp="1"/>
          </p:cNvSpPr>
          <p:nvPr>
            <p:ph sz="half" idx="1"/>
          </p:nvPr>
        </p:nvSpPr>
        <p:spPr>
          <a:xfrm>
            <a:off x="285750" y="2143125"/>
            <a:ext cx="4071938" cy="2428875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ru-RU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 вариант</a:t>
            </a:r>
            <a:r>
              <a:rPr lang="ru-RU" sz="2400" dirty="0" smtClean="0"/>
              <a:t> </a:t>
            </a:r>
          </a:p>
          <a:p>
            <a:pPr eaLnBrk="1" hangingPunct="1">
              <a:buFontTx/>
              <a:buNone/>
              <a:defRPr/>
            </a:pPr>
            <a:r>
              <a:rPr lang="ru-RU" sz="2000" dirty="0" smtClean="0"/>
              <a:t>составляет задачу, которая решается  действием сложения.</a:t>
            </a:r>
          </a:p>
          <a:p>
            <a:pPr algn="just" eaLnBrk="1" hangingPunct="1">
              <a:buFontTx/>
              <a:buNone/>
              <a:defRPr/>
            </a:pPr>
            <a:r>
              <a:rPr lang="ru-RU" sz="2000" dirty="0" smtClean="0"/>
              <a:t>-Что известно в задаче?</a:t>
            </a:r>
          </a:p>
          <a:p>
            <a:pPr algn="just" eaLnBrk="1" hangingPunct="1">
              <a:buFontTx/>
              <a:buNone/>
              <a:defRPr/>
            </a:pPr>
            <a:r>
              <a:rPr lang="ru-RU" sz="2000" dirty="0" smtClean="0"/>
              <a:t>-Что нужно найти?</a:t>
            </a:r>
          </a:p>
          <a:p>
            <a:pPr algn="just" eaLnBrk="1" hangingPunct="1">
              <a:buFontTx/>
              <a:buNone/>
              <a:defRPr/>
            </a:pPr>
            <a:r>
              <a:rPr lang="ru-RU" sz="2000" dirty="0" smtClean="0"/>
              <a:t>-Каким действием и почему?</a:t>
            </a:r>
          </a:p>
          <a:p>
            <a:pPr algn="just" eaLnBrk="1" hangingPunct="1">
              <a:buFontTx/>
              <a:buNone/>
              <a:defRPr/>
            </a:pPr>
            <a:r>
              <a:rPr lang="ru-RU" sz="2000" dirty="0" smtClean="0"/>
              <a:t>-Молодцы!!!</a:t>
            </a:r>
            <a:endParaRPr lang="ru-RU" sz="2000" i="1" dirty="0" smtClean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500063" y="285750"/>
            <a:ext cx="7000875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Работа по вариантам (решение задач).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28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в рабочих тетрадях.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endParaRPr lang="ru-RU" sz="28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endParaRPr lang="ru-RU" sz="28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endParaRPr lang="ru-RU" sz="28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endParaRPr lang="ru-RU" sz="28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endParaRPr lang="ru-RU" sz="28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endParaRPr lang="ru-RU" sz="28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endParaRPr lang="ru-RU" sz="28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endParaRPr lang="ru-RU" sz="28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endParaRPr lang="ru-RU" sz="28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endParaRPr lang="ru-RU" sz="28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endParaRPr lang="ru-RU" sz="28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endParaRPr lang="ru-RU" sz="28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endParaRPr lang="ru-RU" sz="140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7414" name="Прямоугольник 14"/>
          <p:cNvSpPr>
            <a:spLocks noChangeArrowheads="1"/>
          </p:cNvSpPr>
          <p:nvPr/>
        </p:nvSpPr>
        <p:spPr bwMode="auto">
          <a:xfrm>
            <a:off x="785813" y="1000125"/>
            <a:ext cx="7072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u="sng"/>
              <a:t>Составление задач с наглядностью.</a:t>
            </a:r>
          </a:p>
          <a:p>
            <a:pPr algn="ctr"/>
            <a:r>
              <a:rPr lang="ru-RU" sz="2000"/>
              <a:t>- Ребята, на наборном полотне 7 тигрят.</a:t>
            </a:r>
          </a:p>
        </p:txBody>
      </p:sp>
      <p:pic>
        <p:nvPicPr>
          <p:cNvPr id="17415" name="Picture 8" descr="F:\Титульный лист\tigr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651500" y="1700213"/>
            <a:ext cx="2159000" cy="170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642938"/>
            <a:ext cx="6870700" cy="823912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Итог  урока</a:t>
            </a:r>
            <a:endParaRPr lang="ru-RU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Вспомните, что мы делали на уроке?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0"/>
            <a:ext cx="6870700" cy="1038225"/>
          </a:xfrm>
        </p:spPr>
        <p:txBody>
          <a:bodyPr/>
          <a:lstStyle/>
          <a:p>
            <a:pPr eaLnBrk="1" hangingPunct="1"/>
            <a:r>
              <a:rPr lang="ru-RU" b="1" smtClean="0"/>
              <a:t>Оборудование</a:t>
            </a:r>
            <a:r>
              <a:rPr lang="ru-RU" smtClean="0"/>
              <a:t>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052513"/>
            <a:ext cx="8027987" cy="40322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mtClean="0"/>
              <a:t> Произведение Чуковского К.И. «Доктор Айболит».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 Кукла доктор Айболит.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 Телеграмма.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 Солнышко с облаками.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 Иллюстрации с изображением  дерева, леса, моря, гор, зверей, фруктов, сигнальные карточки.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Математические кораблики.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Наборное  полотно.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Интерактивная доска.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00125" y="214313"/>
            <a:ext cx="6870700" cy="1181100"/>
          </a:xfrm>
        </p:spPr>
        <p:txBody>
          <a:bodyPr/>
          <a:lstStyle/>
          <a:p>
            <a:pPr eaLnBrk="1" hangingPunct="1"/>
            <a:r>
              <a:rPr lang="ru-RU" b="1" smtClean="0"/>
              <a:t>Цели и задачи урока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688" y="1571625"/>
            <a:ext cx="7696200" cy="3657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smtClean="0"/>
              <a:t>Закрепить  знания учащихся с приёмами вычислений 3.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Тренировать  в умении устного счёта.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Развивать  логическое  мышление, память, речь.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Способность производить анализ вычислений в рамках  десятка.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Формировать положительное эмоциональное отношение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smtClean="0"/>
              <a:t>     к математическим вычислениям.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Развивать  межпредметные    связи.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Прививать чувство любви к животным.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Развивать чувство дружбы и взаимопомощи.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4438" y="428625"/>
            <a:ext cx="6870700" cy="752475"/>
          </a:xfrm>
        </p:spPr>
        <p:txBody>
          <a:bodyPr/>
          <a:lstStyle/>
          <a:p>
            <a:pPr eaLnBrk="1" hangingPunct="1"/>
            <a:r>
              <a:rPr lang="ru-RU" i="1" u="sng" smtClean="0"/>
              <a:t>План урока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643063"/>
            <a:ext cx="7696200" cy="3657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b="1" i="1" smtClean="0"/>
              <a:t>1 этап.</a:t>
            </a:r>
            <a:endParaRPr lang="ru-RU" sz="2400" b="1" smtClean="0"/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    </a:t>
            </a:r>
            <a:r>
              <a:rPr lang="ru-RU" sz="2400" i="1" u="sng" smtClean="0"/>
              <a:t>Организационный  момент.</a:t>
            </a:r>
            <a:endParaRPr lang="ru-RU" sz="2400" smtClean="0"/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Проверка  готовности  к  уроку.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Сообщение темы  урока и постановка  цели.</a:t>
            </a:r>
            <a:endParaRPr lang="ru-RU" sz="2400" i="1" smtClean="0"/>
          </a:p>
          <a:p>
            <a:pPr eaLnBrk="1" hangingPunct="1">
              <a:lnSpc>
                <a:spcPct val="80000"/>
              </a:lnSpc>
            </a:pPr>
            <a:r>
              <a:rPr lang="ru-RU" sz="2400" b="1" i="1" smtClean="0"/>
              <a:t>2 этап.</a:t>
            </a:r>
            <a:endParaRPr lang="ru-RU" sz="2400" b="1" smtClean="0"/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 </a:t>
            </a:r>
            <a:r>
              <a:rPr lang="ru-RU" sz="2400" i="1" u="sng" smtClean="0"/>
              <a:t>  Основной  этап  урока.</a:t>
            </a:r>
            <a:endParaRPr lang="ru-RU" sz="2400" smtClean="0"/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Устный  счёт.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Решение текстовых задач.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Самостоятельная  работа в тетрадях.</a:t>
            </a:r>
            <a:endParaRPr lang="ru-RU" sz="2400" i="1" smtClean="0"/>
          </a:p>
          <a:p>
            <a:pPr eaLnBrk="1" hangingPunct="1">
              <a:lnSpc>
                <a:spcPct val="80000"/>
              </a:lnSpc>
            </a:pPr>
            <a:r>
              <a:rPr lang="ru-RU" sz="2400" b="1" i="1" smtClean="0"/>
              <a:t>3 этап.</a:t>
            </a:r>
            <a:endParaRPr lang="ru-RU" sz="2400" b="1" i="1" u="sng" smtClean="0"/>
          </a:p>
          <a:p>
            <a:pPr eaLnBrk="1" hangingPunct="1">
              <a:lnSpc>
                <a:spcPct val="80000"/>
              </a:lnSpc>
            </a:pPr>
            <a:r>
              <a:rPr lang="ru-RU" sz="2400" i="1" u="sng" smtClean="0"/>
              <a:t>    Итог  урока.                  </a:t>
            </a:r>
            <a:endParaRPr lang="ru-RU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smtClean="0"/>
              <a:t>    Подведение итога урока.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Grp="1" noChangeArrowheads="1"/>
          </p:cNvSpPr>
          <p:nvPr>
            <p:ph type="title"/>
          </p:nvPr>
        </p:nvSpPr>
        <p:spPr>
          <a:xfrm>
            <a:off x="714375" y="214313"/>
            <a:ext cx="6870700" cy="752475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bg2"/>
                </a:solidFill>
              </a:rPr>
              <a:t>Ход урока</a:t>
            </a:r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142875" y="1143000"/>
            <a:ext cx="7929563" cy="13144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 ЭТАП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dirty="0" smtClean="0"/>
              <a:t>    Организационный   момент.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dirty="0" smtClean="0"/>
              <a:t>    Сообщение темы  урока и постановка  цели.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ru-RU" sz="2400" dirty="0" smtClean="0"/>
          </a:p>
        </p:txBody>
      </p:sp>
      <p:sp>
        <p:nvSpPr>
          <p:cNvPr id="7172" name="Rectangle 8"/>
          <p:cNvSpPr>
            <a:spLocks noGrp="1" noChangeArrowheads="1"/>
          </p:cNvSpPr>
          <p:nvPr>
            <p:ph type="body" sz="half" idx="2"/>
          </p:nvPr>
        </p:nvSpPr>
        <p:spPr>
          <a:xfrm>
            <a:off x="1857375" y="2500313"/>
            <a:ext cx="7286625" cy="3386137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2000" b="1" smtClean="0"/>
              <a:t>   Проверка готовности к уроку</a:t>
            </a:r>
            <a:r>
              <a:rPr lang="ru-RU" sz="2000" smtClean="0"/>
              <a:t>.</a:t>
            </a:r>
          </a:p>
          <a:p>
            <a:pPr eaLnBrk="1" hangingPunct="1">
              <a:buFontTx/>
              <a:buNone/>
            </a:pPr>
            <a:r>
              <a:rPr lang="ru-RU" sz="2000" smtClean="0"/>
              <a:t>-Сейчас, ребята, у нас урок математики. Проверьте, пожалуйста, готовность к уроку. На парте должны лежать учебник математики, рабочая тетрадь, пенал, математические кораблики. </a:t>
            </a:r>
          </a:p>
          <a:p>
            <a:pPr eaLnBrk="1" hangingPunct="1">
              <a:buFontTx/>
              <a:buNone/>
            </a:pPr>
            <a:r>
              <a:rPr lang="ru-RU" sz="2000" smtClean="0"/>
              <a:t>«Добрый доктор Айболит,</a:t>
            </a:r>
          </a:p>
          <a:p>
            <a:pPr eaLnBrk="1" hangingPunct="1">
              <a:buFontTx/>
              <a:buNone/>
            </a:pPr>
            <a:r>
              <a:rPr lang="ru-RU" sz="2000" smtClean="0"/>
              <a:t>Он под деревом  сидит.</a:t>
            </a:r>
          </a:p>
          <a:p>
            <a:pPr eaLnBrk="1" hangingPunct="1">
              <a:buFontTx/>
              <a:buNone/>
            </a:pPr>
            <a:r>
              <a:rPr lang="ru-RU" sz="2000" smtClean="0"/>
              <a:t>Приходи  к нему лечиться и корова, и волчица,</a:t>
            </a:r>
          </a:p>
          <a:p>
            <a:pPr eaLnBrk="1" hangingPunct="1">
              <a:buFontTx/>
              <a:buNone/>
            </a:pPr>
            <a:r>
              <a:rPr lang="ru-RU" sz="2000" smtClean="0"/>
              <a:t>И жучок, и паучок, и медведица.</a:t>
            </a:r>
          </a:p>
          <a:p>
            <a:pPr eaLnBrk="1" hangingPunct="1">
              <a:buFontTx/>
              <a:buNone/>
            </a:pPr>
            <a:r>
              <a:rPr lang="ru-RU" sz="2000" smtClean="0"/>
              <a:t>Всех излечит, исцелит,</a:t>
            </a:r>
          </a:p>
          <a:p>
            <a:pPr eaLnBrk="1" hangingPunct="1">
              <a:buFontTx/>
              <a:buNone/>
            </a:pPr>
            <a:r>
              <a:rPr lang="ru-RU" sz="2000" smtClean="0"/>
              <a:t>Добрый доктор Айболит».</a:t>
            </a:r>
          </a:p>
        </p:txBody>
      </p:sp>
      <p:pic>
        <p:nvPicPr>
          <p:cNvPr id="7173" name="Picture 6" descr="d8bc1fbe739bx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56325" y="5229225"/>
            <a:ext cx="11811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Содержимое 2"/>
          <p:cNvSpPr>
            <a:spLocks noGrp="1"/>
          </p:cNvSpPr>
          <p:nvPr>
            <p:ph sz="half" idx="1"/>
          </p:nvPr>
        </p:nvSpPr>
        <p:spPr>
          <a:xfrm>
            <a:off x="323850" y="620713"/>
            <a:ext cx="8101013" cy="37861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u="sng" smtClean="0"/>
              <a:t>Наглядность:</a:t>
            </a:r>
            <a:r>
              <a:rPr lang="ru-RU" sz="2000" smtClean="0"/>
              <a:t> Доктор Айболит</a:t>
            </a:r>
            <a:r>
              <a:rPr lang="ru-RU" sz="2000" smtClean="0">
                <a:latin typeface="Arial" charset="0"/>
              </a:rPr>
              <a:t>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smtClean="0"/>
              <a:t> - Кто автор сказки про доктора Айболита?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u="sng" smtClean="0"/>
              <a:t>Наглядность</a:t>
            </a:r>
            <a:r>
              <a:rPr lang="en-US" sz="2000" u="sng" smtClean="0"/>
              <a:t>:</a:t>
            </a:r>
            <a:r>
              <a:rPr lang="en-US" sz="2000" smtClean="0"/>
              <a:t> </a:t>
            </a:r>
            <a:r>
              <a:rPr lang="ru-RU" sz="2000" smtClean="0"/>
              <a:t>Книга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b="1" smtClean="0"/>
              <a:t>         Стук  в  дверь. </a:t>
            </a:r>
            <a:endParaRPr lang="ru-RU" sz="2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smtClean="0"/>
              <a:t> - Ребята, кто-то к нам стучится.</a:t>
            </a:r>
            <a:endParaRPr lang="ru-RU" sz="20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b="1" smtClean="0"/>
              <a:t>(открываю дверь)</a:t>
            </a:r>
            <a:endParaRPr lang="ru-RU" sz="2000" b="1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b="1" smtClean="0"/>
              <a:t>Заходит почтальон с  телеграммой в руках</a:t>
            </a:r>
            <a:br>
              <a:rPr lang="ru-RU" sz="2000" b="1" smtClean="0"/>
            </a:br>
            <a:r>
              <a:rPr lang="ru-RU" sz="2000" b="1" smtClean="0"/>
              <a:t>(</a:t>
            </a:r>
            <a:r>
              <a:rPr lang="ru-RU" sz="2000" u="sng" smtClean="0"/>
              <a:t>Наглядность :</a:t>
            </a:r>
            <a:r>
              <a:rPr lang="ru-RU" sz="2000" smtClean="0"/>
              <a:t>  Телеграмма</a:t>
            </a:r>
            <a:r>
              <a:rPr lang="ru-RU" sz="2000" b="1" smtClean="0"/>
              <a:t>).</a:t>
            </a:r>
            <a:endParaRPr lang="ru-RU" sz="2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smtClean="0"/>
              <a:t>-Здесь находится 1-а класс?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smtClean="0"/>
              <a:t>-У вас гостит доктор Айболит?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smtClean="0"/>
              <a:t>-Я принёс для него телеграмму.</a:t>
            </a:r>
            <a:endParaRPr lang="ru-RU" sz="20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b="1" smtClean="0"/>
              <a:t>(хорошо читающий  ученик её читает)</a:t>
            </a:r>
            <a:endParaRPr lang="ru-RU" sz="2000" smtClean="0"/>
          </a:p>
        </p:txBody>
      </p:sp>
      <p:sp>
        <p:nvSpPr>
          <p:cNvPr id="8195" name="Прямоугольник 4"/>
          <p:cNvSpPr>
            <a:spLocks noChangeArrowheads="1"/>
          </p:cNvSpPr>
          <p:nvPr/>
        </p:nvSpPr>
        <p:spPr bwMode="auto">
          <a:xfrm>
            <a:off x="1785938" y="4429125"/>
            <a:ext cx="7000875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ru-RU" sz="2000"/>
              <a:t>-Ребята, а вы хотите помочь  доктору спасти зверей?</a:t>
            </a:r>
          </a:p>
          <a:p>
            <a:r>
              <a:rPr lang="ru-RU" sz="2000"/>
              <a:t>Тогда давайте отправимся вместе с ним. Но в пути могут возникнуть препятствия.   А мы дружная команда?  Значит, помогая  друг другу, справимся с любыми  трудностями.</a:t>
            </a:r>
          </a:p>
          <a:p>
            <a:pPr>
              <a:lnSpc>
                <a:spcPct val="80000"/>
              </a:lnSpc>
            </a:pPr>
            <a:r>
              <a:rPr lang="ru-RU" sz="2000"/>
              <a:t>-Согласны?</a:t>
            </a:r>
          </a:p>
        </p:txBody>
      </p:sp>
      <p:pic>
        <p:nvPicPr>
          <p:cNvPr id="8196" name="Picture 5" descr="s7541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235825" y="1268413"/>
            <a:ext cx="750888" cy="112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6" descr="7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56325" y="549275"/>
            <a:ext cx="9350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>
          <a:xfrm>
            <a:off x="11268075" y="-1323975"/>
            <a:ext cx="73025" cy="576262"/>
          </a:xfrm>
        </p:spPr>
        <p:txBody>
          <a:bodyPr/>
          <a:lstStyle/>
          <a:p>
            <a:pPr eaLnBrk="1" hangingPunct="1"/>
            <a:endParaRPr lang="ru-RU" sz="4000" smtClean="0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60350"/>
            <a:ext cx="6972300" cy="954088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 Основной этап</a:t>
            </a:r>
          </a:p>
          <a:p>
            <a:pPr algn="ctr" eaLnBrk="1" hangingPunct="1">
              <a:buFontTx/>
              <a:buNone/>
              <a:defRPr/>
            </a:pPr>
            <a:r>
              <a:rPr lang="ru-RU" sz="2400" dirty="0" smtClean="0"/>
              <a:t>Устный счёт </a:t>
            </a:r>
            <a:endParaRPr lang="ru-RU" sz="24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500063" y="1214438"/>
            <a:ext cx="7786687" cy="4357687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ru-RU" sz="2000" smtClean="0"/>
              <a:t>- </a:t>
            </a:r>
            <a:r>
              <a:rPr lang="ru-RU" sz="2200" smtClean="0"/>
              <a:t>Итак, ребята, мы отправляемся в путь.</a:t>
            </a:r>
          </a:p>
          <a:p>
            <a:pPr algn="just" eaLnBrk="1" hangingPunct="1">
              <a:buFontTx/>
              <a:buNone/>
            </a:pPr>
            <a:r>
              <a:rPr lang="ru-RU" sz="2200" smtClean="0"/>
              <a:t>-Как вы думаете, ехать лучше в ясную погоду или в пасмурную?</a:t>
            </a:r>
          </a:p>
          <a:p>
            <a:pPr algn="just" eaLnBrk="1" hangingPunct="1">
              <a:buFontTx/>
              <a:buNone/>
            </a:pPr>
            <a:r>
              <a:rPr lang="ru-RU" sz="2200" smtClean="0"/>
              <a:t>-</a:t>
            </a:r>
            <a:r>
              <a:rPr lang="ru-RU" sz="2200" b="1" smtClean="0"/>
              <a:t>Посмотрите на доску.</a:t>
            </a:r>
            <a:endParaRPr lang="ru-RU" sz="2200" smtClean="0"/>
          </a:p>
          <a:p>
            <a:pPr algn="just" eaLnBrk="1" hangingPunct="1">
              <a:buFontTx/>
              <a:buNone/>
            </a:pPr>
            <a:r>
              <a:rPr lang="ru-RU" sz="2200" smtClean="0"/>
              <a:t>-Облака закрыли солнышко. Для того, чтобы их разогнать, надо выполнить несколько заданий.</a:t>
            </a:r>
            <a:endParaRPr lang="ru-RU" sz="2200" b="1" smtClean="0"/>
          </a:p>
          <a:p>
            <a:pPr algn="just" eaLnBrk="1" hangingPunct="1">
              <a:buFontTx/>
              <a:buNone/>
            </a:pPr>
            <a:r>
              <a:rPr lang="ru-RU" sz="2200" b="1" smtClean="0"/>
              <a:t>1</a:t>
            </a:r>
            <a:r>
              <a:rPr lang="ru-RU" sz="2200" i="1" smtClean="0"/>
              <a:t>.Игра</a:t>
            </a:r>
            <a:r>
              <a:rPr lang="ru-RU" sz="2200" smtClean="0"/>
              <a:t> «Молчанка» </a:t>
            </a:r>
            <a:r>
              <a:rPr lang="ru-RU" sz="2200" u="sng" smtClean="0"/>
              <a:t>«Разгони облака»</a:t>
            </a:r>
            <a:r>
              <a:rPr lang="ru-RU" sz="2200" smtClean="0"/>
              <a:t>.</a:t>
            </a:r>
          </a:p>
          <a:p>
            <a:pPr algn="just" eaLnBrk="1" hangingPunct="1">
              <a:buFontTx/>
              <a:buNone/>
            </a:pPr>
            <a:r>
              <a:rPr lang="ru-RU" sz="2200" smtClean="0"/>
              <a:t>На другой стороне облаков выражения на  </a:t>
            </a:r>
            <a:r>
              <a:rPr lang="en-US" sz="2200" smtClean="0"/>
              <a:t>[]</a:t>
            </a:r>
            <a:r>
              <a:rPr lang="ru-RU" sz="2200" smtClean="0"/>
              <a:t>+3</a:t>
            </a:r>
            <a:r>
              <a:rPr lang="en-US" sz="2200" smtClean="0"/>
              <a:t>,[]</a:t>
            </a:r>
            <a:r>
              <a:rPr lang="ru-RU" sz="2200" smtClean="0"/>
              <a:t>-3.</a:t>
            </a:r>
          </a:p>
          <a:p>
            <a:pPr algn="just" eaLnBrk="1" hangingPunct="1">
              <a:buFontTx/>
              <a:buNone/>
            </a:pPr>
            <a:r>
              <a:rPr lang="ru-RU" sz="2200" smtClean="0"/>
              <a:t>- Я  показываю облака с записанными на  них выражениями, а вы мне ответ.</a:t>
            </a:r>
          </a:p>
        </p:txBody>
      </p:sp>
      <p:pic>
        <p:nvPicPr>
          <p:cNvPr id="9221" name="Picture 2" descr="F:\Титульный лист\Фото019.jpg"/>
          <p:cNvPicPr>
            <a:picLocks noChangeAspect="1" noChangeArrowheads="1"/>
          </p:cNvPicPr>
          <p:nvPr/>
        </p:nvPicPr>
        <p:blipFill>
          <a:blip r:embed="rId2" cstate="email">
            <a:lum bright="20000" contrast="20000"/>
          </a:blip>
          <a:srcRect/>
          <a:stretch>
            <a:fillRect/>
          </a:stretch>
        </p:blipFill>
        <p:spPr bwMode="auto">
          <a:xfrm>
            <a:off x="5857875" y="4714875"/>
            <a:ext cx="2500313" cy="187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Содержимое 2"/>
          <p:cNvSpPr>
            <a:spLocks noGrp="1"/>
          </p:cNvSpPr>
          <p:nvPr>
            <p:ph sz="half" idx="1"/>
          </p:nvPr>
        </p:nvSpPr>
        <p:spPr>
          <a:xfrm>
            <a:off x="2000250" y="0"/>
            <a:ext cx="6072188" cy="6357938"/>
          </a:xfrm>
        </p:spPr>
        <p:txBody>
          <a:bodyPr/>
          <a:lstStyle/>
          <a:p>
            <a:pPr eaLnBrk="1" hangingPunct="1">
              <a:spcBef>
                <a:spcPts val="200"/>
              </a:spcBef>
              <a:buFontTx/>
              <a:buNone/>
            </a:pPr>
            <a:r>
              <a:rPr lang="ru-RU" sz="2000" b="1" smtClean="0"/>
              <a:t>2.</a:t>
            </a:r>
            <a:r>
              <a:rPr lang="ru-RU" sz="2000" smtClean="0"/>
              <a:t> </a:t>
            </a:r>
            <a:r>
              <a:rPr lang="ru-RU" sz="2000" b="1" smtClean="0"/>
              <a:t> </a:t>
            </a:r>
            <a:r>
              <a:rPr lang="ru-RU" sz="2000" i="1" smtClean="0"/>
              <a:t>Решение задач в стихах.</a:t>
            </a:r>
            <a:endParaRPr lang="ru-RU" sz="2000" b="1" smtClean="0"/>
          </a:p>
          <a:p>
            <a:pPr eaLnBrk="1" hangingPunct="1">
              <a:spcBef>
                <a:spcPts val="200"/>
              </a:spcBef>
              <a:buFontTx/>
              <a:buNone/>
            </a:pPr>
            <a:r>
              <a:rPr lang="ru-RU" sz="2000" b="1" smtClean="0"/>
              <a:t>Решаем задачи</a:t>
            </a:r>
            <a:r>
              <a:rPr lang="ru-RU" sz="2000" smtClean="0"/>
              <a:t>.</a:t>
            </a:r>
          </a:p>
          <a:p>
            <a:pPr eaLnBrk="1" hangingPunct="1">
              <a:spcBef>
                <a:spcPts val="200"/>
              </a:spcBef>
              <a:buFontTx/>
              <a:buNone/>
            </a:pPr>
            <a:r>
              <a:rPr lang="ru-RU" sz="2000" smtClean="0"/>
              <a:t>а) К серой цапле на урок </a:t>
            </a:r>
          </a:p>
          <a:p>
            <a:pPr eaLnBrk="1" hangingPunct="1">
              <a:spcBef>
                <a:spcPts val="200"/>
              </a:spcBef>
              <a:buFontTx/>
              <a:buNone/>
            </a:pPr>
            <a:r>
              <a:rPr lang="ru-RU" sz="2000" smtClean="0"/>
              <a:t>   Прилетело 7  сорок, а из них лишь 3 сороки</a:t>
            </a:r>
          </a:p>
          <a:p>
            <a:pPr eaLnBrk="1" hangingPunct="1">
              <a:spcBef>
                <a:spcPts val="200"/>
              </a:spcBef>
              <a:buFontTx/>
              <a:buNone/>
            </a:pPr>
            <a:r>
              <a:rPr lang="ru-RU" sz="2000" smtClean="0"/>
              <a:t>   Приготовили  уроки.</a:t>
            </a:r>
          </a:p>
          <a:p>
            <a:pPr eaLnBrk="1" hangingPunct="1">
              <a:spcBef>
                <a:spcPts val="200"/>
              </a:spcBef>
              <a:buFontTx/>
              <a:buNone/>
            </a:pPr>
            <a:r>
              <a:rPr lang="ru-RU" sz="2000" smtClean="0"/>
              <a:t>   Сколько  лодырей сорок прилетело на урок?</a:t>
            </a:r>
          </a:p>
          <a:p>
            <a:pPr eaLnBrk="1" hangingPunct="1">
              <a:spcBef>
                <a:spcPts val="200"/>
              </a:spcBef>
              <a:buFontTx/>
              <a:buNone/>
            </a:pPr>
            <a:r>
              <a:rPr lang="ru-RU" sz="2000" smtClean="0"/>
              <a:t>б) Две пушистых кошечки</a:t>
            </a:r>
          </a:p>
          <a:p>
            <a:pPr eaLnBrk="1" hangingPunct="1">
              <a:spcBef>
                <a:spcPts val="200"/>
              </a:spcBef>
              <a:buFontTx/>
              <a:buNone/>
            </a:pPr>
            <a:r>
              <a:rPr lang="ru-RU" sz="2000" smtClean="0"/>
              <a:t>    Улеглись  в лукошечке.</a:t>
            </a:r>
          </a:p>
          <a:p>
            <a:pPr eaLnBrk="1" hangingPunct="1">
              <a:spcBef>
                <a:spcPts val="200"/>
              </a:spcBef>
              <a:buFontTx/>
              <a:buNone/>
            </a:pPr>
            <a:r>
              <a:rPr lang="ru-RU" sz="2000" smtClean="0"/>
              <a:t>    Тут ещё 3 прибежало.</a:t>
            </a:r>
          </a:p>
          <a:p>
            <a:pPr eaLnBrk="1" hangingPunct="1">
              <a:spcBef>
                <a:spcPts val="200"/>
              </a:spcBef>
              <a:buFontTx/>
              <a:buNone/>
            </a:pPr>
            <a:r>
              <a:rPr lang="ru-RU" sz="2000" smtClean="0"/>
              <a:t>    Сколько вместе кошек стало?</a:t>
            </a:r>
          </a:p>
          <a:p>
            <a:pPr eaLnBrk="1" hangingPunct="1">
              <a:spcBef>
                <a:spcPts val="200"/>
              </a:spcBef>
              <a:buFontTx/>
              <a:buNone/>
            </a:pPr>
            <a:r>
              <a:rPr lang="ru-RU" sz="2000" smtClean="0"/>
              <a:t>в) Привела  гусыня-мать</a:t>
            </a:r>
          </a:p>
          <a:p>
            <a:pPr eaLnBrk="1" hangingPunct="1">
              <a:spcBef>
                <a:spcPts val="200"/>
              </a:spcBef>
              <a:buFontTx/>
              <a:buNone/>
            </a:pPr>
            <a:r>
              <a:rPr lang="ru-RU" sz="2000" smtClean="0"/>
              <a:t>    Шесть детей  на  луг гулять.</a:t>
            </a:r>
          </a:p>
          <a:p>
            <a:pPr eaLnBrk="1" hangingPunct="1">
              <a:spcBef>
                <a:spcPts val="200"/>
              </a:spcBef>
              <a:buFontTx/>
              <a:buNone/>
            </a:pPr>
            <a:r>
              <a:rPr lang="ru-RU" sz="2000" smtClean="0"/>
              <a:t>    Все гусята, как  клубочки.</a:t>
            </a:r>
          </a:p>
          <a:p>
            <a:pPr eaLnBrk="1" hangingPunct="1">
              <a:spcBef>
                <a:spcPts val="200"/>
              </a:spcBef>
              <a:buFontTx/>
              <a:buNone/>
            </a:pPr>
            <a:r>
              <a:rPr lang="ru-RU" sz="2000" smtClean="0"/>
              <a:t>    Три сынка, а сколько дочек?</a:t>
            </a:r>
          </a:p>
          <a:p>
            <a:pPr eaLnBrk="1" hangingPunct="1">
              <a:spcBef>
                <a:spcPts val="200"/>
              </a:spcBef>
              <a:buFontTx/>
              <a:buNone/>
            </a:pPr>
            <a:r>
              <a:rPr lang="ru-RU" sz="2000" smtClean="0"/>
              <a:t>г) Девять бегемотиков</a:t>
            </a:r>
          </a:p>
          <a:p>
            <a:pPr eaLnBrk="1" hangingPunct="1">
              <a:spcBef>
                <a:spcPts val="200"/>
              </a:spcBef>
              <a:buFontTx/>
              <a:buNone/>
            </a:pPr>
            <a:r>
              <a:rPr lang="ru-RU" sz="2000" smtClean="0"/>
              <a:t>    Схватились за животики,</a:t>
            </a:r>
          </a:p>
          <a:p>
            <a:pPr eaLnBrk="1" hangingPunct="1">
              <a:spcBef>
                <a:spcPts val="200"/>
              </a:spcBef>
              <a:buFontTx/>
              <a:buNone/>
            </a:pPr>
            <a:r>
              <a:rPr lang="ru-RU" sz="2000" smtClean="0"/>
              <a:t>    У них, у  бегемотиков </a:t>
            </a:r>
          </a:p>
          <a:p>
            <a:pPr eaLnBrk="1" hangingPunct="1">
              <a:spcBef>
                <a:spcPts val="200"/>
              </a:spcBef>
              <a:buFontTx/>
              <a:buNone/>
            </a:pPr>
            <a:r>
              <a:rPr lang="ru-RU" sz="2000" smtClean="0"/>
              <a:t>    Животики  болят.</a:t>
            </a:r>
          </a:p>
          <a:p>
            <a:pPr eaLnBrk="1" hangingPunct="1">
              <a:spcBef>
                <a:spcPts val="200"/>
              </a:spcBef>
              <a:buFontTx/>
              <a:buNone/>
            </a:pPr>
            <a:r>
              <a:rPr lang="ru-RU" sz="2000" smtClean="0"/>
              <a:t>    И лишь на  трое меньше болеет акулят.</a:t>
            </a:r>
          </a:p>
          <a:p>
            <a:pPr eaLnBrk="1" hangingPunct="1">
              <a:spcBef>
                <a:spcPts val="200"/>
              </a:spcBef>
              <a:buFontTx/>
              <a:buNone/>
            </a:pPr>
            <a:r>
              <a:rPr lang="ru-RU" sz="2000" smtClean="0"/>
              <a:t>    У скольких акулят животики болят?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Содержимое 2"/>
          <p:cNvSpPr>
            <a:spLocks noGrp="1"/>
          </p:cNvSpPr>
          <p:nvPr>
            <p:ph sz="half" idx="1"/>
          </p:nvPr>
        </p:nvSpPr>
        <p:spPr>
          <a:xfrm>
            <a:off x="357188" y="571500"/>
            <a:ext cx="6215062" cy="31432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smtClean="0"/>
              <a:t>Вот мы и разогнали   все облака.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2400" smtClean="0"/>
              <a:t>Теперь нам  светит яркое солнышко,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ru-RU" sz="2400" smtClean="0"/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ru-RU" sz="2400" smtClean="0"/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2400" smtClean="0"/>
              <a:t>и мы можем смело  отправиться в путь.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400" smtClean="0"/>
          </a:p>
        </p:txBody>
      </p:sp>
      <p:pic>
        <p:nvPicPr>
          <p:cNvPr id="11267" name="Picture 3" descr="F:\Титульный лист\Фото020.jpg"/>
          <p:cNvPicPr>
            <a:picLocks noChangeAspect="1" noChangeArrowheads="1"/>
          </p:cNvPicPr>
          <p:nvPr/>
        </p:nvPicPr>
        <p:blipFill>
          <a:blip r:embed="rId2" cstate="email">
            <a:lum bright="10000" contrast="10000"/>
          </a:blip>
          <a:srcRect/>
          <a:stretch>
            <a:fillRect/>
          </a:stretch>
        </p:blipFill>
        <p:spPr bwMode="auto">
          <a:xfrm>
            <a:off x="6011863" y="620713"/>
            <a:ext cx="15113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Прямоугольник 6"/>
          <p:cNvSpPr>
            <a:spLocks noChangeArrowheads="1"/>
          </p:cNvSpPr>
          <p:nvPr/>
        </p:nvSpPr>
        <p:spPr bwMode="auto">
          <a:xfrm>
            <a:off x="642938" y="3429000"/>
            <a:ext cx="48577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На пути у нас преграда,</a:t>
            </a:r>
          </a:p>
          <a:p>
            <a:r>
              <a:rPr lang="ru-RU" sz="2400"/>
              <a:t>- дремучий лес. </a:t>
            </a:r>
          </a:p>
        </p:txBody>
      </p:sp>
      <p:pic>
        <p:nvPicPr>
          <p:cNvPr id="11269" name="Picture 4" descr="F:\Титульный лист\les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29125" y="2571750"/>
            <a:ext cx="3643313" cy="233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0" name="Прямоугольник 8"/>
          <p:cNvSpPr>
            <a:spLocks noChangeArrowheads="1"/>
          </p:cNvSpPr>
          <p:nvPr/>
        </p:nvSpPr>
        <p:spPr bwMode="auto">
          <a:xfrm>
            <a:off x="2428875" y="4929188"/>
            <a:ext cx="5643563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-Ребята,  скажите, какие животные  обитают в лесу?</a:t>
            </a:r>
          </a:p>
          <a:p>
            <a:r>
              <a:rPr lang="ru-RU" sz="2400"/>
              <a:t>-Как мы их называем?</a:t>
            </a:r>
          </a:p>
          <a:p>
            <a:r>
              <a:rPr lang="ru-RU" sz="2400" u="sng"/>
              <a:t>Наглядность :</a:t>
            </a:r>
            <a:r>
              <a:rPr lang="ru-RU" sz="2400"/>
              <a:t> Лес (рисунок)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327</TotalTime>
  <Words>1042</Words>
  <Application>Microsoft Office PowerPoint</Application>
  <PresentationFormat>Экран (4:3)</PresentationFormat>
  <Paragraphs>194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Comic Sans MS</vt:lpstr>
      <vt:lpstr>Arial</vt:lpstr>
      <vt:lpstr>Calibri</vt:lpstr>
      <vt:lpstr>Wingdings 3</vt:lpstr>
      <vt:lpstr>Пастель</vt:lpstr>
      <vt:lpstr>ГОУ  Центр образования  № 345</vt:lpstr>
      <vt:lpstr>Оборудование </vt:lpstr>
      <vt:lpstr>Цели и задачи урока</vt:lpstr>
      <vt:lpstr>План урока</vt:lpstr>
      <vt:lpstr>Ход урока</vt:lpstr>
      <vt:lpstr>Слайд 6</vt:lpstr>
      <vt:lpstr>Слайд 7</vt:lpstr>
      <vt:lpstr>Слайд 8</vt:lpstr>
      <vt:lpstr>Слайд 9</vt:lpstr>
      <vt:lpstr>Физминутка</vt:lpstr>
      <vt:lpstr>Слайд 11</vt:lpstr>
      <vt:lpstr> Работа в тетради на печатной основе.</vt:lpstr>
      <vt:lpstr>Нахождение значений выражений.</vt:lpstr>
      <vt:lpstr>Самостоятельная работа в тетрадях и у доски.</vt:lpstr>
      <vt:lpstr>Слайд 15</vt:lpstr>
      <vt:lpstr>Итог  урока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ГОУ  Центр образования № 345</dc:title>
  <dc:creator>Дикая Орхидея</dc:creator>
  <cp:lastModifiedBy>re</cp:lastModifiedBy>
  <cp:revision>22</cp:revision>
  <dcterms:created xsi:type="dcterms:W3CDTF">2009-12-16T23:36:54Z</dcterms:created>
  <dcterms:modified xsi:type="dcterms:W3CDTF">2014-06-15T13:58:46Z</dcterms:modified>
</cp:coreProperties>
</file>