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8"/>
  </p:notesMasterIdLst>
  <p:sldIdLst>
    <p:sldId id="256" r:id="rId2"/>
    <p:sldId id="257" r:id="rId3"/>
    <p:sldId id="259" r:id="rId4"/>
    <p:sldId id="260" r:id="rId5"/>
    <p:sldId id="262" r:id="rId6"/>
    <p:sldId id="261" r:id="rId7"/>
    <p:sldId id="263" r:id="rId8"/>
    <p:sldId id="264" r:id="rId9"/>
    <p:sldId id="265" r:id="rId10"/>
    <p:sldId id="266" r:id="rId11"/>
    <p:sldId id="267" r:id="rId12"/>
    <p:sldId id="271" r:id="rId13"/>
    <p:sldId id="268" r:id="rId14"/>
    <p:sldId id="272" r:id="rId15"/>
    <p:sldId id="273" r:id="rId16"/>
    <p:sldId id="269" r:id="rId17"/>
    <p:sldId id="274" r:id="rId18"/>
    <p:sldId id="275" r:id="rId19"/>
    <p:sldId id="276" r:id="rId20"/>
    <p:sldId id="277" r:id="rId21"/>
    <p:sldId id="278" r:id="rId22"/>
    <p:sldId id="279" r:id="rId23"/>
    <p:sldId id="280" r:id="rId24"/>
    <p:sldId id="281" r:id="rId25"/>
    <p:sldId id="282" r:id="rId26"/>
    <p:sldId id="283" r:id="rId2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0033"/>
    <a:srgbClr val="99FF99"/>
    <a:srgbClr val="0033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42" d="100"/>
          <a:sy n="42" d="100"/>
        </p:scale>
        <p:origin x="-115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78DD7E4-CC8A-47CF-9D00-AD5CA4EAC005}" type="datetimeFigureOut">
              <a:rPr lang="ru-RU" smtClean="0"/>
              <a:pPr/>
              <a:t>09.06.2014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05151A1-76D1-483F-B027-27B6019CE43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7432791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5151A1-76D1-483F-B027-27B6019CE431}" type="slidenum">
              <a:rPr lang="ru-RU" smtClean="0"/>
              <a:pPr/>
              <a:t>6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09.06.2014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09.06.2014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09.06.2014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09.06.2014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09.06.2014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09.06.2014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09.06.2014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09.06.2014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09.06.2014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09.06.2014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09.06.2014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09.06.2014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emf"/><Relationship Id="rId3" Type="http://schemas.openxmlformats.org/officeDocument/2006/relationships/image" Target="../media/image30.jpeg"/><Relationship Id="rId7" Type="http://schemas.openxmlformats.org/officeDocument/2006/relationships/image" Target="../media/image34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33.jpeg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image" Target="../media/image5.jpeg"/><Relationship Id="rId7" Type="http://schemas.openxmlformats.org/officeDocument/2006/relationships/image" Target="../media/image9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11" Type="http://schemas.openxmlformats.org/officeDocument/2006/relationships/image" Target="../media/image13.jpeg"/><Relationship Id="rId5" Type="http://schemas.openxmlformats.org/officeDocument/2006/relationships/image" Target="../media/image7.jpeg"/><Relationship Id="rId10" Type="http://schemas.openxmlformats.org/officeDocument/2006/relationships/image" Target="../media/image12.jpeg"/><Relationship Id="rId4" Type="http://schemas.openxmlformats.org/officeDocument/2006/relationships/image" Target="../media/image6.jpeg"/><Relationship Id="rId9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image" Target="../media/image5.jpeg"/><Relationship Id="rId7" Type="http://schemas.openxmlformats.org/officeDocument/2006/relationships/image" Target="../media/image9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11" Type="http://schemas.openxmlformats.org/officeDocument/2006/relationships/image" Target="../media/image13.jpeg"/><Relationship Id="rId5" Type="http://schemas.openxmlformats.org/officeDocument/2006/relationships/image" Target="../media/image7.jpeg"/><Relationship Id="rId10" Type="http://schemas.openxmlformats.org/officeDocument/2006/relationships/image" Target="../media/image12.jpeg"/><Relationship Id="rId4" Type="http://schemas.openxmlformats.org/officeDocument/2006/relationships/image" Target="../media/image6.jpeg"/><Relationship Id="rId9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C:\Documents and Settings\Admin\Рабочий стол\Печать\Первоцветы Рисунки\mat_i_mach.jpg"/>
          <p:cNvPicPr/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572000" y="1071546"/>
            <a:ext cx="4119585" cy="39290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8" name="Rectangle 2"/>
          <p:cNvSpPr>
            <a:spLocks noChangeArrowheads="1"/>
          </p:cNvSpPr>
          <p:nvPr/>
        </p:nvSpPr>
        <p:spPr bwMode="auto">
          <a:xfrm>
            <a:off x="785786" y="2500306"/>
            <a:ext cx="3429024" cy="1285884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rPr>
              <a:t>Мать и мачеха обыкновенная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rPr>
              <a:t>(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rPr>
              <a:t>TUSSILAGO FARFARA)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rPr>
              <a:t>(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C:\Documents and Settings\Admin\Local Settings\Temporary Internet Files\Content.Word\медун..jpg"/>
          <p:cNvPicPr/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428860" y="642918"/>
            <a:ext cx="4500594" cy="55007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C:\Documents and Settings\Admin\Local Settings\Temporary Internet Files\Content.Word\медун..jpg"/>
          <p:cNvPicPr/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857224" y="1214422"/>
            <a:ext cx="3643338" cy="43577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2" name="Rectangle 2"/>
          <p:cNvSpPr>
            <a:spLocks noChangeArrowheads="1"/>
          </p:cNvSpPr>
          <p:nvPr/>
        </p:nvSpPr>
        <p:spPr bwMode="auto">
          <a:xfrm>
            <a:off x="4929190" y="2428868"/>
            <a:ext cx="3259149" cy="1714512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rPr>
              <a:t>Медуница неясная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rPr>
              <a:t>(PULMONARIA OBSCURA)</a:t>
            </a:r>
            <a:endParaRPr kumimoji="0" lang="ru-RU" sz="4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C:\Documents and Settings\Admin\Local Settings\Temporary Internet Files\Content.Word\ландыш.jpg"/>
          <p:cNvPicPr/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357422" y="785794"/>
            <a:ext cx="3786214" cy="56436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C:\Documents and Settings\Admin\Local Settings\Temporary Internet Files\Content.Word\ландыш.jpg"/>
          <p:cNvPicPr/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929190" y="714356"/>
            <a:ext cx="3786214" cy="56436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46" name="Rectangle 2"/>
          <p:cNvSpPr>
            <a:spLocks noChangeArrowheads="1"/>
          </p:cNvSpPr>
          <p:nvPr/>
        </p:nvSpPr>
        <p:spPr bwMode="auto">
          <a:xfrm>
            <a:off x="714348" y="2786058"/>
            <a:ext cx="4429156" cy="142876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rPr>
              <a:t>Ландыш майский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rPr>
              <a:t>(CONVALLARIA MAJALIS)</a:t>
            </a:r>
            <a:endParaRPr kumimoji="0" lang="ru-RU" sz="4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C:\Documents and Settings\Admin\Рабочий стол\Печать\Первоцветы Рисунки\Illustration_Caltha_palustris1.jpg"/>
          <p:cNvPicPr/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571736" y="500042"/>
            <a:ext cx="4000528" cy="61436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C:\Documents and Settings\Admin\Рабочий стол\Печать\Первоцветы Рисунки\Illustration_Caltha_palustris1.jpg"/>
          <p:cNvPicPr/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785786" y="714356"/>
            <a:ext cx="3643338" cy="56436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0" name="Rectangle 2"/>
          <p:cNvSpPr>
            <a:spLocks noChangeArrowheads="1"/>
          </p:cNvSpPr>
          <p:nvPr/>
        </p:nvSpPr>
        <p:spPr bwMode="auto">
          <a:xfrm>
            <a:off x="4572000" y="2428868"/>
            <a:ext cx="3786214" cy="107157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rPr>
              <a:t>Калужница болотная</a:t>
            </a:r>
            <a:endParaRPr kumimoji="0" lang="en-US" sz="2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rPr>
              <a:t>(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rPr>
              <a:t>CALTHA PALUSTRIS)</a:t>
            </a:r>
            <a:endParaRPr kumimoji="0" lang="ru-RU" sz="4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C:\Documents and Settings\Admin\Рабочий стол\Печать\Первоцветы Рисунки\1290908280_image027.jpg"/>
          <p:cNvPicPr/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714612" y="500042"/>
            <a:ext cx="3629045" cy="592935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C:\Documents and Settings\Admin\Рабочий стол\Печать\Первоцветы Рисунки\1290908280_image027.jpg"/>
          <p:cNvPicPr/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000628" y="571480"/>
            <a:ext cx="3200417" cy="53578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194" name="Rectangle 2"/>
          <p:cNvSpPr>
            <a:spLocks noChangeArrowheads="1"/>
          </p:cNvSpPr>
          <p:nvPr/>
        </p:nvSpPr>
        <p:spPr bwMode="auto">
          <a:xfrm>
            <a:off x="1071538" y="2928934"/>
            <a:ext cx="3571900" cy="107157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rPr>
              <a:t>Первоцвет весенний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rPr>
              <a:t>(PRIMULA VERIS)</a:t>
            </a:r>
            <a:endParaRPr kumimoji="0" lang="ru-RU" sz="4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7" name="Picture 3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-133233" y="0"/>
            <a:ext cx="927723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51496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500166" y="3214686"/>
            <a:ext cx="6829444" cy="1900237"/>
          </a:xfrm>
        </p:spPr>
        <p:txBody>
          <a:bodyPr/>
          <a:lstStyle/>
          <a:p>
            <a:pPr algn="ctr">
              <a:spcBef>
                <a:spcPts val="0"/>
              </a:spcBef>
              <a:buNone/>
            </a:pPr>
            <a:r>
              <a:rPr lang="ru-RU" sz="2800" b="1" i="1" dirty="0" smtClean="0">
                <a:solidFill>
                  <a:srgbClr val="002060"/>
                </a:solidFill>
              </a:rPr>
              <a:t>Всю жизнь цветы не оставляют нас,</a:t>
            </a:r>
          </a:p>
          <a:p>
            <a:pPr algn="ctr">
              <a:spcBef>
                <a:spcPts val="0"/>
              </a:spcBef>
              <a:buNone/>
            </a:pPr>
            <a:r>
              <a:rPr lang="ru-RU" sz="2800" b="1" i="1" dirty="0" smtClean="0">
                <a:solidFill>
                  <a:srgbClr val="002060"/>
                </a:solidFill>
              </a:rPr>
              <a:t>Прелестные наследники природы.</a:t>
            </a:r>
          </a:p>
          <a:p>
            <a:pPr algn="ctr">
              <a:spcBef>
                <a:spcPts val="0"/>
              </a:spcBef>
              <a:buNone/>
            </a:pPr>
            <a:r>
              <a:rPr lang="ru-RU" sz="2800" b="1" i="1" dirty="0" smtClean="0">
                <a:solidFill>
                  <a:srgbClr val="002060"/>
                </a:solidFill>
              </a:rPr>
              <a:t>Они заходят к нам в рассветный час,</a:t>
            </a:r>
          </a:p>
          <a:p>
            <a:pPr algn="ctr">
              <a:spcBef>
                <a:spcPts val="0"/>
              </a:spcBef>
              <a:buNone/>
            </a:pPr>
            <a:r>
              <a:rPr lang="ru-RU" sz="2800" b="1" i="1" dirty="0" smtClean="0">
                <a:solidFill>
                  <a:srgbClr val="002060"/>
                </a:solidFill>
              </a:rPr>
              <a:t>В закатный час заботливо уходят.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70225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 descr="C:\Documents and Settings\Admin\Рабочий стол\мама\работа 3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-142940" y="0"/>
            <a:ext cx="928694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 descr="C:\Documents and Settings\Admin\Рабочий стол\мама\работа 2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2268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-1636"/>
            <a:ext cx="9144000" cy="68596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073" name="Rectangle 1"/>
          <p:cNvSpPr>
            <a:spLocks noChangeArrowheads="1"/>
          </p:cNvSpPr>
          <p:nvPr/>
        </p:nvSpPr>
        <p:spPr bwMode="auto">
          <a:xfrm>
            <a:off x="1571604" y="2357430"/>
            <a:ext cx="5786478" cy="304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49263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Руки подняли и покачали –</a:t>
            </a:r>
            <a:endParaRPr kumimoji="0" lang="ru-RU" sz="1200" b="1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</a:endParaRPr>
          </a:p>
          <a:p>
            <a:pPr marL="0" marR="0" lvl="0" indent="449263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Это деревья в лесу.</a:t>
            </a:r>
            <a:endParaRPr kumimoji="0" lang="ru-RU" sz="1200" b="1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</a:endParaRPr>
          </a:p>
          <a:p>
            <a:pPr marL="0" marR="0" lvl="0" indent="449263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Руки нагнули, кисти встряхнули,</a:t>
            </a:r>
            <a:endParaRPr kumimoji="0" lang="ru-RU" sz="1200" b="1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</a:endParaRPr>
          </a:p>
          <a:p>
            <a:pPr marL="0" marR="0" lvl="0" indent="449263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Ветер сбивает росу.</a:t>
            </a:r>
            <a:endParaRPr kumimoji="0" lang="ru-RU" sz="1200" b="1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</a:endParaRPr>
          </a:p>
          <a:p>
            <a:pPr marL="0" marR="0" lvl="0" indent="449263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В стороны руки, плавно помашем –</a:t>
            </a:r>
            <a:endParaRPr kumimoji="0" lang="ru-RU" sz="1200" b="1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</a:endParaRPr>
          </a:p>
          <a:p>
            <a:pPr marL="0" marR="0" lvl="0" indent="449263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Это к нам птицы летят.</a:t>
            </a:r>
            <a:endParaRPr kumimoji="0" lang="ru-RU" sz="1200" b="1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</a:endParaRPr>
          </a:p>
          <a:p>
            <a:pPr marL="0" marR="0" lvl="0" indent="449263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Как они сядут, тоже покажем,</a:t>
            </a:r>
            <a:endParaRPr kumimoji="0" lang="ru-RU" sz="1200" b="1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</a:endParaRPr>
          </a:p>
          <a:p>
            <a:pPr marL="0" marR="0" lvl="0" indent="449263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Крылья сложили назад</a:t>
            </a: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.</a:t>
            </a:r>
            <a:endParaRPr kumimoji="0" lang="ru-RU" sz="1800" b="1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Users\Наташа\Downloads\первоцветы\images (22)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 rot="7098832">
            <a:off x="4032868" y="4525914"/>
            <a:ext cx="609587" cy="924429"/>
          </a:xfrm>
          <a:prstGeom prst="ellipse">
            <a:avLst/>
          </a:prstGeom>
          <a:noFill/>
        </p:spPr>
      </p:pic>
      <p:pic>
        <p:nvPicPr>
          <p:cNvPr id="3" name="Picture 2" descr="C:\Users\Наташа\Downloads\первоцветы\images (22)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 rot="16615000">
            <a:off x="1647806" y="3166714"/>
            <a:ext cx="700072" cy="1061647"/>
          </a:xfrm>
          <a:prstGeom prst="ellipse">
            <a:avLst/>
          </a:prstGeom>
          <a:noFill/>
        </p:spPr>
      </p:pic>
      <p:pic>
        <p:nvPicPr>
          <p:cNvPr id="13" name="Picture 6" descr="C:\Users\Наташа\Downloads\первоцветы\images (21)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 rot="9314756">
            <a:off x="3334000" y="4968286"/>
            <a:ext cx="686021" cy="720478"/>
          </a:xfrm>
          <a:prstGeom prst="ellipse">
            <a:avLst/>
          </a:prstGeom>
          <a:noFill/>
        </p:spPr>
      </p:pic>
      <p:pic>
        <p:nvPicPr>
          <p:cNvPr id="1030" name="Picture 6" descr="C:\Users\Наташа\Downloads\первоцветы\images (21)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 rot="18963405">
            <a:off x="2297060" y="2637480"/>
            <a:ext cx="686021" cy="720478"/>
          </a:xfrm>
          <a:prstGeom prst="ellipse">
            <a:avLst/>
          </a:prstGeom>
          <a:noFill/>
        </p:spPr>
      </p:pic>
      <p:pic>
        <p:nvPicPr>
          <p:cNvPr id="10" name="Picture 5" descr="C:\Users\Наташа\Downloads\первоцветы\1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 rot="14964852">
            <a:off x="1754780" y="4318626"/>
            <a:ext cx="744050" cy="754059"/>
          </a:xfrm>
          <a:prstGeom prst="ellipse">
            <a:avLst/>
          </a:prstGeom>
          <a:noFill/>
        </p:spPr>
      </p:pic>
      <p:pic>
        <p:nvPicPr>
          <p:cNvPr id="9" name="Picture 5" descr="C:\Users\Наташа\Downloads\первоцветы\1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 rot="5400000">
            <a:off x="4291252" y="3781186"/>
            <a:ext cx="744050" cy="754059"/>
          </a:xfrm>
          <a:prstGeom prst="ellipse">
            <a:avLst/>
          </a:prstGeom>
          <a:noFill/>
        </p:spPr>
      </p:pic>
      <p:pic>
        <p:nvPicPr>
          <p:cNvPr id="1029" name="Picture 5" descr="C:\Users\Наташа\Downloads\первоцветы\1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 rot="2347572">
            <a:off x="3988610" y="2914216"/>
            <a:ext cx="744050" cy="754059"/>
          </a:xfrm>
          <a:prstGeom prst="ellipse">
            <a:avLst/>
          </a:prstGeom>
          <a:noFill/>
        </p:spPr>
      </p:pic>
      <p:pic>
        <p:nvPicPr>
          <p:cNvPr id="1027" name="Picture 3" descr="C:\Users\Наташа\Downloads\первоцветы\images.jpg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 rot="400115">
            <a:off x="3143240" y="2285992"/>
            <a:ext cx="784229" cy="809069"/>
          </a:xfrm>
          <a:prstGeom prst="ellipse">
            <a:avLst/>
          </a:prstGeom>
          <a:noFill/>
        </p:spPr>
      </p:pic>
      <p:pic>
        <p:nvPicPr>
          <p:cNvPr id="1028" name="Picture 4" descr="C:\Users\Наташа\Downloads\первоцветы\images.jpg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 rot="11927074">
            <a:off x="2395584" y="4891252"/>
            <a:ext cx="785818" cy="810708"/>
          </a:xfrm>
          <a:prstGeom prst="ellipse">
            <a:avLst/>
          </a:prstGeom>
          <a:noFill/>
        </p:spPr>
      </p:pic>
      <p:sp>
        <p:nvSpPr>
          <p:cNvPr id="11" name="Прямоугольник 10"/>
          <p:cNvSpPr/>
          <p:nvPr/>
        </p:nvSpPr>
        <p:spPr>
          <a:xfrm>
            <a:off x="5214942" y="2285992"/>
            <a:ext cx="3571868" cy="3323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</a:rPr>
              <a:t>Берегите цветы,</a:t>
            </a:r>
          </a:p>
          <a:p>
            <a:pPr algn="ctr"/>
            <a:r>
              <a:rPr lang="ru-RU" sz="2400" b="1" dirty="0" smtClean="0">
                <a:solidFill>
                  <a:srgbClr val="002060"/>
                </a:solidFill>
              </a:rPr>
              <a:t> не губите!</a:t>
            </a:r>
            <a:br>
              <a:rPr lang="ru-RU" sz="2400" b="1" dirty="0" smtClean="0">
                <a:solidFill>
                  <a:srgbClr val="002060"/>
                </a:solidFill>
              </a:rPr>
            </a:br>
            <a:r>
              <a:rPr lang="ru-RU" sz="2400" b="1" dirty="0" smtClean="0">
                <a:solidFill>
                  <a:srgbClr val="002060"/>
                </a:solidFill>
              </a:rPr>
              <a:t>Творенье природы </a:t>
            </a:r>
          </a:p>
          <a:p>
            <a:pPr algn="ctr"/>
            <a:r>
              <a:rPr lang="ru-RU" sz="2400" b="1" dirty="0" smtClean="0">
                <a:solidFill>
                  <a:srgbClr val="002060"/>
                </a:solidFill>
              </a:rPr>
              <a:t>не рвите!</a:t>
            </a:r>
            <a:br>
              <a:rPr lang="ru-RU" sz="2400" b="1" dirty="0" smtClean="0">
                <a:solidFill>
                  <a:srgbClr val="002060"/>
                </a:solidFill>
              </a:rPr>
            </a:br>
            <a:r>
              <a:rPr lang="ru-RU" sz="2400" b="1" dirty="0" smtClean="0">
                <a:solidFill>
                  <a:srgbClr val="002060"/>
                </a:solidFill>
              </a:rPr>
              <a:t>Заботясь о своей Земле,</a:t>
            </a:r>
          </a:p>
          <a:p>
            <a:pPr algn="ctr"/>
            <a:r>
              <a:rPr lang="ru-RU" sz="2400" b="1" dirty="0" smtClean="0">
                <a:solidFill>
                  <a:srgbClr val="002060"/>
                </a:solidFill>
              </a:rPr>
              <a:t> мы продлеваем её век.</a:t>
            </a:r>
            <a:br>
              <a:rPr lang="ru-RU" sz="2400" b="1" dirty="0" smtClean="0">
                <a:solidFill>
                  <a:srgbClr val="002060"/>
                </a:solidFill>
              </a:rPr>
            </a:br>
            <a:r>
              <a:rPr lang="ru-RU" sz="2400" b="1" dirty="0" smtClean="0">
                <a:solidFill>
                  <a:srgbClr val="002060"/>
                </a:solidFill>
              </a:rPr>
              <a:t>Береги первоцветы – </a:t>
            </a:r>
          </a:p>
          <a:p>
            <a:pPr algn="ctr"/>
            <a:r>
              <a:rPr lang="ru-RU" sz="2400" b="1" dirty="0" smtClean="0">
                <a:solidFill>
                  <a:srgbClr val="002060"/>
                </a:solidFill>
              </a:rPr>
              <a:t>если ты ЧЕЛОВЕК!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8" cstate="email"/>
          <a:srcRect l="15808" t="4202" r="10421" b="3361"/>
          <a:stretch>
            <a:fillRect/>
          </a:stretch>
        </p:blipFill>
        <p:spPr bwMode="auto">
          <a:xfrm>
            <a:off x="2285984" y="3000372"/>
            <a:ext cx="2071702" cy="2170351"/>
          </a:xfrm>
          <a:prstGeom prst="ellipse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Прямоугольник 14"/>
          <p:cNvSpPr/>
          <p:nvPr/>
        </p:nvSpPr>
        <p:spPr>
          <a:xfrm>
            <a:off x="357158" y="214291"/>
            <a:ext cx="8001056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Берегите первоцветы – украшение планеты!</a:t>
            </a:r>
            <a:endParaRPr lang="ru-RU" sz="54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000"/>
                            </p:stCondLst>
                            <p:childTnLst>
                              <p:par>
                                <p:cTn id="8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3000"/>
                            </p:stCondLst>
                            <p:childTnLst>
                              <p:par>
                                <p:cTn id="14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3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6000"/>
                            </p:stCondLst>
                            <p:childTnLst>
                              <p:par>
                                <p:cTn id="20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8000"/>
                            </p:stCondLst>
                            <p:childTnLst>
                              <p:par>
                                <p:cTn id="2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8000"/>
                            </p:stCondLst>
                            <p:childTnLst>
                              <p:par>
                                <p:cTn id="29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9000"/>
                            </p:stCondLst>
                            <p:childTnLst>
                              <p:par>
                                <p:cTn id="32" presetID="1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1000"/>
                            </p:stCondLst>
                            <p:childTnLst>
                              <p:par>
                                <p:cTn id="35" presetID="1" presetClass="entr" presetSubtype="0" fill="hold" nodeType="after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3500"/>
                            </p:stCondLst>
                            <p:childTnLst>
                              <p:par>
                                <p:cTn id="38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25406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extBox 5"/>
          <p:cNvSpPr txBox="1"/>
          <p:nvPr/>
        </p:nvSpPr>
        <p:spPr>
          <a:xfrm>
            <a:off x="657703" y="4881133"/>
            <a:ext cx="814393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b="1" dirty="0" smtClean="0">
                <a:solidFill>
                  <a:schemeClr val="bg1"/>
                </a:solidFill>
                <a:latin typeface="Sylfaen" pitchFamily="18" charset="0"/>
              </a:rPr>
              <a:t>Спасибо за внимание!</a:t>
            </a:r>
          </a:p>
          <a:p>
            <a:pPr algn="ctr"/>
            <a:r>
              <a:rPr lang="ru-RU" sz="2000" b="1" dirty="0" smtClean="0">
                <a:solidFill>
                  <a:schemeClr val="bg1"/>
                </a:solidFill>
                <a:latin typeface="Sylfaen" pitchFamily="18" charset="0"/>
              </a:rPr>
              <a:t>Презентацию подготовила Корнеева Наталия Николаевна,</a:t>
            </a:r>
          </a:p>
          <a:p>
            <a:pPr algn="ctr"/>
            <a:r>
              <a:rPr lang="ru-RU" sz="2000" b="1" dirty="0">
                <a:solidFill>
                  <a:schemeClr val="bg1"/>
                </a:solidFill>
                <a:latin typeface="Sylfaen" pitchFamily="18" charset="0"/>
              </a:rPr>
              <a:t>р</a:t>
            </a:r>
            <a:r>
              <a:rPr lang="ru-RU" sz="2000" b="1" dirty="0" smtClean="0">
                <a:solidFill>
                  <a:schemeClr val="bg1"/>
                </a:solidFill>
                <a:latin typeface="Sylfaen" pitchFamily="18" charset="0"/>
              </a:rPr>
              <a:t>уководитель школьного лесничества </a:t>
            </a:r>
          </a:p>
          <a:p>
            <a:pPr algn="ctr"/>
            <a:r>
              <a:rPr lang="ru-RU" sz="2000" b="1" dirty="0" smtClean="0">
                <a:solidFill>
                  <a:schemeClr val="bg1"/>
                </a:solidFill>
                <a:latin typeface="Sylfaen" pitchFamily="18" charset="0"/>
              </a:rPr>
              <a:t>МБОУ «СОШ № 6» ГО  г. Кумертау РБ</a:t>
            </a:r>
            <a:endParaRPr lang="ru-RU" sz="2000" b="1" dirty="0">
              <a:solidFill>
                <a:schemeClr val="bg1"/>
              </a:solidFill>
              <a:latin typeface="Sylfae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37596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C:\Documents and Settings\Admin\Рабочий стол\Печать\Первоцветы Рисунки\Illustration_Caltha_palustris1.jpg"/>
          <p:cNvPicPr/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85720" y="285728"/>
            <a:ext cx="1500198" cy="25479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C:\Documents and Settings\Admin\Рабочий стол\Печать\Первоцветы Рисунки\1191597852_0lik.ru_herbs_prew.jpg"/>
          <p:cNvPicPr/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357422" y="428604"/>
            <a:ext cx="2214578" cy="200026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Рисунок 5" descr="C:\Documents and Settings\Admin\Рабочий стол\Печать\Первоцветы Рисунки\1290908280_image027.jpg"/>
          <p:cNvPicPr/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7286644" y="285728"/>
            <a:ext cx="1543050" cy="27717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 descr="C:\Documents and Settings\Admin\Local Settings\Temporary Internet Files\Content.Word\ландыш.jpg"/>
          <p:cNvPicPr/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1714480" y="2000240"/>
            <a:ext cx="1571604" cy="25479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C:\Documents and Settings\Admin\Local Settings\Temporary Internet Files\Content.Word\куп.европейская.jpg"/>
          <p:cNvPicPr/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571472" y="3857628"/>
            <a:ext cx="1292860" cy="2295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 descr="C:\Documents and Settings\Admin\Local Settings\Temporary Internet Files\Content.Word\Image888.jpg"/>
          <p:cNvPicPr/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7072330" y="3143248"/>
            <a:ext cx="1790700" cy="2705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Рисунок 9" descr="C:\Documents and Settings\Admin\Local Settings\Temporary Internet Files\Content.Word\это звездчатка.jpg"/>
          <p:cNvPicPr/>
          <p:nvPr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2357422" y="4410075"/>
            <a:ext cx="1762125" cy="2447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Рисунок 10" descr="C:\Documents and Settings\Admin\Local Settings\Temporary Internet Files\Content.Word\медун..jpg"/>
          <p:cNvPicPr/>
          <p:nvPr/>
        </p:nvPicPr>
        <p:blipFill>
          <a:blip r:embed="rId9" cstate="email"/>
          <a:srcRect/>
          <a:stretch>
            <a:fillRect/>
          </a:stretch>
        </p:blipFill>
        <p:spPr bwMode="auto">
          <a:xfrm>
            <a:off x="5214942" y="857232"/>
            <a:ext cx="1924050" cy="2295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Рисунок 11" descr="C:\Documents and Settings\Admin\Рабочий стол\Печать\Первоцветы Рисунки\mat_i_mach.jpg"/>
          <p:cNvPicPr/>
          <p:nvPr/>
        </p:nvPicPr>
        <p:blipFill>
          <a:blip r:embed="rId10" cstate="email"/>
          <a:srcRect/>
          <a:stretch>
            <a:fillRect/>
          </a:stretch>
        </p:blipFill>
        <p:spPr bwMode="auto">
          <a:xfrm>
            <a:off x="3714744" y="2786058"/>
            <a:ext cx="1809750" cy="2143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Рисунок 12" descr="C:\Documents and Settings\Admin\Рабочий стол\Печать\Первоцветы Рисунки\это ветренница.jpg"/>
          <p:cNvPicPr/>
          <p:nvPr/>
        </p:nvPicPr>
        <p:blipFill>
          <a:blip r:embed="rId11" cstate="email"/>
          <a:srcRect/>
          <a:stretch>
            <a:fillRect/>
          </a:stretch>
        </p:blipFill>
        <p:spPr bwMode="auto">
          <a:xfrm>
            <a:off x="5500694" y="4000504"/>
            <a:ext cx="1547811" cy="25526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C:\Documents and Settings\Admin\Рабочий стол\Печать\Первоцветы Рисунки\Illustration_Caltha_palustris1.jpg"/>
          <p:cNvPicPr/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85720" y="285728"/>
            <a:ext cx="1500198" cy="25479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C:\Documents and Settings\Admin\Рабочий стол\Печать\Первоцветы Рисунки\1191597852_0lik.ru_herbs_prew.jpg"/>
          <p:cNvPicPr/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928926" y="1000108"/>
            <a:ext cx="2214578" cy="200026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Рисунок 5" descr="C:\Documents and Settings\Admin\Рабочий стол\Печать\Первоцветы Рисунки\1290908280_image027.jpg"/>
          <p:cNvPicPr/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7286644" y="285728"/>
            <a:ext cx="1543050" cy="27717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 descr="C:\Documents and Settings\Admin\Local Settings\Temporary Internet Files\Content.Word\ландыш.jpg"/>
          <p:cNvPicPr/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1428728" y="1928802"/>
            <a:ext cx="1571604" cy="25479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C:\Documents and Settings\Admin\Local Settings\Temporary Internet Files\Content.Word\куп.европейская.jpg"/>
          <p:cNvPicPr/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428596" y="3786190"/>
            <a:ext cx="1292860" cy="2295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 descr="C:\Documents and Settings\Admin\Local Settings\Temporary Internet Files\Content.Word\Image888.jpg"/>
          <p:cNvPicPr/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7072330" y="3143248"/>
            <a:ext cx="1790700" cy="2705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Рисунок 9" descr="C:\Documents and Settings\Admin\Local Settings\Temporary Internet Files\Content.Word\это звездчатка.jpg"/>
          <p:cNvPicPr/>
          <p:nvPr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2071670" y="4410075"/>
            <a:ext cx="1762125" cy="2447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Рисунок 10" descr="C:\Documents and Settings\Admin\Local Settings\Temporary Internet Files\Content.Word\медун..jpg"/>
          <p:cNvPicPr/>
          <p:nvPr/>
        </p:nvPicPr>
        <p:blipFill>
          <a:blip r:embed="rId9" cstate="email"/>
          <a:srcRect/>
          <a:stretch>
            <a:fillRect/>
          </a:stretch>
        </p:blipFill>
        <p:spPr bwMode="auto">
          <a:xfrm>
            <a:off x="5429256" y="1571612"/>
            <a:ext cx="1924050" cy="2295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Рисунок 11" descr="C:\Documents and Settings\Admin\Рабочий стол\Печать\Первоцветы Рисунки\mat_i_mach.jpg"/>
          <p:cNvPicPr/>
          <p:nvPr/>
        </p:nvPicPr>
        <p:blipFill>
          <a:blip r:embed="rId10" cstate="email"/>
          <a:srcRect/>
          <a:stretch>
            <a:fillRect/>
          </a:stretch>
        </p:blipFill>
        <p:spPr bwMode="auto">
          <a:xfrm>
            <a:off x="3714744" y="3214686"/>
            <a:ext cx="1809750" cy="2143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Рисунок 12" descr="C:\Documents and Settings\Admin\Рабочий стол\Печать\Первоцветы Рисунки\это ветренница.jpg"/>
          <p:cNvPicPr/>
          <p:nvPr/>
        </p:nvPicPr>
        <p:blipFill>
          <a:blip r:embed="rId11" cstate="email"/>
          <a:srcRect/>
          <a:stretch>
            <a:fillRect/>
          </a:stretch>
        </p:blipFill>
        <p:spPr bwMode="auto">
          <a:xfrm>
            <a:off x="5500694" y="4000504"/>
            <a:ext cx="1547811" cy="25526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Прямоугольник 13"/>
          <p:cNvSpPr/>
          <p:nvPr/>
        </p:nvSpPr>
        <p:spPr>
          <a:xfrm>
            <a:off x="928662" y="142852"/>
            <a:ext cx="7000923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ПЕРВОЦВЕТЫ</a:t>
            </a:r>
            <a:endParaRPr lang="ru-RU" sz="5400" b="1" cap="none" spc="0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2">
                      <a:tint val="10000"/>
                      <a:satMod val="155000"/>
                    </a:schemeClr>
                  </a:gs>
                  <a:gs pos="60000">
                    <a:schemeClr val="accent2">
                      <a:tint val="30000"/>
                      <a:satMod val="155000"/>
                    </a:schemeClr>
                  </a:gs>
                  <a:gs pos="100000">
                    <a:schemeClr val="accent2">
                      <a:tint val="73000"/>
                      <a:satMod val="155000"/>
                    </a:schemeClr>
                  </a:gs>
                </a:gsLst>
                <a:lin ang="5400000"/>
              </a:gra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0"/>
            <a:ext cx="986315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C:\Documents and Settings\Admin\Local Settings\Temporary Internet Files\Content.Word\Image888.jpg"/>
          <p:cNvPicPr/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357422" y="642918"/>
            <a:ext cx="4467250" cy="52102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C:\Documents and Settings\Admin\Local Settings\Temporary Internet Files\Content.Word\Image888.jpg"/>
          <p:cNvPicPr/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14282" y="785794"/>
            <a:ext cx="4467250" cy="52102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4" name="Rectangle 2"/>
          <p:cNvSpPr>
            <a:spLocks noChangeArrowheads="1"/>
          </p:cNvSpPr>
          <p:nvPr/>
        </p:nvSpPr>
        <p:spPr bwMode="auto">
          <a:xfrm>
            <a:off x="4786314" y="2500306"/>
            <a:ext cx="4000528" cy="1714512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rPr>
              <a:t>Прострел раскрытый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3200" b="1" dirty="0" smtClean="0">
                <a:latin typeface="Calibri" pitchFamily="34" charset="0"/>
              </a:rPr>
              <a:t>Сон трава</a:t>
            </a:r>
            <a:endParaRPr kumimoji="0" lang="ru-RU" sz="3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rPr>
              <a:t>(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rPr>
              <a:t>PULSATILLA PATENS)</a:t>
            </a:r>
            <a:endParaRPr kumimoji="0" lang="en-US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4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C:\Documents and Settings\Admin\Рабочий стол\Печать\Первоцветы Рисунки\mat_i_mach.jpg"/>
          <p:cNvPicPr/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857356" y="928670"/>
            <a:ext cx="5143536" cy="46434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235</TotalTime>
  <Words>149</Words>
  <Application>Microsoft Office PowerPoint</Application>
  <PresentationFormat>Экран (4:3)</PresentationFormat>
  <Paragraphs>38</Paragraphs>
  <Slides>26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26</vt:i4>
      </vt:variant>
    </vt:vector>
  </HeadingPairs>
  <TitlesOfParts>
    <vt:vector size="27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revaz</dc:creator>
  <cp:lastModifiedBy>re</cp:lastModifiedBy>
  <cp:revision>31</cp:revision>
  <dcterms:modified xsi:type="dcterms:W3CDTF">2014-06-09T19:31:54Z</dcterms:modified>
</cp:coreProperties>
</file>