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83" r:id="rId2"/>
    <p:sldId id="256" r:id="rId3"/>
    <p:sldId id="278" r:id="rId4"/>
    <p:sldId id="279" r:id="rId5"/>
    <p:sldId id="276" r:id="rId6"/>
    <p:sldId id="280" r:id="rId7"/>
    <p:sldId id="277" r:id="rId8"/>
    <p:sldId id="281" r:id="rId9"/>
    <p:sldId id="268" r:id="rId10"/>
    <p:sldId id="271" r:id="rId11"/>
    <p:sldId id="28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273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563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685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023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629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712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853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78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262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0275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579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078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12" Type="http://schemas.openxmlformats.org/officeDocument/2006/relationships/image" Target="../media/image21.jpeg"/><Relationship Id="rId17" Type="http://schemas.openxmlformats.org/officeDocument/2006/relationships/image" Target="../media/image26.png"/><Relationship Id="rId2" Type="http://schemas.openxmlformats.org/officeDocument/2006/relationships/audio" Target="../media/media1.mp3"/><Relationship Id="rId16" Type="http://schemas.openxmlformats.org/officeDocument/2006/relationships/image" Target="../media/image25.png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3212976"/>
            <a:ext cx="7992888" cy="303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300" b="1" i="0" u="none" strike="noStrike" kern="0" cap="none" spc="0" normalizeH="0" baseline="0" noProof="0" dirty="0" smtClean="0">
              <a:ln w="11430"/>
              <a:solidFill>
                <a:srgbClr val="2051EC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3300" b="1" kern="0" dirty="0">
              <a:ln w="11430"/>
              <a:solidFill>
                <a:srgbClr val="2051EC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300" b="1" i="0" u="none" strike="noStrike" kern="0" cap="none" spc="0" normalizeH="0" baseline="0" noProof="0" dirty="0" smtClean="0">
              <a:ln w="11430"/>
              <a:solidFill>
                <a:srgbClr val="2051EC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0" cap="none" spc="0" normalizeH="0" baseline="0" noProof="0" dirty="0" smtClean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Выполнила: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0" cap="none" spc="0" normalizeH="0" baseline="0" noProof="0" dirty="0" smtClean="0">
                <a:ln w="11430"/>
                <a:solidFill>
                  <a:srgbClr val="00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</a:rPr>
              <a:t>учитель начальных классов Жукова О.Н.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548680"/>
            <a:ext cx="784887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  <a:latin typeface="Times New Roman"/>
                <a:ea typeface="Calibri"/>
              </a:rPr>
              <a:t>Урок литературного чтения на тему "Весна! Весна! И все ей радо</a:t>
            </a:r>
            <a:r>
              <a:rPr lang="ru-RU" sz="3200" b="1" dirty="0" smtClean="0">
                <a:solidFill>
                  <a:srgbClr val="00B050"/>
                </a:solidFill>
                <a:latin typeface="Times New Roman"/>
                <a:ea typeface="Calibri"/>
              </a:rPr>
              <a:t>!".</a:t>
            </a:r>
          </a:p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Times New Roman"/>
                <a:ea typeface="Calibri"/>
              </a:rPr>
              <a:t>Стихотворения </a:t>
            </a:r>
            <a:r>
              <a:rPr lang="ru-RU" sz="3200" b="1" dirty="0">
                <a:solidFill>
                  <a:srgbClr val="00B050"/>
                </a:solidFill>
                <a:latin typeface="Times New Roman"/>
                <a:ea typeface="Calibri"/>
              </a:rPr>
              <a:t>А. </a:t>
            </a:r>
            <a:r>
              <a:rPr lang="ru-RU" sz="3200" b="1" dirty="0" err="1">
                <a:solidFill>
                  <a:srgbClr val="00B050"/>
                </a:solidFill>
                <a:latin typeface="Times New Roman"/>
                <a:ea typeface="Calibri"/>
              </a:rPr>
              <a:t>Майкова</a:t>
            </a:r>
            <a:r>
              <a:rPr lang="ru-RU" sz="3200" b="1">
                <a:solidFill>
                  <a:srgbClr val="00B050"/>
                </a:solidFill>
                <a:latin typeface="Times New Roman"/>
                <a:ea typeface="Calibri"/>
              </a:rPr>
              <a:t>, </a:t>
            </a:r>
            <a:endParaRPr lang="ru-RU" sz="3200" b="1" smtClean="0">
              <a:solidFill>
                <a:srgbClr val="00B050"/>
              </a:solidFill>
              <a:latin typeface="Times New Roman"/>
              <a:ea typeface="Calibri"/>
            </a:endParaRPr>
          </a:p>
          <a:p>
            <a:pPr algn="ctr"/>
            <a:r>
              <a:rPr lang="ru-RU" sz="3200" b="1" smtClean="0">
                <a:solidFill>
                  <a:srgbClr val="00B050"/>
                </a:solidFill>
                <a:latin typeface="Times New Roman"/>
                <a:ea typeface="Calibri"/>
              </a:rPr>
              <a:t>Т</a:t>
            </a:r>
            <a:r>
              <a:rPr lang="ru-RU" sz="3200" b="1" dirty="0">
                <a:solidFill>
                  <a:srgbClr val="00B050"/>
                </a:solidFill>
                <a:latin typeface="Times New Roman"/>
                <a:ea typeface="Calibri"/>
              </a:rPr>
              <a:t>. Белозёрова, С. Маршака 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79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620688"/>
            <a:ext cx="75608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/>
              <a:t>Капель</a:t>
            </a:r>
            <a:r>
              <a:rPr lang="ru-RU" dirty="0"/>
              <a:t>– </a:t>
            </a:r>
            <a:r>
              <a:rPr lang="ru-RU" sz="2400" b="1" dirty="0"/>
              <a:t>падение с крыш, с деревьев тающего снега каплями, а также сами эти капли.</a:t>
            </a:r>
          </a:p>
          <a:p>
            <a:r>
              <a:rPr lang="ru-RU" sz="3600" b="1" u="sng" dirty="0"/>
              <a:t>Валежник</a:t>
            </a:r>
            <a:r>
              <a:rPr lang="ru-RU" dirty="0"/>
              <a:t>  –  </a:t>
            </a:r>
            <a:r>
              <a:rPr lang="ru-RU" sz="2400" b="1" dirty="0"/>
              <a:t>старые  листья,  сучья,  корни,  которые  долго  лежали на земле.</a:t>
            </a:r>
            <a:endParaRPr lang="ru-RU" b="1" dirty="0"/>
          </a:p>
          <a:p>
            <a:r>
              <a:rPr lang="ru-RU" sz="3600" b="1" u="sng" dirty="0"/>
              <a:t>Стужа</a:t>
            </a:r>
            <a:r>
              <a:rPr lang="ru-RU" dirty="0"/>
              <a:t> – </a:t>
            </a:r>
            <a:r>
              <a:rPr lang="ru-RU" sz="2400" b="1" dirty="0"/>
              <a:t>мороз, холод.</a:t>
            </a:r>
          </a:p>
          <a:p>
            <a:r>
              <a:rPr lang="ru-RU" sz="3600" b="1" u="sng" dirty="0"/>
              <a:t>Пробирается</a:t>
            </a:r>
            <a:r>
              <a:rPr lang="ru-RU" dirty="0"/>
              <a:t> – </a:t>
            </a:r>
            <a:r>
              <a:rPr lang="ru-RU" sz="2400" b="1" dirty="0"/>
              <a:t>медленно и тяжело идет.</a:t>
            </a:r>
          </a:p>
        </p:txBody>
      </p:sp>
    </p:spTree>
    <p:extLst>
      <p:ext uri="{BB962C8B-B14F-4D97-AF65-F5344CB8AC3E}">
        <p14:creationId xmlns:p14="http://schemas.microsoft.com/office/powerpoint/2010/main" val="138647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" y="0"/>
            <a:ext cx="9140067" cy="6855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692696"/>
            <a:ext cx="74168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-С </a:t>
            </a:r>
            <a:r>
              <a:rPr lang="ru-RU" sz="3600" b="1" dirty="0"/>
              <a:t>какими произведениями мы познакомились на уроке?</a:t>
            </a:r>
          </a:p>
          <a:p>
            <a:r>
              <a:rPr lang="ru-RU" sz="3600" b="1" dirty="0"/>
              <a:t>– О чем эти произведения?</a:t>
            </a:r>
          </a:p>
          <a:p>
            <a:r>
              <a:rPr lang="ru-RU" sz="3600" b="1" dirty="0"/>
              <a:t>– Какое из них вам понравилось больше всего?</a:t>
            </a:r>
          </a:p>
          <a:p>
            <a:r>
              <a:rPr lang="ru-RU" sz="3600" b="1" dirty="0"/>
              <a:t>– Почему?</a:t>
            </a:r>
          </a:p>
        </p:txBody>
      </p:sp>
    </p:spTree>
    <p:extLst>
      <p:ext uri="{BB962C8B-B14F-4D97-AF65-F5344CB8AC3E}">
        <p14:creationId xmlns:p14="http://schemas.microsoft.com/office/powerpoint/2010/main" val="243396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3568" y="332656"/>
            <a:ext cx="72728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/>
          </a:p>
          <a:p>
            <a:endParaRPr lang="ru-RU" sz="3600" b="1" dirty="0"/>
          </a:p>
          <a:p>
            <a:r>
              <a:rPr lang="ru-RU" sz="3600" b="1" dirty="0" smtClean="0"/>
              <a:t>На </a:t>
            </a:r>
            <a:r>
              <a:rPr lang="ru-RU" sz="3600" b="1" dirty="0"/>
              <a:t>земле </a:t>
            </a:r>
            <a:r>
              <a:rPr lang="ru-RU" sz="3600" b="1" dirty="0" smtClean="0"/>
              <a:t>живут сестрички:</a:t>
            </a:r>
          </a:p>
          <a:p>
            <a:r>
              <a:rPr lang="ru-RU" sz="3600" b="1" dirty="0" smtClean="0"/>
              <a:t> У </a:t>
            </a:r>
            <a:r>
              <a:rPr lang="ru-RU" sz="3600" b="1" dirty="0"/>
              <a:t>сестричек - по косичке.</a:t>
            </a:r>
          </a:p>
          <a:p>
            <a:r>
              <a:rPr lang="ru-RU" sz="3600" b="1" dirty="0"/>
              <a:t> </a:t>
            </a:r>
            <a:r>
              <a:rPr lang="ru-RU" sz="3600" b="1" dirty="0" smtClean="0"/>
              <a:t>Вот </a:t>
            </a:r>
            <a:r>
              <a:rPr lang="ru-RU" sz="3600" b="1" dirty="0"/>
              <a:t>зеленая косичка:</a:t>
            </a:r>
          </a:p>
          <a:p>
            <a:r>
              <a:rPr lang="ru-RU" sz="3600" b="1" dirty="0"/>
              <a:t> </a:t>
            </a:r>
            <a:r>
              <a:rPr lang="ru-RU" sz="3600" b="1" dirty="0" smtClean="0"/>
              <a:t>Это </a:t>
            </a:r>
            <a:r>
              <a:rPr lang="ru-RU" sz="3600" b="1" dirty="0"/>
              <a:t>первая сестричка.</a:t>
            </a:r>
          </a:p>
          <a:p>
            <a:r>
              <a:rPr lang="ru-RU" sz="3600" b="1" dirty="0"/>
              <a:t> </a:t>
            </a:r>
            <a:r>
              <a:rPr lang="ru-RU" sz="3600" b="1" dirty="0" smtClean="0"/>
              <a:t>Пашет</a:t>
            </a:r>
            <a:r>
              <a:rPr lang="ru-RU" sz="3600" b="1" dirty="0"/>
              <a:t>, сеет, поливает,</a:t>
            </a:r>
          </a:p>
          <a:p>
            <a:r>
              <a:rPr lang="ru-RU" sz="3600" b="1" dirty="0" smtClean="0"/>
              <a:t> </a:t>
            </a:r>
            <a:r>
              <a:rPr lang="ru-RU" sz="3600" b="1" dirty="0"/>
              <a:t>Почкам глазки открывает.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188640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u="sng" dirty="0" smtClean="0">
                <a:solidFill>
                  <a:schemeClr val="accent1">
                    <a:lumMod val="75000"/>
                  </a:schemeClr>
                </a:solidFill>
              </a:rPr>
              <a:t>Отгадайте загадку</a:t>
            </a:r>
            <a:endParaRPr lang="ru-RU" sz="5400" b="1" u="sn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797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8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4502818" cy="57564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9339" y="332656"/>
            <a:ext cx="38164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Аполлон Николаевич Майков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41937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54" y="0"/>
            <a:ext cx="9152254" cy="6864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4464496" cy="58232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32040" y="476672"/>
            <a:ext cx="41044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Тимофей Максимович  Белозёров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419627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718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620688"/>
            <a:ext cx="835292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b="1" u="sng" dirty="0">
                <a:solidFill>
                  <a:prstClr val="black"/>
                </a:solidFill>
              </a:rPr>
              <a:t>Прочитайте </a:t>
            </a:r>
            <a:r>
              <a:rPr lang="ru-RU" sz="32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</a:t>
            </a:r>
            <a:r>
              <a:rPr lang="ru-RU" sz="32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 сначала по слогам, затем целыми словами:</a:t>
            </a:r>
          </a:p>
          <a:p>
            <a:pPr algn="ctr"/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сне-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роч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снегурочка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про-во-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-та-я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провожатая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-чаль-на-я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печальная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-ка-ла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плакала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тро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-га-я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трогая</a:t>
            </a:r>
          </a:p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сне-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роч-ки-ны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снегурочкины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037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98" y="260648"/>
            <a:ext cx="4009953" cy="590465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44008" y="404664"/>
            <a:ext cx="43204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/>
              <a:t>Самуил </a:t>
            </a:r>
            <a:r>
              <a:rPr lang="ru-RU" sz="6600" b="1" dirty="0" smtClean="0"/>
              <a:t>Яковлевич Маршак 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17331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2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60649"/>
            <a:ext cx="2232248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60649"/>
            <a:ext cx="2232248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http://www.kmrz.ru/catimg/64/6409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0649"/>
            <a:ext cx="223224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573016"/>
            <a:ext cx="2232248" cy="2790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589" y="3573016"/>
            <a:ext cx="2232248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581465"/>
            <a:ext cx="2232248" cy="279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98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756" y="69492"/>
            <a:ext cx="9699756" cy="686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1433" y="33194"/>
            <a:ext cx="9726484" cy="6862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2170" y="166994"/>
            <a:ext cx="9736170" cy="679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7270" y="43063"/>
            <a:ext cx="9731269" cy="6851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0791" y="-378097"/>
            <a:ext cx="9320596" cy="7234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2170" y="-123552"/>
            <a:ext cx="9736170" cy="7013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4576" y="-674669"/>
            <a:ext cx="9718576" cy="760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8553" y="-64979"/>
            <a:ext cx="9436121" cy="6999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13" descr="http://www.lands-of-sorrow.ru/_fr/2/4042266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893" y="-403156"/>
            <a:ext cx="9593233" cy="728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8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0639" y="-315258"/>
            <a:ext cx="9585221" cy="7188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Picture 1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5229" y="-171400"/>
            <a:ext cx="9614403" cy="7090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0" name="Picture 1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3216" y="-736782"/>
            <a:ext cx="9657216" cy="7594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1" name="Picture 1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6571" y="-403156"/>
            <a:ext cx="9671622" cy="7261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2" name="Picture 1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7622" y="-384959"/>
            <a:ext cx="9671622" cy="725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43" name="Picture 19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3282" y="-289395"/>
            <a:ext cx="9767282" cy="725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Чайковский-ПИ-Времена-года-Апрель-Подснежник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279511" y="6252480"/>
            <a:ext cx="609600" cy="6096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109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0"/>
                            </p:stCondLst>
                            <p:childTnLst>
                              <p:par>
                                <p:cTn id="4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100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0"/>
                            </p:stCondLst>
                            <p:childTnLst>
                              <p:par>
                                <p:cTn id="4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10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0"/>
                            </p:stCondLst>
                            <p:childTnLst>
                              <p:par>
                                <p:cTn id="5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10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0"/>
                            </p:stCondLst>
                            <p:childTnLst>
                              <p:par>
                                <p:cTn id="5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10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0"/>
                            </p:stCondLst>
                            <p:childTnLst>
                              <p:par>
                                <p:cTn id="6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100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591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476672"/>
            <a:ext cx="856895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/>
              <a:t>Прочитайте сначала </a:t>
            </a:r>
            <a:r>
              <a:rPr lang="ru-RU" sz="3200" b="1" u="sng" dirty="0"/>
              <a:t>по слогам, а затем целыми словами: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1700808"/>
            <a:ext cx="64807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/>
          </a:p>
          <a:p>
            <a:r>
              <a:rPr lang="ru-RU" sz="3600" b="1" dirty="0" err="1" smtClean="0"/>
              <a:t>му-ра-вьи</a:t>
            </a:r>
            <a:r>
              <a:rPr lang="ru-RU" sz="3600" b="1" dirty="0" smtClean="0"/>
              <a:t> </a:t>
            </a:r>
            <a:r>
              <a:rPr lang="ru-RU" sz="3600" b="1" dirty="0"/>
              <a:t>– </a:t>
            </a:r>
            <a:r>
              <a:rPr lang="ru-RU" sz="3600" b="1" dirty="0" smtClean="0"/>
              <a:t>муравьи</a:t>
            </a:r>
          </a:p>
          <a:p>
            <a:r>
              <a:rPr lang="ru-RU" sz="3600" b="1" dirty="0" smtClean="0"/>
              <a:t>про-</a:t>
            </a:r>
            <a:r>
              <a:rPr lang="ru-RU" sz="3600" b="1" dirty="0" err="1" smtClean="0"/>
              <a:t>би</a:t>
            </a:r>
            <a:r>
              <a:rPr lang="ru-RU" sz="3600" b="1" dirty="0" smtClean="0"/>
              <a:t>-</a:t>
            </a:r>
            <a:r>
              <a:rPr lang="ru-RU" sz="3600" b="1" dirty="0" err="1" smtClean="0"/>
              <a:t>ра-ет-ся</a:t>
            </a:r>
            <a:r>
              <a:rPr lang="ru-RU" sz="3600" b="1" dirty="0" smtClean="0"/>
              <a:t> </a:t>
            </a:r>
            <a:r>
              <a:rPr lang="ru-RU" sz="3600" b="1" dirty="0"/>
              <a:t>– пробирается</a:t>
            </a:r>
          </a:p>
          <a:p>
            <a:r>
              <a:rPr lang="ru-RU" sz="3600" b="1" dirty="0" err="1" smtClean="0"/>
              <a:t>ва</a:t>
            </a:r>
            <a:r>
              <a:rPr lang="ru-RU" sz="3600" b="1" dirty="0" smtClean="0"/>
              <a:t>-</a:t>
            </a:r>
            <a:r>
              <a:rPr lang="ru-RU" sz="3600" b="1" dirty="0" err="1" smtClean="0"/>
              <a:t>леж</a:t>
            </a:r>
            <a:r>
              <a:rPr lang="ru-RU" sz="3600" b="1" dirty="0" smtClean="0"/>
              <a:t>-ник </a:t>
            </a:r>
            <a:r>
              <a:rPr lang="ru-RU" sz="3600" b="1" dirty="0"/>
              <a:t>– </a:t>
            </a:r>
            <a:r>
              <a:rPr lang="ru-RU" sz="3600" b="1" dirty="0" smtClean="0"/>
              <a:t>валежник</a:t>
            </a:r>
          </a:p>
          <a:p>
            <a:r>
              <a:rPr lang="ru-RU" sz="3600" b="1" dirty="0" smtClean="0"/>
              <a:t>рас-цвёл </a:t>
            </a:r>
            <a:r>
              <a:rPr lang="ru-RU" sz="3600" b="1" dirty="0"/>
              <a:t>– расцвёл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453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210</Words>
  <Application>Microsoft Office PowerPoint</Application>
  <PresentationFormat>Экран (4:3)</PresentationFormat>
  <Paragraphs>42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оксаночка</dc:creator>
  <cp:lastModifiedBy>оксаночка</cp:lastModifiedBy>
  <cp:revision>15</cp:revision>
  <dcterms:created xsi:type="dcterms:W3CDTF">2013-04-09T19:10:37Z</dcterms:created>
  <dcterms:modified xsi:type="dcterms:W3CDTF">2014-01-29T17:54:49Z</dcterms:modified>
</cp:coreProperties>
</file>