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800080"/>
    <a:srgbClr val="F8FFB9"/>
    <a:srgbClr val="E6D5FF"/>
    <a:srgbClr val="FFFFCC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9A5D2-D277-47C5-8DEE-A7F01EAD61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22254-ADDF-4C27-95D8-15979C5323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EE950-67D3-4BEB-B0E2-3D6112BC9F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07AB2-DDE1-4D52-9905-7791303A98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600A0-44C6-4CF9-B531-A8F01DCCF9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9E418-CA01-41B7-8EAE-E3F2D069A3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0E31-DC2B-4B35-9436-2FFDEB3510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ED06B-4A7D-47C9-937D-3B3B348BA1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6FB1C-2EC6-4528-BC61-C2C87FB094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71439-79B7-48E9-BF14-4E42AE1F2C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5914C-2D9C-4824-892C-E70C631A17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6932281-0A69-4F1C-A576-E571BC65F2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88913"/>
            <a:ext cx="7772400" cy="1109662"/>
          </a:xfrm>
        </p:spPr>
        <p:txBody>
          <a:bodyPr/>
          <a:lstStyle/>
          <a:p>
            <a:pPr eaLnBrk="1" hangingPunct="1"/>
            <a:r>
              <a:rPr lang="en-US" sz="5400" b="1" smtClean="0">
                <a:solidFill>
                  <a:srgbClr val="0000FF"/>
                </a:solidFill>
                <a:latin typeface="Monotype Corsiva" pitchFamily="66" charset="0"/>
              </a:rPr>
              <a:t>Post impressionnisme</a:t>
            </a:r>
            <a:endParaRPr lang="ru-RU" sz="5400" b="1" smtClean="0">
              <a:solidFill>
                <a:srgbClr val="0000FF"/>
              </a:solidFill>
              <a:latin typeface="Monotype Corsiva" pitchFamily="66" charset="0"/>
            </a:endParaRPr>
          </a:p>
        </p:txBody>
      </p:sp>
      <p:pic>
        <p:nvPicPr>
          <p:cNvPr id="2051" name="Picture 4" descr="the_night_cafe_in_galleryfu-arles_cafe_van_gogh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84438" y="1125538"/>
            <a:ext cx="4468812" cy="554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188913"/>
            <a:ext cx="7129463" cy="1143000"/>
          </a:xfrm>
        </p:spPr>
        <p:txBody>
          <a:bodyPr/>
          <a:lstStyle/>
          <a:p>
            <a:pPr eaLnBrk="1" hangingPunct="1"/>
            <a:r>
              <a:rPr lang="fr-FR" sz="5400" b="1" smtClean="0">
                <a:solidFill>
                  <a:srgbClr val="800080"/>
                </a:solidFill>
              </a:rPr>
              <a:t>Georges Seurat</a:t>
            </a:r>
            <a:endParaRPr lang="ru-RU" sz="5400" b="1" smtClean="0">
              <a:solidFill>
                <a:srgbClr val="800080"/>
              </a:solidFill>
            </a:endParaRP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188913"/>
            <a:ext cx="1595437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6372225" y="5734050"/>
            <a:ext cx="25066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La Tour Eiffel (1889) - Fine Arts Museum de San Francisco</a:t>
            </a:r>
          </a:p>
        </p:txBody>
      </p:sp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27763" y="1268413"/>
            <a:ext cx="2678112" cy="451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750" y="2636838"/>
            <a:ext cx="5113338" cy="322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71" name="Rectangle 8"/>
          <p:cNvSpPr>
            <a:spLocks noChangeArrowheads="1"/>
          </p:cNvSpPr>
          <p:nvPr/>
        </p:nvSpPr>
        <p:spPr bwMode="auto">
          <a:xfrm>
            <a:off x="755650" y="5949950"/>
            <a:ext cx="457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Les pêcheurs à la ligne, huile sur toile,1883</a:t>
            </a:r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692150"/>
            <a:ext cx="8229600" cy="4525963"/>
          </a:xfrm>
        </p:spPr>
        <p:txBody>
          <a:bodyPr/>
          <a:lstStyle/>
          <a:p>
            <a:pPr eaLnBrk="1" hangingPunct="1"/>
            <a:r>
              <a:rPr lang="fr-FR" smtClean="0"/>
              <a:t>Chacun à leur manière, ces artistes annoncent les développements imminents de l’avant-garde picturale du début du XXe siècle</a:t>
            </a:r>
            <a:endParaRPr lang="ru-RU" smtClean="0"/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2988" y="2924175"/>
            <a:ext cx="7056437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133600"/>
            <a:ext cx="8002587" cy="41370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5400" b="1" smtClean="0">
                <a:solidFill>
                  <a:srgbClr val="800080"/>
                </a:solidFill>
              </a:rPr>
              <a:t>Merci de votre attention!</a:t>
            </a:r>
            <a:endParaRPr lang="ru-RU" sz="5400" b="1" smtClean="0">
              <a:solidFill>
                <a:srgbClr val="800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88913"/>
            <a:ext cx="4643438" cy="33575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b="1" smtClean="0"/>
              <a:t>Постимпрессиони́зм</a:t>
            </a:r>
            <a:r>
              <a:rPr lang="ru-RU" sz="2000" smtClean="0"/>
              <a:t>— направление в изобразительном искусстве. Возникло в 80-х годах XIX века. Художники этого направления не придерживались только зрительных впечатлений, а стремились свободно и обобщенно передавать материальность мира, прибегали к декоративной стилизации. </a:t>
            </a:r>
            <a:endParaRPr lang="en-US" sz="2000" smtClean="0"/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859338" y="3716338"/>
            <a:ext cx="4038600" cy="2952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000" b="1" smtClean="0"/>
              <a:t>Le postimpressionnisme</a:t>
            </a:r>
            <a:r>
              <a:rPr lang="fr-FR" sz="2000" smtClean="0"/>
              <a:t> est un ensemble de courants artistiques qui, durant la période allant approximativement de 1885 à 1915, diverge de l'impressionnisme ou s'oppose à lui (néo-impressionnisme, synthétisme, symbolisme, nabis...)</a:t>
            </a:r>
            <a:endParaRPr lang="ru-RU" sz="2000" smtClean="0"/>
          </a:p>
          <a:p>
            <a:pPr eaLnBrk="1" hangingPunct="1">
              <a:lnSpc>
                <a:spcPct val="90000"/>
              </a:lnSpc>
            </a:pPr>
            <a:endParaRPr lang="ru-RU" sz="2000" smtClean="0"/>
          </a:p>
        </p:txBody>
      </p:sp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3284538"/>
            <a:ext cx="4103687" cy="337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188913"/>
            <a:ext cx="4213225" cy="316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5867400" y="3357563"/>
            <a:ext cx="1878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/>
              <a:t>Van Gohg, </a:t>
            </a:r>
            <a:r>
              <a:rPr lang="ru-RU" sz="1400" b="1"/>
              <a:t>Iris, 1889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F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333375"/>
            <a:ext cx="8291512" cy="2549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smtClean="0"/>
              <a:t>Постимпрессионисты, многие из которых ранее примыкали к импрессионизму, начали искать методы выражения не только сиюминутного и приходящего — каждого мгновения, они стали осмысливать длительные состояния окружающего мира.</a:t>
            </a: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050" y="2852738"/>
            <a:ext cx="4968875" cy="384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smtClean="0">
                <a:solidFill>
                  <a:srgbClr val="800080"/>
                </a:solidFill>
              </a:rPr>
              <a:t>Post-impessionnistes</a:t>
            </a:r>
            <a:endParaRPr lang="ru-RU" sz="4800" b="1" smtClean="0">
              <a:solidFill>
                <a:srgbClr val="80008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628775"/>
            <a:ext cx="7210425" cy="4525963"/>
          </a:xfrm>
        </p:spPr>
        <p:txBody>
          <a:bodyPr/>
          <a:lstStyle/>
          <a:p>
            <a:pPr eaLnBrk="1" hangingPunct="1"/>
            <a:r>
              <a:rPr lang="fr-FR" sz="4000" smtClean="0"/>
              <a:t>Paul Cézanne</a:t>
            </a:r>
          </a:p>
          <a:p>
            <a:pPr eaLnBrk="1" hangingPunct="1"/>
            <a:r>
              <a:rPr lang="fr-FR" sz="4000" smtClean="0"/>
              <a:t>Vincent Van Gogh</a:t>
            </a:r>
          </a:p>
          <a:p>
            <a:pPr eaLnBrk="1" hangingPunct="1"/>
            <a:r>
              <a:rPr lang="fr-FR" sz="4000" smtClean="0"/>
              <a:t>Paul Gauguin</a:t>
            </a:r>
          </a:p>
          <a:p>
            <a:pPr eaLnBrk="1" hangingPunct="1"/>
            <a:r>
              <a:rPr lang="fr-FR" sz="4000" smtClean="0"/>
              <a:t>Henri de Toulouse-Lautrec</a:t>
            </a:r>
          </a:p>
          <a:p>
            <a:pPr eaLnBrk="1" hangingPunct="1"/>
            <a:r>
              <a:rPr lang="fr-FR" sz="4000" smtClean="0"/>
              <a:t>Georges Seurat</a:t>
            </a:r>
            <a:r>
              <a:rPr lang="ru-RU" sz="4000" smtClean="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fr-FR" b="1" smtClean="0">
                <a:solidFill>
                  <a:srgbClr val="CC0000"/>
                </a:solidFill>
              </a:rPr>
              <a:t>Deux sortes de peintures</a:t>
            </a:r>
            <a:r>
              <a:rPr lang="fr-FR" smtClean="0"/>
              <a:t> </a:t>
            </a:r>
            <a:endParaRPr lang="ru-RU" smtClean="0"/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628775"/>
            <a:ext cx="4038600" cy="36337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2400" b="1" smtClean="0"/>
              <a:t>L'influence de Seurat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sz="2400" smtClean="0"/>
              <a:t>= Le tableau intitulé </a:t>
            </a:r>
            <a:r>
              <a:rPr lang="fr-FR" sz="2400" i="1" smtClean="0"/>
              <a:t>l'Île de la jatte</a:t>
            </a:r>
            <a:r>
              <a:rPr lang="fr-FR" sz="2400" smtClean="0"/>
              <a:t> représente la vie du dimanche à l'époque. Les peintres appartenant à ce mouvement </a:t>
            </a:r>
            <a:r>
              <a:rPr lang="fr-FR" sz="2400" u="sng" smtClean="0"/>
              <a:t>font de la vie quotidienne leur sujet principal</a:t>
            </a:r>
            <a:r>
              <a:rPr lang="fr-FR" sz="2400" smtClean="0"/>
              <a:t>.</a:t>
            </a:r>
            <a:endParaRPr lang="ru-RU" sz="2400" smtClean="0"/>
          </a:p>
        </p:txBody>
      </p:sp>
      <p:sp>
        <p:nvSpPr>
          <p:cNvPr id="6148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427538" y="1628775"/>
            <a:ext cx="4465637" cy="29527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2400" b="1" smtClean="0"/>
              <a:t>Le « couple » Paul Gauguin / Vincent Van Gogh</a:t>
            </a:r>
          </a:p>
          <a:p>
            <a:pPr eaLnBrk="1" hangingPunct="1">
              <a:lnSpc>
                <a:spcPct val="80000"/>
              </a:lnSpc>
            </a:pPr>
            <a:endParaRPr lang="fr-FR" sz="1400" b="1" smtClean="0"/>
          </a:p>
          <a:p>
            <a:pPr eaLnBrk="1" hangingPunct="1">
              <a:lnSpc>
                <a:spcPct val="80000"/>
              </a:lnSpc>
            </a:pPr>
            <a:r>
              <a:rPr lang="fr-FR" sz="2400" smtClean="0"/>
              <a:t>Van Gogh choisit sa technique: beaucoup plus emportée, plus lyrique et plus expressionniste que celles des autres.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smtClean="0"/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7343775" y="5157788"/>
            <a:ext cx="18002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2000"/>
              <a:t>Paul, lui, peint </a:t>
            </a:r>
            <a:r>
              <a:rPr lang="fr-FR" sz="2000" u="sng"/>
              <a:t>de mémoire dans l'atelier</a:t>
            </a:r>
            <a:endParaRPr lang="ru-RU" sz="2000" u="sng"/>
          </a:p>
        </p:txBody>
      </p:sp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3924300" y="5157788"/>
            <a:ext cx="33131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000"/>
              <a:t>Vincent s'impose d'aller peindre </a:t>
            </a:r>
            <a:r>
              <a:rPr lang="fr-FR" sz="2000" u="sng"/>
              <a:t>sur le motif</a:t>
            </a:r>
            <a:r>
              <a:rPr lang="fr-FR" sz="2000"/>
              <a:t> quelles que soient les conditions climatiques</a:t>
            </a:r>
            <a:endParaRPr lang="ru-RU" sz="2000"/>
          </a:p>
        </p:txBody>
      </p:sp>
      <p:sp>
        <p:nvSpPr>
          <p:cNvPr id="6151" name="AutoShape 8"/>
          <p:cNvSpPr>
            <a:spLocks noChangeArrowheads="1"/>
          </p:cNvSpPr>
          <p:nvPr/>
        </p:nvSpPr>
        <p:spPr bwMode="auto">
          <a:xfrm>
            <a:off x="395288" y="476250"/>
            <a:ext cx="576262" cy="1008063"/>
          </a:xfrm>
          <a:prstGeom prst="curvedRightArrow">
            <a:avLst>
              <a:gd name="adj1" fmla="val 34986"/>
              <a:gd name="adj2" fmla="val 69973"/>
              <a:gd name="adj3" fmla="val 33333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2" name="AutoShape 9"/>
          <p:cNvSpPr>
            <a:spLocks noChangeArrowheads="1"/>
          </p:cNvSpPr>
          <p:nvPr/>
        </p:nvSpPr>
        <p:spPr bwMode="auto">
          <a:xfrm>
            <a:off x="8172450" y="476250"/>
            <a:ext cx="503238" cy="1081088"/>
          </a:xfrm>
          <a:prstGeom prst="curvedLeftArrow">
            <a:avLst>
              <a:gd name="adj1" fmla="val 42965"/>
              <a:gd name="adj2" fmla="val 85931"/>
              <a:gd name="adj3" fmla="val 33333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3" name="Line 10"/>
          <p:cNvSpPr>
            <a:spLocks noChangeShapeType="1"/>
          </p:cNvSpPr>
          <p:nvPr/>
        </p:nvSpPr>
        <p:spPr bwMode="auto">
          <a:xfrm flipH="1">
            <a:off x="4643438" y="4365625"/>
            <a:ext cx="576262" cy="719138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54" name="Line 11"/>
          <p:cNvSpPr>
            <a:spLocks noChangeShapeType="1"/>
          </p:cNvSpPr>
          <p:nvPr/>
        </p:nvSpPr>
        <p:spPr bwMode="auto">
          <a:xfrm>
            <a:off x="7667625" y="4365625"/>
            <a:ext cx="576263" cy="719138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55" name="Rectangle 12"/>
          <p:cNvSpPr>
            <a:spLocks noChangeArrowheads="1"/>
          </p:cNvSpPr>
          <p:nvPr/>
        </p:nvSpPr>
        <p:spPr bwMode="auto">
          <a:xfrm>
            <a:off x="5580063" y="4437063"/>
            <a:ext cx="1871662" cy="620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fr-FR" sz="1600"/>
              <a:t>leurs techniques les opposent</a:t>
            </a:r>
            <a:r>
              <a:rPr lang="ru-RU"/>
              <a:t> </a:t>
            </a:r>
          </a:p>
        </p:txBody>
      </p:sp>
      <p:pic>
        <p:nvPicPr>
          <p:cNvPr id="6156" name="Picture 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4149725"/>
            <a:ext cx="3851275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0"/>
            <a:ext cx="6985000" cy="1008063"/>
          </a:xfrm>
        </p:spPr>
        <p:txBody>
          <a:bodyPr/>
          <a:lstStyle/>
          <a:p>
            <a:pPr eaLnBrk="1" hangingPunct="1"/>
            <a:r>
              <a:rPr lang="fr-FR" sz="5400" b="1" smtClean="0">
                <a:solidFill>
                  <a:srgbClr val="800080"/>
                </a:solidFill>
              </a:rPr>
              <a:t>Paul Cézanne</a:t>
            </a:r>
            <a:endParaRPr lang="ru-RU" sz="5400" b="1" smtClean="0">
              <a:solidFill>
                <a:srgbClr val="800080"/>
              </a:solidFill>
            </a:endParaRP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260350"/>
            <a:ext cx="1647825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84438" y="1249363"/>
            <a:ext cx="585946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3348038" y="5805488"/>
            <a:ext cx="43672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/>
              <a:t>Nature-morte aux pommes et aux oranges (1895-1900. Musée d'Orsay)</a:t>
            </a:r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-323850" y="0"/>
            <a:ext cx="8229600" cy="1143000"/>
          </a:xfrm>
        </p:spPr>
        <p:txBody>
          <a:bodyPr/>
          <a:lstStyle/>
          <a:p>
            <a:pPr eaLnBrk="1" hangingPunct="1"/>
            <a:r>
              <a:rPr lang="fr-FR" sz="5400" b="1" smtClean="0">
                <a:solidFill>
                  <a:srgbClr val="CC0000"/>
                </a:solidFill>
              </a:rPr>
              <a:t>Vincent Van Gogh</a:t>
            </a:r>
            <a:endParaRPr lang="ru-RU" sz="5400" b="1" smtClean="0">
              <a:solidFill>
                <a:srgbClr val="CC0000"/>
              </a:solidFill>
            </a:endParaRP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0" y="5157788"/>
            <a:ext cx="3371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Tournesols dans un vase, 1888</a:t>
            </a:r>
            <a:endParaRPr lang="ru-RU"/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7019925" y="2492375"/>
            <a:ext cx="2000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Autoportrait, 1889</a:t>
            </a:r>
          </a:p>
        </p:txBody>
      </p:sp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19925" y="188913"/>
            <a:ext cx="1857375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1268413"/>
            <a:ext cx="3084512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3492500" y="6237288"/>
            <a:ext cx="3270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Terrasse de café, la nuit, 1888</a:t>
            </a:r>
            <a:endParaRPr lang="ru-RU"/>
          </a:p>
        </p:txBody>
      </p:sp>
      <p:pic>
        <p:nvPicPr>
          <p:cNvPr id="8200" name="Picture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19475" y="1844675"/>
            <a:ext cx="3503613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975" y="188913"/>
            <a:ext cx="6249988" cy="1143000"/>
          </a:xfrm>
        </p:spPr>
        <p:txBody>
          <a:bodyPr/>
          <a:lstStyle/>
          <a:p>
            <a:pPr eaLnBrk="1" hangingPunct="1"/>
            <a:r>
              <a:rPr lang="fr-FR" sz="5400" b="1" smtClean="0">
                <a:solidFill>
                  <a:srgbClr val="800080"/>
                </a:solidFill>
              </a:rPr>
              <a:t>Paul Gauguin</a:t>
            </a:r>
            <a:endParaRPr lang="ru-RU" sz="5400" b="1" smtClean="0">
              <a:solidFill>
                <a:srgbClr val="800080"/>
              </a:solidFill>
            </a:endParaRP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0" y="2565400"/>
            <a:ext cx="2152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Autoportrait, (1893)</a:t>
            </a: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88913"/>
            <a:ext cx="1905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4210050" y="5799138"/>
            <a:ext cx="2647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Femmes de Tahiti, 1891</a:t>
            </a:r>
          </a:p>
        </p:txBody>
      </p:sp>
      <p:pic>
        <p:nvPicPr>
          <p:cNvPr id="9222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7313" y="1844675"/>
            <a:ext cx="5537200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fr-FR" sz="4800" b="1" smtClean="0">
                <a:solidFill>
                  <a:srgbClr val="CC0000"/>
                </a:solidFill>
              </a:rPr>
              <a:t>Henri de Toulouse-Lautrec</a:t>
            </a:r>
            <a:endParaRPr lang="ru-RU" sz="4800" b="1" smtClean="0">
              <a:solidFill>
                <a:srgbClr val="CC0000"/>
              </a:solidFill>
            </a:endParaRP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0" y="3573463"/>
            <a:ext cx="20161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1400" b="1"/>
              <a:t>Portrait de Henri de Toulouse-Lautrec par Giovanni Boldini</a:t>
            </a:r>
            <a:endParaRPr lang="ru-RU" sz="1400" b="1"/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908050"/>
            <a:ext cx="16637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5867400" y="5229225"/>
            <a:ext cx="25765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/>
              <a:t>La Goulue arrivant au Moulin Rouge (1892)</a:t>
            </a:r>
            <a:endParaRPr lang="ru-RU"/>
          </a:p>
        </p:txBody>
      </p:sp>
      <p:pic>
        <p:nvPicPr>
          <p:cNvPr id="10246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24525" y="1341438"/>
            <a:ext cx="2849563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7" name="Picture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11413" y="1773238"/>
            <a:ext cx="28575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8" name="Rectangle 10"/>
          <p:cNvSpPr>
            <a:spLocks noChangeArrowheads="1"/>
          </p:cNvSpPr>
          <p:nvPr/>
        </p:nvSpPr>
        <p:spPr bwMode="auto">
          <a:xfrm>
            <a:off x="2484438" y="5949950"/>
            <a:ext cx="2762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Moulin rouge - La Goulue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338</Words>
  <Application>Microsoft Office PowerPoint</Application>
  <PresentationFormat>Экран (4:3)</PresentationFormat>
  <Paragraphs>38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Monotype Corsiva</vt:lpstr>
      <vt:lpstr>Оформление по умолчанию</vt:lpstr>
      <vt:lpstr>Post impressionnisme</vt:lpstr>
      <vt:lpstr>Слайд 2</vt:lpstr>
      <vt:lpstr>Слайд 3</vt:lpstr>
      <vt:lpstr>Post-impessionnistes</vt:lpstr>
      <vt:lpstr>Deux sortes de peintures </vt:lpstr>
      <vt:lpstr>Paul Cézanne</vt:lpstr>
      <vt:lpstr>Vincent Van Gogh</vt:lpstr>
      <vt:lpstr>Paul Gauguin</vt:lpstr>
      <vt:lpstr>Henri de Toulouse-Lautrec</vt:lpstr>
      <vt:lpstr>Georges Seurat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 impressionnisme</dc:title>
  <dc:creator>user</dc:creator>
  <cp:lastModifiedBy>re</cp:lastModifiedBy>
  <cp:revision>9</cp:revision>
  <dcterms:created xsi:type="dcterms:W3CDTF">2010-11-14T21:15:01Z</dcterms:created>
  <dcterms:modified xsi:type="dcterms:W3CDTF">2014-06-26T12:11:05Z</dcterms:modified>
</cp:coreProperties>
</file>