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fl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303" r:id="rId27"/>
    <p:sldId id="304"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5" r:id="rId43"/>
    <p:sldId id="301" r:id="rId44"/>
    <p:sldId id="302" r:id="rId45"/>
    <p:sldId id="306" r:id="rId46"/>
    <p:sldId id="271" r:id="rId47"/>
    <p:sldId id="307" r:id="rId48"/>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20037EF8-9B63-4F7A-9E65-422288556335}" type="datetimeFigureOut">
              <a:rPr lang="ru-RU" smtClean="0"/>
              <a:t>29.01.2014</a:t>
            </a:fld>
            <a:endParaRPr lang="ru-RU"/>
          </a:p>
        </p:txBody>
      </p:sp>
      <p:sp>
        <p:nvSpPr>
          <p:cNvPr id="4" name="Нижний колонтитул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F241A392-2DF3-4EB6-8494-247D8068599E}" type="slidenum">
              <a:rPr lang="ru-RU" smtClean="0"/>
              <a:t>‹#›</a:t>
            </a:fld>
            <a:endParaRPr lang="ru-RU"/>
          </a:p>
        </p:txBody>
      </p:sp>
    </p:spTree>
    <p:extLst>
      <p:ext uri="{BB962C8B-B14F-4D97-AF65-F5344CB8AC3E}">
        <p14:creationId xmlns:p14="http://schemas.microsoft.com/office/powerpoint/2010/main" val="223711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29.01.2014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4C71EC6-210F-42DE-9C53-41977AD35B3D}" type="datetimeFigureOut">
              <a:rPr lang="ru-RU" smtClean="0"/>
              <a:t>29.01.2014</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s.yandex.ru/yandsearch?source=wiz&amp;fp=0&amp;text=%D0%BB%D1%83%D0%B8%20%D0%BF%D0%B0%D1%81%D1%82%D0%B5%D1%80&amp;noreask=1&amp;pos=25&amp;lr=213&amp;rpt=simage&amp;uinfo=ww-1263-wh-899-fw-1038-fh-598-pd-1&amp;img_url=http://www.accessexcellence.org/RC/AB/BC/images/lou_p.gi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yandex.ru/yandsearch?text=%D0%B0%D1%84%D0%B0%D0%BD%D0%B0%D1%81%D0%B8%D0%B9%20%D1%84%D0%B5%D1%82&amp;fp=0&amp;pos=2&amp;uinfo=ww-1263-wh-899-fw-1038-fh-598-pd-1&amp;rpt=simage&amp;img_url=http://www.kostyor.ru/images0/biogr/fet_1.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images.yandex.ru/yandsearch?text=%D1%91%D0%BF%D0%B8%D1%80%D0%B0%D0%B9%D1%82&amp;fp=0&amp;pos=0&amp;uinfo=ww-1263-wh-899-fw-1038-fh-598-pd-1&amp;rpt=simage&amp;img_url=http://www.tunnel.ru/userfiles/ck/images/13/0001dwcc.pn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flv"/><Relationship Id="rId1" Type="http://schemas.microsoft.com/office/2007/relationships/media" Target="../media/media1.flv"/><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yomaker.ru/" TargetMode="External"/><Relationship Id="rId2" Type="http://schemas.openxmlformats.org/officeDocument/2006/relationships/hyperlink" Target="http://ru.wikipedia.org/wiki/%A8" TargetMode="External"/><Relationship Id="rId1" Type="http://schemas.openxmlformats.org/officeDocument/2006/relationships/slideLayout" Target="../slideLayouts/slideLayout2.xml"/><Relationship Id="rId4" Type="http://schemas.openxmlformats.org/officeDocument/2006/relationships/hyperlink" Target="http://images.yandex.ru/yandsearch?text=%D0%B1%D1%83%D0%BA%D0%B2%D0%B0%20%D1%91&amp;stype=image&amp;lr=213&amp;noreask=1&amp;source=wi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Загадка буквы «Ё»</a:t>
            </a:r>
            <a:endParaRPr lang="ru-RU" dirty="0"/>
          </a:p>
        </p:txBody>
      </p:sp>
      <p:sp>
        <p:nvSpPr>
          <p:cNvPr id="3" name="Подзаголовок 2"/>
          <p:cNvSpPr>
            <a:spLocks noGrp="1"/>
          </p:cNvSpPr>
          <p:nvPr>
            <p:ph type="subTitle" idx="1"/>
          </p:nvPr>
        </p:nvSpPr>
        <p:spPr/>
        <p:txBody>
          <a:bodyPr/>
          <a:lstStyle/>
          <a:p>
            <a:r>
              <a:rPr lang="ru-RU" dirty="0" smtClean="0"/>
              <a:t>Интегрированный урок</a:t>
            </a:r>
          </a:p>
          <a:p>
            <a:r>
              <a:rPr lang="ru-RU" dirty="0" smtClean="0"/>
              <a:t>(Русский язык + история)</a:t>
            </a:r>
            <a:endParaRPr lang="ru-RU" dirty="0"/>
          </a:p>
        </p:txBody>
      </p:sp>
      <p:sp>
        <p:nvSpPr>
          <p:cNvPr id="4" name="TextBox 3"/>
          <p:cNvSpPr txBox="1"/>
          <p:nvPr/>
        </p:nvSpPr>
        <p:spPr>
          <a:xfrm>
            <a:off x="1043608" y="5805264"/>
            <a:ext cx="6984776" cy="523220"/>
          </a:xfrm>
          <a:prstGeom prst="rect">
            <a:avLst/>
          </a:prstGeom>
          <a:noFill/>
        </p:spPr>
        <p:txBody>
          <a:bodyPr wrap="square" rtlCol="0">
            <a:spAutoFit/>
          </a:bodyPr>
          <a:lstStyle/>
          <a:p>
            <a:r>
              <a:rPr lang="ru-RU" sz="1400" dirty="0" smtClean="0"/>
              <a:t>Презентация составлена преподавателем истории </a:t>
            </a:r>
            <a:r>
              <a:rPr lang="ru-RU" sz="1400" dirty="0" smtClean="0"/>
              <a:t>Фирсовой </a:t>
            </a:r>
            <a:r>
              <a:rPr lang="ru-RU" sz="1400" dirty="0" smtClean="0"/>
              <a:t>И.А</a:t>
            </a:r>
            <a:r>
              <a:rPr lang="ru-RU" sz="1400" dirty="0" smtClean="0"/>
              <a:t>.</a:t>
            </a:r>
          </a:p>
          <a:p>
            <a:pPr algn="ctr"/>
            <a:r>
              <a:rPr lang="ru-RU" sz="1400" dirty="0" smtClean="0"/>
              <a:t>Москва, 2013</a:t>
            </a:r>
            <a:endParaRPr lang="ru-RU" sz="1400" dirty="0"/>
          </a:p>
        </p:txBody>
      </p:sp>
      <p:sp>
        <p:nvSpPr>
          <p:cNvPr id="5" name="TextBox 4"/>
          <p:cNvSpPr txBox="1"/>
          <p:nvPr/>
        </p:nvSpPr>
        <p:spPr>
          <a:xfrm>
            <a:off x="827584" y="764704"/>
            <a:ext cx="7344816" cy="276999"/>
          </a:xfrm>
          <a:prstGeom prst="rect">
            <a:avLst/>
          </a:prstGeom>
          <a:noFill/>
        </p:spPr>
        <p:txBody>
          <a:bodyPr wrap="square" rtlCol="0">
            <a:spAutoFit/>
          </a:bodyPr>
          <a:lstStyle/>
          <a:p>
            <a:pPr algn="ctr"/>
            <a:r>
              <a:rPr lang="ru-RU" sz="1200" dirty="0" smtClean="0"/>
              <a:t>ГБОУ СПО г. Москвы Государственное училище (колледж) духового искусства</a:t>
            </a:r>
            <a:endParaRPr lang="ru-RU" sz="1200" dirty="0"/>
          </a:p>
        </p:txBody>
      </p:sp>
    </p:spTree>
    <p:extLst>
      <p:ext uri="{BB962C8B-B14F-4D97-AF65-F5344CB8AC3E}">
        <p14:creationId xmlns:p14="http://schemas.microsoft.com/office/powerpoint/2010/main" val="2206329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p:txBody>
          <a:bodyPr/>
          <a:lstStyle/>
          <a:p>
            <a:r>
              <a:rPr lang="ru-RU" dirty="0"/>
              <a:t>24 декабря 1942 года приказом народного комиссара просвещения РСФСР было введено обязательное употребление буквы «ё» в школьной практике. Насколько известно, этого приказа никто никогда не отменял. </a:t>
            </a:r>
          </a:p>
        </p:txBody>
      </p:sp>
      <p:pic>
        <p:nvPicPr>
          <p:cNvPr id="4" name="Picture 2" descr="http://t2.gstatic.com/images?q=tbn:ANd9GcQupAEgcyCUWOoprPaeEQamB4z4C9vqmhZwzICE1z2oav3ZvqA9Nw"/>
          <p:cNvPicPr>
            <a:picLocks noChangeAspect="1" noChangeArrowheads="1"/>
          </p:cNvPicPr>
          <p:nvPr/>
        </p:nvPicPr>
        <p:blipFill>
          <a:blip r:embed="rId2" cstate="print"/>
          <a:srcRect/>
          <a:stretch>
            <a:fillRect/>
          </a:stretch>
        </p:blipFill>
        <p:spPr bwMode="auto">
          <a:xfrm>
            <a:off x="5436096" y="3501008"/>
            <a:ext cx="1524000" cy="1524001"/>
          </a:xfrm>
          <a:prstGeom prst="rect">
            <a:avLst/>
          </a:prstGeom>
          <a:noFill/>
        </p:spPr>
      </p:pic>
    </p:spTree>
    <p:extLst>
      <p:ext uri="{BB962C8B-B14F-4D97-AF65-F5344CB8AC3E}">
        <p14:creationId xmlns:p14="http://schemas.microsoft.com/office/powerpoint/2010/main" val="1339798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183880" cy="5760640"/>
          </a:xfrm>
        </p:spPr>
        <p:txBody>
          <a:bodyPr>
            <a:noAutofit/>
          </a:bodyPr>
          <a:lstStyle/>
          <a:p>
            <a:pPr algn="ctr"/>
            <a:r>
              <a:rPr lang="ru-RU" sz="9600" dirty="0" smtClean="0"/>
              <a:t>Нужна ли нам буква</a:t>
            </a:r>
            <a:br>
              <a:rPr lang="ru-RU" sz="9600" dirty="0" smtClean="0"/>
            </a:br>
            <a:r>
              <a:rPr lang="ru-RU" sz="9600" dirty="0" smtClean="0"/>
              <a:t>«Ё»</a:t>
            </a:r>
            <a:br>
              <a:rPr lang="ru-RU" sz="9600" dirty="0" smtClean="0"/>
            </a:br>
            <a:r>
              <a:rPr lang="ru-RU" sz="9600" dirty="0" smtClean="0"/>
              <a:t>?</a:t>
            </a:r>
            <a:endParaRPr lang="ru-RU" sz="9600" dirty="0"/>
          </a:p>
        </p:txBody>
      </p:sp>
    </p:spTree>
    <p:extLst>
      <p:ext uri="{BB962C8B-B14F-4D97-AF65-F5344CB8AC3E}">
        <p14:creationId xmlns:p14="http://schemas.microsoft.com/office/powerpoint/2010/main" val="11542274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p:txBody>
          <a:bodyPr/>
          <a:lstStyle/>
          <a:p>
            <a:pPr marL="0" indent="0">
              <a:buNone/>
            </a:pPr>
            <a:r>
              <a:rPr lang="ru-RU" dirty="0" smtClean="0"/>
              <a:t>    </a:t>
            </a:r>
            <a:r>
              <a:rPr lang="ru-RU" sz="4800" dirty="0" smtClean="0">
                <a:solidFill>
                  <a:srgbClr val="FF0000"/>
                </a:solidFill>
              </a:rPr>
              <a:t>Екатерина </a:t>
            </a:r>
            <a:r>
              <a:rPr lang="en-US" sz="4800" dirty="0" smtClean="0">
                <a:solidFill>
                  <a:srgbClr val="FF0000"/>
                </a:solidFill>
              </a:rPr>
              <a:t>II</a:t>
            </a:r>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3093032" cy="3965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deepapple.com/i/news/2009-09-b/Umlauts-news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852936"/>
            <a:ext cx="33337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ifecity.com.ua/knowledge/1212277270_i-1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052736"/>
            <a:ext cx="1562100" cy="133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9952" y="1556792"/>
            <a:ext cx="1353256" cy="369332"/>
          </a:xfrm>
          <a:prstGeom prst="rect">
            <a:avLst/>
          </a:prstGeom>
          <a:noFill/>
        </p:spPr>
        <p:txBody>
          <a:bodyPr wrap="none" rtlCol="0">
            <a:spAutoFit/>
          </a:bodyPr>
          <a:lstStyle/>
          <a:p>
            <a:r>
              <a:rPr lang="ru-RU" dirty="0" smtClean="0"/>
              <a:t>УМЛЯУТЫ</a:t>
            </a:r>
            <a:endParaRPr lang="ru-RU" dirty="0"/>
          </a:p>
        </p:txBody>
      </p:sp>
      <p:cxnSp>
        <p:nvCxnSpPr>
          <p:cNvPr id="7" name="Прямая со стрелкой 6"/>
          <p:cNvCxnSpPr/>
          <p:nvPr/>
        </p:nvCxnSpPr>
        <p:spPr>
          <a:xfrm flipV="1">
            <a:off x="5436096" y="1196752"/>
            <a:ext cx="1368152"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p:cNvCxnSpPr/>
          <p:nvPr/>
        </p:nvCxnSpPr>
        <p:spPr>
          <a:xfrm>
            <a:off x="5436096" y="1844824"/>
            <a:ext cx="360040" cy="1656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1461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183880" cy="1051560"/>
          </a:xfrm>
        </p:spPr>
        <p:txBody>
          <a:bodyPr>
            <a:normAutofit fontScale="90000"/>
          </a:bodyPr>
          <a:lstStyle/>
          <a:p>
            <a:r>
              <a:rPr lang="ru-RU" dirty="0" smtClean="0"/>
              <a:t>Что будет, если забыть поставить точки над буквой Ё?</a:t>
            </a:r>
            <a:endParaRPr lang="ru-RU" dirty="0"/>
          </a:p>
        </p:txBody>
      </p:sp>
      <p:sp>
        <p:nvSpPr>
          <p:cNvPr id="6" name="TextBox 5"/>
          <p:cNvSpPr txBox="1"/>
          <p:nvPr/>
        </p:nvSpPr>
        <p:spPr>
          <a:xfrm>
            <a:off x="1043608" y="4887160"/>
            <a:ext cx="6624736" cy="1077218"/>
          </a:xfrm>
          <a:prstGeom prst="rect">
            <a:avLst/>
          </a:prstGeom>
          <a:noFill/>
        </p:spPr>
        <p:txBody>
          <a:bodyPr wrap="square" rtlCol="0">
            <a:spAutoFit/>
          </a:bodyPr>
          <a:lstStyle/>
          <a:p>
            <a:r>
              <a:rPr lang="ru-RU" sz="3200" dirty="0" smtClean="0"/>
              <a:t>К. Д. Лёвин -  персонаж из «Анны Карениной»</a:t>
            </a:r>
            <a:endParaRPr lang="ru-RU" sz="3200" dirty="0"/>
          </a:p>
        </p:txBody>
      </p:sp>
      <p:pic>
        <p:nvPicPr>
          <p:cNvPr id="3075" name="Picture 3" descr="D:\БУКВА Ё\fft99_mf10129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823" y="1758854"/>
            <a:ext cx="6143203" cy="29340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2136" y="1758854"/>
            <a:ext cx="2592288" cy="1754326"/>
          </a:xfrm>
          <a:prstGeom prst="rect">
            <a:avLst/>
          </a:prstGeom>
        </p:spPr>
        <p:txBody>
          <a:bodyPr wrap="square">
            <a:spAutoFit/>
          </a:bodyPr>
          <a:lstStyle/>
          <a:p>
            <a:r>
              <a:rPr lang="ru-RU" sz="5400" dirty="0" smtClean="0"/>
              <a:t>  </a:t>
            </a:r>
            <a:r>
              <a:rPr lang="ru-RU" sz="5400" dirty="0" err="1" smtClean="0"/>
              <a:t>Lyof</a:t>
            </a:r>
            <a:r>
              <a:rPr lang="ru-RU" sz="5400" dirty="0" smtClean="0"/>
              <a:t> </a:t>
            </a:r>
            <a:r>
              <a:rPr lang="ru-RU" sz="5400" dirty="0" err="1"/>
              <a:t>Tolstoy</a:t>
            </a:r>
            <a:endParaRPr lang="ru-RU" sz="5400" dirty="0"/>
          </a:p>
        </p:txBody>
      </p:sp>
      <p:pic>
        <p:nvPicPr>
          <p:cNvPr id="3074" name="Picture 2" descr="C:\Users\Ohana\Desktop\7 КЛАСС\Классные часы\prazdnik_bukvy_yo\тол.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6136" y="1268760"/>
            <a:ext cx="2681137" cy="155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462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634952"/>
          </a:xfrm>
        </p:spPr>
        <p:txBody>
          <a:bodyPr/>
          <a:lstStyle/>
          <a:p>
            <a:pPr marL="0" indent="0">
              <a:buNone/>
            </a:pPr>
            <a:r>
              <a:rPr lang="ru-RU" dirty="0" smtClean="0"/>
              <a:t>Уинстон </a:t>
            </a:r>
            <a:r>
              <a:rPr lang="ru-RU" dirty="0" err="1" smtClean="0"/>
              <a:t>Черчиль</a:t>
            </a:r>
            <a:r>
              <a:rPr lang="ru-RU" dirty="0" smtClean="0"/>
              <a:t>     </a:t>
            </a:r>
            <a:r>
              <a:rPr lang="ru-RU" b="1" dirty="0" err="1" smtClean="0"/>
              <a:t>Чёрчиль</a:t>
            </a:r>
            <a:endParaRPr lang="ru-RU" b="1" dirty="0" smtClean="0"/>
          </a:p>
          <a:p>
            <a:pPr marL="0" indent="0">
              <a:buNone/>
            </a:pPr>
            <a:r>
              <a:rPr lang="ru-RU" dirty="0"/>
              <a:t> </a:t>
            </a:r>
            <a:r>
              <a:rPr lang="ru-RU" dirty="0" smtClean="0"/>
              <a:t>                            </a:t>
            </a:r>
            <a:r>
              <a:rPr lang="ru-RU" b="1" dirty="0" smtClean="0"/>
              <a:t>Вильгельм Рентген</a:t>
            </a:r>
          </a:p>
          <a:p>
            <a:pPr marL="0" indent="0">
              <a:buNone/>
            </a:pPr>
            <a:r>
              <a:rPr lang="ru-RU" b="1" dirty="0"/>
              <a:t> </a:t>
            </a:r>
            <a:r>
              <a:rPr lang="ru-RU" b="1" dirty="0" smtClean="0"/>
              <a:t>                                       </a:t>
            </a:r>
            <a:r>
              <a:rPr lang="ru-RU" b="1" dirty="0" err="1" smtClean="0"/>
              <a:t>Рёнтген</a:t>
            </a:r>
            <a:endParaRPr lang="ru-RU" b="1" dirty="0" smtClean="0"/>
          </a:p>
          <a:p>
            <a:pPr marL="0" indent="0">
              <a:buNone/>
            </a:pPr>
            <a:endParaRPr lang="ru-RU" dirty="0"/>
          </a:p>
        </p:txBody>
      </p:sp>
      <p:pic>
        <p:nvPicPr>
          <p:cNvPr id="7170" name="Picture 2" descr="D:\БУКВА Ё\Черчил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93" y="1268760"/>
            <a:ext cx="3528690" cy="33306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H="1">
            <a:off x="2627784" y="692696"/>
            <a:ext cx="144016"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Прямая со стрелкой 6"/>
          <p:cNvCxnSpPr/>
          <p:nvPr/>
        </p:nvCxnSpPr>
        <p:spPr>
          <a:xfrm>
            <a:off x="3851920" y="836712"/>
            <a:ext cx="57606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 name="Прямая соединительная линия 9"/>
          <p:cNvCxnSpPr/>
          <p:nvPr/>
        </p:nvCxnSpPr>
        <p:spPr>
          <a:xfrm flipH="1">
            <a:off x="7020272" y="1196752"/>
            <a:ext cx="144016" cy="216024"/>
          </a:xfrm>
          <a:prstGeom prst="line">
            <a:avLst/>
          </a:prstGeom>
        </p:spPr>
        <p:style>
          <a:lnRef idx="3">
            <a:schemeClr val="accent1"/>
          </a:lnRef>
          <a:fillRef idx="0">
            <a:schemeClr val="accent1"/>
          </a:fillRef>
          <a:effectRef idx="2">
            <a:schemeClr val="accent1"/>
          </a:effectRef>
          <a:fontRef idx="minor">
            <a:schemeClr val="tx1"/>
          </a:fontRef>
        </p:style>
      </p:cxnSp>
      <p:pic>
        <p:nvPicPr>
          <p:cNvPr id="7171" name="Picture 3" descr="D:\БУКВА Ё\wcroentgen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2204864"/>
            <a:ext cx="3264873" cy="37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80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78968"/>
          </a:xfrm>
        </p:spPr>
        <p:txBody>
          <a:bodyPr/>
          <a:lstStyle/>
          <a:p>
            <a:pPr marL="0" indent="0">
              <a:buNone/>
            </a:pPr>
            <a:r>
              <a:rPr lang="ru-RU" b="1" dirty="0"/>
              <a:t>Луи </a:t>
            </a:r>
            <a:r>
              <a:rPr lang="ru-RU" b="1" dirty="0" smtClean="0"/>
              <a:t>Пастер          </a:t>
            </a:r>
            <a:r>
              <a:rPr lang="ru-RU" b="1" dirty="0" err="1" smtClean="0"/>
              <a:t>Пастёр</a:t>
            </a:r>
            <a:endParaRPr lang="ru-RU" b="1" dirty="0" smtClean="0"/>
          </a:p>
          <a:p>
            <a:pPr marL="0" indent="0">
              <a:buNone/>
            </a:pPr>
            <a:endParaRPr lang="ru-RU" dirty="0"/>
          </a:p>
        </p:txBody>
      </p:sp>
      <p:pic>
        <p:nvPicPr>
          <p:cNvPr id="12290" name="Picture 2" descr="http://www.homestead.org/ChrisDevaney/MakeBeer/Pasteu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24744"/>
            <a:ext cx="3269912" cy="4739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H="1">
            <a:off x="2627784" y="620688"/>
            <a:ext cx="144016" cy="36004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Прямая со стрелкой 5"/>
          <p:cNvCxnSpPr/>
          <p:nvPr/>
        </p:nvCxnSpPr>
        <p:spPr>
          <a:xfrm>
            <a:off x="3131840" y="836712"/>
            <a:ext cx="10081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68409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06960"/>
          </a:xfrm>
        </p:spPr>
        <p:txBody>
          <a:bodyPr/>
          <a:lstStyle/>
          <a:p>
            <a:pPr marL="0" indent="0">
              <a:buNone/>
            </a:pPr>
            <a:r>
              <a:rPr lang="ru-RU" b="1" dirty="0" smtClean="0"/>
              <a:t>             Николай Рерих</a:t>
            </a:r>
          </a:p>
          <a:p>
            <a:pPr marL="0" indent="0">
              <a:buNone/>
            </a:pPr>
            <a:endParaRPr lang="ru-RU" dirty="0"/>
          </a:p>
        </p:txBody>
      </p:sp>
      <p:pic>
        <p:nvPicPr>
          <p:cNvPr id="10242" name="Picture 2" descr="D:\БУКВА Ё\Рерих.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6400800" cy="442595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Ohana\Desktop\7 КЛАСС\Классные часы\prazdnik_bukvy_yo\Безымянный.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869160"/>
            <a:ext cx="3170759" cy="142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186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06960"/>
          </a:xfrm>
        </p:spPr>
        <p:txBody>
          <a:bodyPr/>
          <a:lstStyle/>
          <a:p>
            <a:pPr marL="0" indent="0">
              <a:buNone/>
            </a:pPr>
            <a:r>
              <a:rPr lang="ru-RU" b="1" dirty="0" err="1"/>
              <a:t>Пафнутий</a:t>
            </a:r>
            <a:r>
              <a:rPr lang="ru-RU" b="1" dirty="0"/>
              <a:t> </a:t>
            </a:r>
            <a:r>
              <a:rPr lang="ru-RU" b="1" dirty="0" smtClean="0"/>
              <a:t>Чебышев</a:t>
            </a:r>
          </a:p>
          <a:p>
            <a:pPr marL="0" indent="0">
              <a:buNone/>
            </a:pPr>
            <a:endParaRPr lang="ru-RU" b="1" dirty="0" smtClean="0"/>
          </a:p>
          <a:p>
            <a:pPr marL="0" indent="0">
              <a:buNone/>
            </a:pPr>
            <a:endParaRPr lang="ru-RU" b="1" dirty="0"/>
          </a:p>
          <a:p>
            <a:pPr marL="0" indent="0">
              <a:buNone/>
            </a:pPr>
            <a:endParaRPr lang="ru-RU" b="1" dirty="0" smtClean="0"/>
          </a:p>
          <a:p>
            <a:pPr marL="0" indent="0">
              <a:buNone/>
            </a:pPr>
            <a:r>
              <a:rPr lang="ru-RU" b="1" dirty="0"/>
              <a:t> </a:t>
            </a:r>
            <a:r>
              <a:rPr lang="ru-RU" b="1" dirty="0" smtClean="0"/>
              <a:t>     </a:t>
            </a:r>
            <a:r>
              <a:rPr lang="ru-RU" b="1" dirty="0" err="1" smtClean="0"/>
              <a:t>Чёбышев</a:t>
            </a:r>
            <a:endParaRPr lang="ru-RU" b="1" dirty="0" smtClean="0"/>
          </a:p>
          <a:p>
            <a:pPr marL="0" indent="0">
              <a:buNone/>
            </a:pPr>
            <a:endParaRPr lang="ru-RU" dirty="0"/>
          </a:p>
        </p:txBody>
      </p:sp>
      <p:pic>
        <p:nvPicPr>
          <p:cNvPr id="11266" name="Picture 2" descr="D:\БУКВА Ё\Чебыше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24744"/>
            <a:ext cx="3611166" cy="469136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H="1">
            <a:off x="3131840" y="692696"/>
            <a:ext cx="288032" cy="36004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77308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850976"/>
          </a:xfrm>
        </p:spPr>
        <p:txBody>
          <a:bodyPr/>
          <a:lstStyle/>
          <a:p>
            <a:pPr marL="0" indent="0">
              <a:buNone/>
            </a:pPr>
            <a:r>
              <a:rPr lang="ru-RU" sz="1800" i="1" dirty="0" smtClean="0"/>
              <a:t>                                                              На </a:t>
            </a:r>
            <a:r>
              <a:rPr lang="ru-RU" sz="1800" i="1" dirty="0"/>
              <a:t>заре ты </a:t>
            </a:r>
            <a:r>
              <a:rPr lang="ru-RU" sz="1800" i="1" dirty="0" smtClean="0"/>
              <a:t>её </a:t>
            </a:r>
            <a:r>
              <a:rPr lang="ru-RU" sz="1800" i="1" dirty="0"/>
              <a:t>не буди,</a:t>
            </a:r>
          </a:p>
          <a:p>
            <a:pPr marL="0" indent="0">
              <a:buNone/>
            </a:pPr>
            <a:r>
              <a:rPr lang="ru-RU" sz="1800" i="1" dirty="0" smtClean="0"/>
              <a:t>                                                      На </a:t>
            </a:r>
            <a:r>
              <a:rPr lang="ru-RU" sz="1800" i="1" dirty="0"/>
              <a:t>заре она сладко так спит</a:t>
            </a:r>
            <a:r>
              <a:rPr lang="ru-RU" sz="1800" i="1" dirty="0" smtClean="0"/>
              <a:t>;</a:t>
            </a:r>
          </a:p>
          <a:p>
            <a:pPr marL="0" indent="0">
              <a:buNone/>
            </a:pPr>
            <a:r>
              <a:rPr lang="ru-RU" sz="1800" i="1" dirty="0" smtClean="0"/>
              <a:t>                                                      Утро </a:t>
            </a:r>
            <a:r>
              <a:rPr lang="ru-RU" sz="1800" i="1" dirty="0"/>
              <a:t>дышит у ней на груди,</a:t>
            </a:r>
          </a:p>
          <a:p>
            <a:pPr marL="0" indent="0">
              <a:buNone/>
            </a:pPr>
            <a:r>
              <a:rPr lang="ru-RU" sz="1800" i="1" dirty="0" smtClean="0"/>
              <a:t>                                                      Ярко </a:t>
            </a:r>
            <a:r>
              <a:rPr lang="ru-RU" sz="1800" i="1" dirty="0"/>
              <a:t>пышет на ямках </a:t>
            </a:r>
            <a:r>
              <a:rPr lang="ru-RU" sz="1800" i="1" dirty="0" smtClean="0"/>
              <a:t>ланит.</a:t>
            </a:r>
          </a:p>
          <a:p>
            <a:pPr marL="0" indent="0">
              <a:buNone/>
            </a:pPr>
            <a:r>
              <a:rPr lang="ru-RU" dirty="0" smtClean="0"/>
              <a:t>                                           </a:t>
            </a:r>
            <a:r>
              <a:rPr lang="ru-RU" sz="2400" dirty="0" smtClean="0"/>
              <a:t>Афанасий Фет</a:t>
            </a:r>
          </a:p>
          <a:p>
            <a:pPr marL="0" indent="0">
              <a:buNone/>
            </a:pPr>
            <a:endParaRPr lang="ru-RU" sz="2400" dirty="0"/>
          </a:p>
          <a:p>
            <a:pPr marL="0" indent="0">
              <a:buNone/>
            </a:pPr>
            <a:r>
              <a:rPr lang="ru-RU" sz="2400" dirty="0" smtClean="0"/>
              <a:t>                                                  </a:t>
            </a:r>
            <a:r>
              <a:rPr lang="ru-RU" sz="2400" dirty="0" err="1" smtClean="0"/>
              <a:t>Фёт</a:t>
            </a:r>
            <a:r>
              <a:rPr lang="ru-RU" sz="2400" dirty="0" smtClean="0"/>
              <a:t> </a:t>
            </a:r>
            <a:r>
              <a:rPr lang="ru-RU" sz="2400" dirty="0" smtClean="0">
                <a:sym typeface="Wingdings" pitchFamily="2" charset="2"/>
              </a:rPr>
              <a:t></a:t>
            </a:r>
            <a:endParaRPr lang="ru-RU" sz="2400" dirty="0" smtClean="0"/>
          </a:p>
          <a:p>
            <a:pPr marL="0" indent="0">
              <a:buNone/>
            </a:pPr>
            <a:endParaRPr lang="ru-RU" dirty="0" smtClean="0"/>
          </a:p>
          <a:p>
            <a:pPr marL="0" indent="0">
              <a:buNone/>
            </a:pPr>
            <a:endParaRPr lang="ru-RU" dirty="0"/>
          </a:p>
        </p:txBody>
      </p:sp>
      <p:pic>
        <p:nvPicPr>
          <p:cNvPr id="13314" name="Picture 2" descr="http://img0.liveinternet.ru/images/attach/c/4/83/930/83930912_4758221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64704"/>
            <a:ext cx="3471869" cy="47021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H="1">
            <a:off x="8028384" y="1988840"/>
            <a:ext cx="144016" cy="28803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77750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06960"/>
          </a:xfrm>
        </p:spPr>
        <p:txBody>
          <a:bodyPr/>
          <a:lstStyle/>
          <a:p>
            <a:pPr marL="0" indent="0">
              <a:buNone/>
            </a:pPr>
            <a:r>
              <a:rPr lang="ru-RU" dirty="0" smtClean="0"/>
              <a:t>Кардинал Ришелье            </a:t>
            </a:r>
            <a:r>
              <a:rPr lang="ru-RU" dirty="0" err="1" smtClean="0"/>
              <a:t>Ришельё</a:t>
            </a:r>
            <a:endParaRPr lang="ru-RU" dirty="0" smtClean="0"/>
          </a:p>
          <a:p>
            <a:pPr marL="0" indent="0">
              <a:buNone/>
            </a:pPr>
            <a:r>
              <a:rPr lang="ru-RU" dirty="0"/>
              <a:t> </a:t>
            </a:r>
            <a:r>
              <a:rPr lang="ru-RU" dirty="0" smtClean="0"/>
              <a:t>                            </a:t>
            </a:r>
            <a:r>
              <a:rPr lang="ru-RU" sz="2400" dirty="0"/>
              <a:t>Шарль-Луи де </a:t>
            </a:r>
            <a:r>
              <a:rPr lang="ru-RU" sz="2400" dirty="0" smtClean="0"/>
              <a:t>Монтескье</a:t>
            </a:r>
          </a:p>
          <a:p>
            <a:pPr marL="0" indent="0">
              <a:buNone/>
            </a:pPr>
            <a:endParaRPr lang="ru-RU" sz="2400" dirty="0" smtClean="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r>
              <a:rPr lang="ru-RU" dirty="0" smtClean="0"/>
              <a:t>                                       </a:t>
            </a:r>
            <a:r>
              <a:rPr lang="ru-RU" dirty="0" err="1" smtClean="0"/>
              <a:t>Монтескьё</a:t>
            </a:r>
            <a:endParaRPr lang="ru-RU" dirty="0"/>
          </a:p>
        </p:txBody>
      </p:sp>
      <p:pic>
        <p:nvPicPr>
          <p:cNvPr id="14338" name="Picture 2" descr="D:\БУКВА Ё\41772_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69469"/>
            <a:ext cx="3271639" cy="421960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16986"/>
            <a:ext cx="3124646" cy="380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 стрелкой 4"/>
          <p:cNvCxnSpPr/>
          <p:nvPr/>
        </p:nvCxnSpPr>
        <p:spPr>
          <a:xfrm>
            <a:off x="4427984" y="836712"/>
            <a:ext cx="10081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71228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xEl>
                                              <p:pRg st="1" end="1"/>
                                            </p:txEl>
                                          </p:spTgt>
                                        </p:tgtEl>
                                        <p:attrNameLst>
                                          <p:attrName>r</p:attrName>
                                        </p:attrNameLst>
                                      </p:cBhvr>
                                    </p:animRot>
                                    <p:animRot by="-240000">
                                      <p:cBhvr>
                                        <p:cTn id="15" dur="200" fill="hold">
                                          <p:stCondLst>
                                            <p:cond delay="200"/>
                                          </p:stCondLst>
                                        </p:cTn>
                                        <p:tgtEl>
                                          <p:spTgt spid="3">
                                            <p:txEl>
                                              <p:pRg st="1" end="1"/>
                                            </p:txEl>
                                          </p:spTgt>
                                        </p:tgtEl>
                                        <p:attrNameLst>
                                          <p:attrName>r</p:attrName>
                                        </p:attrNameLst>
                                      </p:cBhvr>
                                    </p:animRot>
                                    <p:animRot by="240000">
                                      <p:cBhvr>
                                        <p:cTn id="16" dur="200" fill="hold">
                                          <p:stCondLst>
                                            <p:cond delay="400"/>
                                          </p:stCondLst>
                                        </p:cTn>
                                        <p:tgtEl>
                                          <p:spTgt spid="3">
                                            <p:txEl>
                                              <p:pRg st="1" end="1"/>
                                            </p:txEl>
                                          </p:spTgt>
                                        </p:tgtEl>
                                        <p:attrNameLst>
                                          <p:attrName>r</p:attrName>
                                        </p:attrNameLst>
                                      </p:cBhvr>
                                    </p:animRot>
                                    <p:animRot by="-240000">
                                      <p:cBhvr>
                                        <p:cTn id="17" dur="200" fill="hold">
                                          <p:stCondLst>
                                            <p:cond delay="600"/>
                                          </p:stCondLst>
                                        </p:cTn>
                                        <p:tgtEl>
                                          <p:spTgt spid="3">
                                            <p:txEl>
                                              <p:pRg st="1" end="1"/>
                                            </p:txEl>
                                          </p:spTgt>
                                        </p:tgtEl>
                                        <p:attrNameLst>
                                          <p:attrName>r</p:attrName>
                                        </p:attrNameLst>
                                      </p:cBhvr>
                                    </p:animRot>
                                    <p:animRot by="120000">
                                      <p:cBhvr>
                                        <p:cTn id="18" dur="200" fill="hold">
                                          <p:stCondLst>
                                            <p:cond delay="800"/>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3">
                                            <p:txEl>
                                              <p:pRg st="11" end="11"/>
                                            </p:txEl>
                                          </p:spTgt>
                                        </p:tgtEl>
                                        <p:attrNameLst>
                                          <p:attrName>r</p:attrName>
                                        </p:attrNameLst>
                                      </p:cBhvr>
                                    </p:animRot>
                                    <p:animRot by="-240000">
                                      <p:cBhvr>
                                        <p:cTn id="23" dur="200" fill="hold">
                                          <p:stCondLst>
                                            <p:cond delay="200"/>
                                          </p:stCondLst>
                                        </p:cTn>
                                        <p:tgtEl>
                                          <p:spTgt spid="3">
                                            <p:txEl>
                                              <p:pRg st="11" end="11"/>
                                            </p:txEl>
                                          </p:spTgt>
                                        </p:tgtEl>
                                        <p:attrNameLst>
                                          <p:attrName>r</p:attrName>
                                        </p:attrNameLst>
                                      </p:cBhvr>
                                    </p:animRot>
                                    <p:animRot by="240000">
                                      <p:cBhvr>
                                        <p:cTn id="24" dur="200" fill="hold">
                                          <p:stCondLst>
                                            <p:cond delay="400"/>
                                          </p:stCondLst>
                                        </p:cTn>
                                        <p:tgtEl>
                                          <p:spTgt spid="3">
                                            <p:txEl>
                                              <p:pRg st="11" end="11"/>
                                            </p:txEl>
                                          </p:spTgt>
                                        </p:tgtEl>
                                        <p:attrNameLst>
                                          <p:attrName>r</p:attrName>
                                        </p:attrNameLst>
                                      </p:cBhvr>
                                    </p:animRot>
                                    <p:animRot by="-240000">
                                      <p:cBhvr>
                                        <p:cTn id="25" dur="200" fill="hold">
                                          <p:stCondLst>
                                            <p:cond delay="600"/>
                                          </p:stCondLst>
                                        </p:cTn>
                                        <p:tgtEl>
                                          <p:spTgt spid="3">
                                            <p:txEl>
                                              <p:pRg st="11" end="11"/>
                                            </p:txEl>
                                          </p:spTgt>
                                        </p:tgtEl>
                                        <p:attrNameLst>
                                          <p:attrName>r</p:attrName>
                                        </p:attrNameLst>
                                      </p:cBhvr>
                                    </p:animRot>
                                    <p:animRot by="120000">
                                      <p:cBhvr>
                                        <p:cTn id="26" dur="200" fill="hold">
                                          <p:stCondLst>
                                            <p:cond delay="800"/>
                                          </p:stCondLst>
                                        </p:cTn>
                                        <p:tgtEl>
                                          <p:spTgt spid="3">
                                            <p:txEl>
                                              <p:pRg st="11" end="11"/>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
                                            <p:txEl>
                                              <p:pRg st="11" end="1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t>
            </a:r>
            <a:r>
              <a:rPr lang="ru-RU" sz="5400" dirty="0" smtClean="0"/>
              <a:t>С Днём буквы Ё! </a:t>
            </a:r>
            <a:r>
              <a:rPr lang="ru-RU" sz="5400" dirty="0" smtClean="0">
                <a:sym typeface="Wingdings" pitchFamily="2" charset="2"/>
              </a:rPr>
              <a:t></a:t>
            </a:r>
            <a:endParaRPr lang="ru-RU" sz="5400" dirty="0"/>
          </a:p>
        </p:txBody>
      </p:sp>
      <p:sp>
        <p:nvSpPr>
          <p:cNvPr id="3" name="Объект 2"/>
          <p:cNvSpPr>
            <a:spLocks noGrp="1"/>
          </p:cNvSpPr>
          <p:nvPr>
            <p:ph idx="1"/>
          </p:nvPr>
        </p:nvSpPr>
        <p:spPr/>
        <p:txBody>
          <a:bodyPr>
            <a:normAutofit/>
          </a:bodyPr>
          <a:lstStyle/>
          <a:p>
            <a:pPr marL="0" indent="0">
              <a:buNone/>
            </a:pPr>
            <a:endParaRPr lang="ru-RU" sz="9600" dirty="0" smtClean="0"/>
          </a:p>
          <a:p>
            <a:pPr marL="0" indent="0">
              <a:buNone/>
            </a:pPr>
            <a:r>
              <a:rPr lang="ru-RU" sz="9600" dirty="0"/>
              <a:t> </a:t>
            </a:r>
            <a:r>
              <a:rPr lang="ru-RU" sz="9600" dirty="0" smtClean="0"/>
              <a:t> 29 ноября</a:t>
            </a:r>
            <a:endParaRPr lang="ru-RU" sz="9600" dirty="0"/>
          </a:p>
        </p:txBody>
      </p:sp>
    </p:spTree>
    <p:extLst>
      <p:ext uri="{BB962C8B-B14F-4D97-AF65-F5344CB8AC3E}">
        <p14:creationId xmlns:p14="http://schemas.microsoft.com/office/powerpoint/2010/main" val="8973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634952"/>
          </a:xfrm>
        </p:spPr>
        <p:txBody>
          <a:bodyPr>
            <a:normAutofit lnSpcReduction="10000"/>
          </a:bodyPr>
          <a:lstStyle/>
          <a:p>
            <a:pPr marL="0" indent="0">
              <a:buNone/>
            </a:pPr>
            <a:r>
              <a:rPr lang="ru-RU" b="1" dirty="0"/>
              <a:t>Жерар </a:t>
            </a:r>
            <a:r>
              <a:rPr lang="ru-RU" b="1" dirty="0" smtClean="0"/>
              <a:t>Депардье         </a:t>
            </a:r>
            <a:r>
              <a:rPr lang="ru-RU" b="1" dirty="0" err="1" smtClean="0"/>
              <a:t>Мирей</a:t>
            </a:r>
            <a:r>
              <a:rPr lang="ru-RU" b="1" dirty="0" smtClean="0"/>
              <a:t> </a:t>
            </a:r>
            <a:r>
              <a:rPr lang="ru-RU" b="1" dirty="0" err="1" smtClean="0"/>
              <a:t>Матье</a:t>
            </a:r>
            <a:endParaRPr lang="ru-RU" b="1" dirty="0" smtClean="0"/>
          </a:p>
          <a:p>
            <a:pPr marL="0" indent="0">
              <a:buNone/>
            </a:pPr>
            <a:endParaRPr lang="ru-RU" b="1" dirty="0"/>
          </a:p>
          <a:p>
            <a:pPr marL="0" indent="0">
              <a:buNone/>
            </a:pPr>
            <a:endParaRPr lang="ru-RU" b="1" dirty="0" smtClean="0"/>
          </a:p>
          <a:p>
            <a:pPr marL="0" indent="0">
              <a:buNone/>
            </a:pPr>
            <a:endParaRPr lang="ru-RU" b="1" dirty="0"/>
          </a:p>
          <a:p>
            <a:pPr marL="0" indent="0">
              <a:buNone/>
            </a:pPr>
            <a:endParaRPr lang="ru-RU" b="1" dirty="0" smtClean="0"/>
          </a:p>
          <a:p>
            <a:pPr marL="0" indent="0">
              <a:buNone/>
            </a:pPr>
            <a:endParaRPr lang="ru-RU" b="1" dirty="0"/>
          </a:p>
          <a:p>
            <a:pPr marL="0" indent="0">
              <a:buNone/>
            </a:pPr>
            <a:endParaRPr lang="ru-RU" b="1" dirty="0" smtClean="0"/>
          </a:p>
          <a:p>
            <a:pPr marL="0" indent="0">
              <a:buNone/>
            </a:pPr>
            <a:endParaRPr lang="ru-RU" b="1" dirty="0"/>
          </a:p>
          <a:p>
            <a:pPr marL="0" indent="0">
              <a:buNone/>
            </a:pPr>
            <a:endParaRPr lang="ru-RU" b="1" dirty="0" smtClean="0"/>
          </a:p>
          <a:p>
            <a:pPr marL="0" indent="0">
              <a:buNone/>
            </a:pPr>
            <a:endParaRPr lang="ru-RU" b="1" dirty="0"/>
          </a:p>
          <a:p>
            <a:pPr marL="0" indent="0">
              <a:buNone/>
            </a:pPr>
            <a:endParaRPr lang="ru-RU" b="1" dirty="0" smtClean="0"/>
          </a:p>
          <a:p>
            <a:pPr marL="0" indent="0">
              <a:buNone/>
            </a:pPr>
            <a:r>
              <a:rPr lang="ru-RU" b="1" dirty="0" smtClean="0"/>
              <a:t>      </a:t>
            </a:r>
            <a:r>
              <a:rPr lang="ru-RU" b="1" dirty="0" err="1" smtClean="0"/>
              <a:t>Депардьё</a:t>
            </a:r>
            <a:r>
              <a:rPr lang="ru-RU" b="1" dirty="0" smtClean="0"/>
              <a:t>                    </a:t>
            </a:r>
            <a:r>
              <a:rPr lang="ru-RU" b="1" dirty="0" err="1" smtClean="0"/>
              <a:t>Матьё</a:t>
            </a:r>
            <a:r>
              <a:rPr lang="ru-RU" b="1" dirty="0" smtClean="0"/>
              <a:t>    </a:t>
            </a:r>
          </a:p>
          <a:p>
            <a:pPr marL="0" indent="0">
              <a:buNone/>
            </a:pPr>
            <a:endParaRPr lang="ru-RU" dirty="0"/>
          </a:p>
        </p:txBody>
      </p:sp>
      <p:pic>
        <p:nvPicPr>
          <p:cNvPr id="15362" name="Picture 2" descr="D:\БУКВА Ё\52999333_Gerard_Depardieu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58753"/>
            <a:ext cx="2982254" cy="423092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БУКВА Ё\4qy6wcdkagl4e7madlifo7uf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760"/>
            <a:ext cx="4037434" cy="403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3184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1" end="11"/>
                                            </p:txEl>
                                          </p:spTgt>
                                        </p:tgtEl>
                                        <p:attrNameLst>
                                          <p:attrName>r</p:attrName>
                                        </p:attrNameLst>
                                      </p:cBhvr>
                                    </p:animRot>
                                    <p:animRot by="-240000">
                                      <p:cBhvr>
                                        <p:cTn id="7" dur="200" fill="hold">
                                          <p:stCondLst>
                                            <p:cond delay="200"/>
                                          </p:stCondLst>
                                        </p:cTn>
                                        <p:tgtEl>
                                          <p:spTgt spid="3">
                                            <p:txEl>
                                              <p:pRg st="11" end="11"/>
                                            </p:txEl>
                                          </p:spTgt>
                                        </p:tgtEl>
                                        <p:attrNameLst>
                                          <p:attrName>r</p:attrName>
                                        </p:attrNameLst>
                                      </p:cBhvr>
                                    </p:animRot>
                                    <p:animRot by="240000">
                                      <p:cBhvr>
                                        <p:cTn id="8" dur="200" fill="hold">
                                          <p:stCondLst>
                                            <p:cond delay="400"/>
                                          </p:stCondLst>
                                        </p:cTn>
                                        <p:tgtEl>
                                          <p:spTgt spid="3">
                                            <p:txEl>
                                              <p:pRg st="11" end="11"/>
                                            </p:txEl>
                                          </p:spTgt>
                                        </p:tgtEl>
                                        <p:attrNameLst>
                                          <p:attrName>r</p:attrName>
                                        </p:attrNameLst>
                                      </p:cBhvr>
                                    </p:animRot>
                                    <p:animRot by="-240000">
                                      <p:cBhvr>
                                        <p:cTn id="9" dur="200" fill="hold">
                                          <p:stCondLst>
                                            <p:cond delay="600"/>
                                          </p:stCondLst>
                                        </p:cTn>
                                        <p:tgtEl>
                                          <p:spTgt spid="3">
                                            <p:txEl>
                                              <p:pRg st="11" end="11"/>
                                            </p:txEl>
                                          </p:spTgt>
                                        </p:tgtEl>
                                        <p:attrNameLst>
                                          <p:attrName>r</p:attrName>
                                        </p:attrNameLst>
                                      </p:cBhvr>
                                    </p:animRot>
                                    <p:animRot by="120000">
                                      <p:cBhvr>
                                        <p:cTn id="10" dur="200" fill="hold">
                                          <p:stCondLst>
                                            <p:cond delay="800"/>
                                          </p:stCondLst>
                                        </p:cTn>
                                        <p:tgtEl>
                                          <p:spTgt spid="3">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6067000"/>
          </a:xfrm>
        </p:spPr>
        <p:txBody>
          <a:bodyPr/>
          <a:lstStyle/>
          <a:p>
            <a:endParaRPr lang="ru-RU" dirty="0"/>
          </a:p>
          <a:p>
            <a:pPr marL="0" indent="0">
              <a:buNone/>
            </a:pPr>
            <a:r>
              <a:rPr lang="ru-RU" dirty="0"/>
              <a:t>	</a:t>
            </a:r>
            <a:r>
              <a:rPr lang="ru-RU" sz="2400" b="1" dirty="0" smtClean="0"/>
              <a:t>С </a:t>
            </a:r>
            <a:r>
              <a:rPr lang="ru-RU" sz="2400" b="1" dirty="0"/>
              <a:t>2002 года существует специальный знак, который называется "</a:t>
            </a:r>
            <a:r>
              <a:rPr lang="ru-RU" sz="2400" b="1" dirty="0" err="1"/>
              <a:t>Ёпирайт</a:t>
            </a:r>
            <a:r>
              <a:rPr lang="ru-RU" sz="2400" b="1" dirty="0"/>
              <a:t>". Если встретите его на обложке периодического издания - значит, оно полностью </a:t>
            </a:r>
            <a:r>
              <a:rPr lang="ru-RU" sz="2400" b="1" dirty="0" err="1"/>
              <a:t>ёфицировано</a:t>
            </a:r>
            <a:r>
              <a:rPr lang="ru-RU" sz="2400" b="1" dirty="0"/>
              <a:t>, т.е. редактор расставил все точки над Ё.</a:t>
            </a:r>
            <a:r>
              <a:rPr lang="ru-RU" sz="2400" dirty="0"/>
              <a:t> </a:t>
            </a:r>
          </a:p>
        </p:txBody>
      </p:sp>
      <p:pic>
        <p:nvPicPr>
          <p:cNvPr id="16386" name="Picture 2" descr="http://adobeindesign.ru/wp-content/uploads/jopiright.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068960"/>
            <a:ext cx="2943225"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32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980728"/>
            <a:ext cx="8183880" cy="5054312"/>
          </a:xfrm>
        </p:spPr>
        <p:txBody>
          <a:bodyPr>
            <a:noAutofit/>
          </a:bodyPr>
          <a:lstStyle/>
          <a:p>
            <a:pPr algn="ctr"/>
            <a:r>
              <a:rPr lang="ru-RU" sz="6600" dirty="0" smtClean="0"/>
              <a:t>Много ли вы знаете слов, чтобы там встречалась буква «Ё»?</a:t>
            </a:r>
            <a:endParaRPr lang="ru-RU" sz="6600" dirty="0"/>
          </a:p>
        </p:txBody>
      </p:sp>
    </p:spTree>
    <p:extLst>
      <p:ext uri="{BB962C8B-B14F-4D97-AF65-F5344CB8AC3E}">
        <p14:creationId xmlns:p14="http://schemas.microsoft.com/office/powerpoint/2010/main" val="27590393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052736"/>
            <a:ext cx="8183880" cy="1051560"/>
          </a:xfrm>
        </p:spPr>
        <p:txBody>
          <a:bodyPr>
            <a:normAutofit fontScale="90000"/>
          </a:bodyPr>
          <a:lstStyle/>
          <a:p>
            <a:pPr algn="ctr"/>
            <a:r>
              <a:rPr lang="ru-RU" dirty="0" smtClean="0"/>
              <a:t>Какая </a:t>
            </a:r>
            <a:br>
              <a:rPr lang="ru-RU" dirty="0" smtClean="0"/>
            </a:br>
            <a:r>
              <a:rPr lang="ru-RU" dirty="0" smtClean="0"/>
              <a:t>буква «Ё» в алфавите по счёту?</a:t>
            </a:r>
            <a:endParaRPr lang="ru-RU" dirty="0"/>
          </a:p>
        </p:txBody>
      </p:sp>
      <p:sp>
        <p:nvSpPr>
          <p:cNvPr id="4" name="TextBox 3"/>
          <p:cNvSpPr txBox="1"/>
          <p:nvPr/>
        </p:nvSpPr>
        <p:spPr>
          <a:xfrm>
            <a:off x="179512" y="2348880"/>
            <a:ext cx="8568952" cy="2554545"/>
          </a:xfrm>
          <a:prstGeom prst="rect">
            <a:avLst/>
          </a:prstGeom>
          <a:noFill/>
        </p:spPr>
        <p:txBody>
          <a:bodyPr wrap="square" rtlCol="0">
            <a:spAutoFit/>
          </a:bodyPr>
          <a:lstStyle/>
          <a:p>
            <a:pPr algn="ctr"/>
            <a:r>
              <a:rPr lang="ru-RU" sz="8000" b="1" dirty="0" smtClean="0">
                <a:solidFill>
                  <a:schemeClr val="accent1">
                    <a:lumMod val="75000"/>
                  </a:schemeClr>
                </a:solidFill>
              </a:rPr>
              <a:t>А Б В Г Д Е Ё Ж З И Й К Л …</a:t>
            </a:r>
            <a:r>
              <a:rPr lang="ru-RU" sz="8000" b="1" dirty="0" smtClean="0">
                <a:solidFill>
                  <a:srgbClr val="FFFF00"/>
                </a:solidFill>
              </a:rPr>
              <a:t>  </a:t>
            </a:r>
            <a:endParaRPr lang="ru-RU" sz="8000" b="1" dirty="0">
              <a:solidFill>
                <a:srgbClr val="FFFF00"/>
              </a:solidFill>
            </a:endParaRPr>
          </a:p>
        </p:txBody>
      </p:sp>
    </p:spTree>
    <p:extLst>
      <p:ext uri="{BB962C8B-B14F-4D97-AF65-F5344CB8AC3E}">
        <p14:creationId xmlns:p14="http://schemas.microsoft.com/office/powerpoint/2010/main" val="3537187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221088"/>
            <a:ext cx="8183880" cy="1051560"/>
          </a:xfrm>
        </p:spPr>
        <p:txBody>
          <a:bodyPr/>
          <a:lstStyle/>
          <a:p>
            <a:r>
              <a:rPr lang="ru-RU" dirty="0" smtClean="0"/>
              <a:t>Жизнь без буквы «Ё»…</a:t>
            </a:r>
            <a:endParaRPr lang="ru-RU" dirty="0"/>
          </a:p>
        </p:txBody>
      </p:sp>
      <p:sp>
        <p:nvSpPr>
          <p:cNvPr id="3" name="Объект 2"/>
          <p:cNvSpPr>
            <a:spLocks noGrp="1"/>
          </p:cNvSpPr>
          <p:nvPr>
            <p:ph idx="1"/>
          </p:nvPr>
        </p:nvSpPr>
        <p:spPr/>
        <p:txBody>
          <a:bodyPr/>
          <a:lstStyle/>
          <a:p>
            <a:pPr marL="0" indent="0">
              <a:buNone/>
            </a:pPr>
            <a:r>
              <a:rPr lang="ru-RU" sz="4000" dirty="0" smtClean="0"/>
              <a:t>«Больной</a:t>
            </a:r>
            <a:r>
              <a:rPr lang="ru-RU" sz="4000" dirty="0"/>
              <a:t>, у вас небо </a:t>
            </a:r>
            <a:r>
              <a:rPr lang="ru-RU" sz="4000" dirty="0" smtClean="0"/>
              <a:t>красное»</a:t>
            </a:r>
          </a:p>
          <a:p>
            <a:pPr marL="0" indent="0">
              <a:buNone/>
            </a:pPr>
            <a:r>
              <a:rPr lang="ru-RU" sz="4000" dirty="0" smtClean="0"/>
              <a:t> «…три </a:t>
            </a:r>
            <a:r>
              <a:rPr lang="ru-RU" sz="4000" dirty="0"/>
              <a:t>часа лёта – это много, а три часа лета – </a:t>
            </a:r>
            <a:r>
              <a:rPr lang="ru-RU" sz="4000" dirty="0" smtClean="0"/>
              <a:t>мало». </a:t>
            </a:r>
          </a:p>
          <a:p>
            <a:pPr marL="0" indent="0">
              <a:buNone/>
            </a:pPr>
            <a:r>
              <a:rPr lang="ru-RU" sz="4000" dirty="0" smtClean="0"/>
              <a:t>«Не </a:t>
            </a:r>
            <a:r>
              <a:rPr lang="ru-RU" sz="4000" dirty="0"/>
              <a:t>всяк, кто осел, – </a:t>
            </a:r>
            <a:r>
              <a:rPr lang="ru-RU" sz="4000" dirty="0" smtClean="0"/>
              <a:t>осёл».</a:t>
            </a:r>
            <a:endParaRPr lang="ru-RU" sz="4000" dirty="0"/>
          </a:p>
          <a:p>
            <a:pPr marL="0" indent="0">
              <a:buNone/>
            </a:pPr>
            <a:endParaRPr lang="ru-RU" dirty="0"/>
          </a:p>
        </p:txBody>
      </p:sp>
    </p:spTree>
    <p:extLst>
      <p:ext uri="{BB962C8B-B14F-4D97-AF65-F5344CB8AC3E}">
        <p14:creationId xmlns:p14="http://schemas.microsoft.com/office/powerpoint/2010/main" val="24186159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4680520" cy="1051560"/>
          </a:xfrm>
        </p:spPr>
        <p:txBody>
          <a:bodyPr>
            <a:normAutofit fontScale="90000"/>
          </a:bodyPr>
          <a:lstStyle/>
          <a:p>
            <a:r>
              <a:rPr lang="ru-RU" dirty="0" smtClean="0"/>
              <a:t>Лингвистическая разминка…</a:t>
            </a:r>
            <a:endParaRPr lang="ru-RU" dirty="0"/>
          </a:p>
        </p:txBody>
      </p:sp>
      <p:sp>
        <p:nvSpPr>
          <p:cNvPr id="3" name="TextBox 2"/>
          <p:cNvSpPr txBox="1"/>
          <p:nvPr/>
        </p:nvSpPr>
        <p:spPr>
          <a:xfrm>
            <a:off x="611560" y="1628800"/>
            <a:ext cx="8064896" cy="707886"/>
          </a:xfrm>
          <a:prstGeom prst="rect">
            <a:avLst/>
          </a:prstGeom>
          <a:noFill/>
        </p:spPr>
        <p:txBody>
          <a:bodyPr wrap="square" rtlCol="0">
            <a:spAutoFit/>
          </a:bodyPr>
          <a:lstStyle/>
          <a:p>
            <a:pPr algn="ctr"/>
            <a:endParaRPr lang="ru-RU" sz="2000" b="1" dirty="0" smtClean="0">
              <a:solidFill>
                <a:schemeClr val="accent5">
                  <a:lumMod val="75000"/>
                </a:schemeClr>
              </a:solidFill>
            </a:endParaRPr>
          </a:p>
          <a:p>
            <a:pPr algn="ctr"/>
            <a:r>
              <a:rPr lang="ru-RU" sz="2000" b="1" dirty="0" smtClean="0">
                <a:solidFill>
                  <a:schemeClr val="accent5">
                    <a:lumMod val="75000"/>
                  </a:schemeClr>
                </a:solidFill>
              </a:rPr>
              <a:t>«Буквы ё – о после шипящих в корне слова»</a:t>
            </a:r>
            <a:endParaRPr lang="ru-RU" sz="2000" b="1" dirty="0">
              <a:solidFill>
                <a:schemeClr val="accent5">
                  <a:lumMod val="75000"/>
                </a:schemeClr>
              </a:solidFill>
            </a:endParaRPr>
          </a:p>
        </p:txBody>
      </p:sp>
      <p:sp>
        <p:nvSpPr>
          <p:cNvPr id="4" name="TextBox 3"/>
          <p:cNvSpPr txBox="1"/>
          <p:nvPr/>
        </p:nvSpPr>
        <p:spPr>
          <a:xfrm>
            <a:off x="1089188" y="2420888"/>
            <a:ext cx="7109639" cy="461665"/>
          </a:xfrm>
          <a:prstGeom prst="rect">
            <a:avLst/>
          </a:prstGeom>
          <a:noFill/>
        </p:spPr>
        <p:txBody>
          <a:bodyPr wrap="none" rtlCol="0">
            <a:spAutoFit/>
          </a:bodyPr>
          <a:lstStyle/>
          <a:p>
            <a:pPr algn="ctr"/>
            <a:r>
              <a:rPr lang="ru-RU" sz="2400" b="1" dirty="0" smtClean="0">
                <a:solidFill>
                  <a:srgbClr val="FF0000"/>
                </a:solidFill>
              </a:rPr>
              <a:t>Вставьте пропущенные буквы </a:t>
            </a:r>
            <a:r>
              <a:rPr lang="ru-RU" sz="2400" b="1" dirty="0" smtClean="0">
                <a:solidFill>
                  <a:srgbClr val="FFFF00"/>
                </a:solidFill>
              </a:rPr>
              <a:t>о</a:t>
            </a:r>
            <a:r>
              <a:rPr lang="ru-RU" sz="2400" b="1" dirty="0" smtClean="0">
                <a:solidFill>
                  <a:srgbClr val="FF0000"/>
                </a:solidFill>
              </a:rPr>
              <a:t> или </a:t>
            </a:r>
            <a:r>
              <a:rPr lang="ru-RU" sz="2400" b="1" dirty="0" smtClean="0">
                <a:solidFill>
                  <a:srgbClr val="FFFF00"/>
                </a:solidFill>
              </a:rPr>
              <a:t>ё</a:t>
            </a:r>
            <a:endParaRPr lang="ru-RU" sz="2400" b="1" dirty="0">
              <a:solidFill>
                <a:srgbClr val="FF0000"/>
              </a:solidFill>
            </a:endParaRPr>
          </a:p>
        </p:txBody>
      </p:sp>
      <p:sp>
        <p:nvSpPr>
          <p:cNvPr id="5" name="TextBox 4"/>
          <p:cNvSpPr txBox="1"/>
          <p:nvPr/>
        </p:nvSpPr>
        <p:spPr>
          <a:xfrm>
            <a:off x="467544" y="3068960"/>
            <a:ext cx="8208912" cy="3139321"/>
          </a:xfrm>
          <a:prstGeom prst="rect">
            <a:avLst/>
          </a:prstGeom>
          <a:noFill/>
        </p:spPr>
        <p:txBody>
          <a:bodyPr wrap="square" rtlCol="0">
            <a:spAutoFit/>
          </a:bodyPr>
          <a:lstStyle/>
          <a:p>
            <a:r>
              <a:rPr lang="ru-RU" sz="3600" dirty="0" err="1" smtClean="0"/>
              <a:t>Деш_вый</a:t>
            </a:r>
            <a:r>
              <a:rPr lang="ru-RU" sz="3600" dirty="0" smtClean="0"/>
              <a:t>, </a:t>
            </a:r>
            <a:r>
              <a:rPr lang="ru-RU" sz="3600" dirty="0" err="1" smtClean="0"/>
              <a:t>ч_рствый</a:t>
            </a:r>
            <a:r>
              <a:rPr lang="ru-RU" sz="3600" dirty="0" smtClean="0"/>
              <a:t>, </a:t>
            </a:r>
            <a:r>
              <a:rPr lang="ru-RU" sz="3600" dirty="0" err="1" smtClean="0"/>
              <a:t>ш_рох</a:t>
            </a:r>
            <a:r>
              <a:rPr lang="ru-RU" sz="3600" dirty="0" smtClean="0"/>
              <a:t>, </a:t>
            </a:r>
            <a:r>
              <a:rPr lang="ru-RU" sz="3600" dirty="0" err="1" smtClean="0"/>
              <a:t>ш_пот</a:t>
            </a:r>
            <a:r>
              <a:rPr lang="ru-RU" sz="3600" dirty="0" smtClean="0"/>
              <a:t>, </a:t>
            </a:r>
            <a:r>
              <a:rPr lang="ru-RU" sz="3600" dirty="0" err="1" smtClean="0"/>
              <a:t>крыж_вник</a:t>
            </a:r>
            <a:r>
              <a:rPr lang="ru-RU" sz="3600" dirty="0" smtClean="0"/>
              <a:t>, </a:t>
            </a:r>
            <a:r>
              <a:rPr lang="ru-RU" sz="3600" dirty="0" err="1" smtClean="0"/>
              <a:t>ж_кей</a:t>
            </a:r>
            <a:r>
              <a:rPr lang="ru-RU" sz="3600" dirty="0" smtClean="0"/>
              <a:t>, </a:t>
            </a:r>
            <a:r>
              <a:rPr lang="ru-RU" sz="3600" dirty="0" err="1" smtClean="0"/>
              <a:t>ж_лтый</a:t>
            </a:r>
            <a:r>
              <a:rPr lang="ru-RU" sz="3600" dirty="0" smtClean="0"/>
              <a:t>, </a:t>
            </a:r>
            <a:r>
              <a:rPr lang="ru-RU" sz="3600" dirty="0" err="1" smtClean="0"/>
              <a:t>ш_колад</a:t>
            </a:r>
            <a:r>
              <a:rPr lang="ru-RU" sz="3600" dirty="0" smtClean="0"/>
              <a:t>, </a:t>
            </a:r>
            <a:r>
              <a:rPr lang="ru-RU" sz="3600" dirty="0" err="1" smtClean="0"/>
              <a:t>ж_сткий</a:t>
            </a:r>
            <a:r>
              <a:rPr lang="ru-RU" sz="3600" dirty="0" smtClean="0"/>
              <a:t>, </a:t>
            </a:r>
            <a:r>
              <a:rPr lang="ru-RU" sz="3600" dirty="0" err="1" smtClean="0"/>
              <a:t>уч_т</a:t>
            </a:r>
            <a:r>
              <a:rPr lang="ru-RU" sz="3600" dirty="0" smtClean="0"/>
              <a:t>, </a:t>
            </a:r>
            <a:r>
              <a:rPr lang="ru-RU" sz="3600" dirty="0" err="1" smtClean="0"/>
              <a:t>ш_ссе</a:t>
            </a:r>
            <a:r>
              <a:rPr lang="ru-RU" sz="3600" dirty="0" smtClean="0"/>
              <a:t>, </a:t>
            </a:r>
            <a:r>
              <a:rPr lang="ru-RU" sz="3600" dirty="0" err="1" smtClean="0"/>
              <a:t>трущ_ба</a:t>
            </a:r>
            <a:r>
              <a:rPr lang="ru-RU" sz="3600" dirty="0" smtClean="0"/>
              <a:t>, </a:t>
            </a:r>
            <a:r>
              <a:rPr lang="ru-RU" sz="3600" dirty="0" err="1" smtClean="0"/>
              <a:t>пч_лы</a:t>
            </a:r>
            <a:r>
              <a:rPr lang="ru-RU" sz="3600" dirty="0" smtClean="0"/>
              <a:t>, </a:t>
            </a:r>
            <a:r>
              <a:rPr lang="ru-RU" sz="3600" dirty="0" err="1" smtClean="0"/>
              <a:t>крыж_вник</a:t>
            </a:r>
            <a:r>
              <a:rPr lang="ru-RU" sz="3600" dirty="0" smtClean="0"/>
              <a:t>, </a:t>
            </a:r>
            <a:r>
              <a:rPr lang="ru-RU" sz="3600" dirty="0" err="1" smtClean="0"/>
              <a:t>ч_рный</a:t>
            </a:r>
            <a:r>
              <a:rPr lang="ru-RU" sz="3600" dirty="0" smtClean="0"/>
              <a:t>, </a:t>
            </a:r>
            <a:r>
              <a:rPr lang="ru-RU" sz="3600" dirty="0" err="1" smtClean="0"/>
              <a:t>щ_тка</a:t>
            </a:r>
            <a:endParaRPr lang="ru-RU" sz="3600" dirty="0" smtClean="0"/>
          </a:p>
          <a:p>
            <a:endParaRPr lang="ru-RU" dirty="0"/>
          </a:p>
        </p:txBody>
      </p:sp>
    </p:spTree>
    <p:extLst>
      <p:ext uri="{BB962C8B-B14F-4D97-AF65-F5344CB8AC3E}">
        <p14:creationId xmlns:p14="http://schemas.microsoft.com/office/powerpoint/2010/main" val="27534826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4680520" cy="1051560"/>
          </a:xfrm>
        </p:spPr>
        <p:txBody>
          <a:bodyPr>
            <a:normAutofit fontScale="90000"/>
          </a:bodyPr>
          <a:lstStyle/>
          <a:p>
            <a:r>
              <a:rPr lang="ru-RU" dirty="0"/>
              <a:t>Лингвистическая разминка…</a:t>
            </a:r>
          </a:p>
        </p:txBody>
      </p:sp>
      <p:sp>
        <p:nvSpPr>
          <p:cNvPr id="3" name="TextBox 2"/>
          <p:cNvSpPr txBox="1"/>
          <p:nvPr/>
        </p:nvSpPr>
        <p:spPr>
          <a:xfrm>
            <a:off x="611560" y="1628800"/>
            <a:ext cx="8064896" cy="707886"/>
          </a:xfrm>
          <a:prstGeom prst="rect">
            <a:avLst/>
          </a:prstGeom>
          <a:noFill/>
        </p:spPr>
        <p:txBody>
          <a:bodyPr wrap="square" rtlCol="0">
            <a:spAutoFit/>
          </a:bodyPr>
          <a:lstStyle/>
          <a:p>
            <a:pPr algn="ctr"/>
            <a:r>
              <a:rPr lang="ru-RU" sz="2000" b="1" dirty="0" smtClean="0">
                <a:solidFill>
                  <a:schemeClr val="accent5">
                    <a:lumMod val="75000"/>
                  </a:schemeClr>
                </a:solidFill>
              </a:rPr>
              <a:t>Задачи на тему </a:t>
            </a:r>
          </a:p>
          <a:p>
            <a:pPr algn="ctr"/>
            <a:r>
              <a:rPr lang="ru-RU" sz="2000" b="1" dirty="0" smtClean="0">
                <a:solidFill>
                  <a:schemeClr val="accent5">
                    <a:lumMod val="75000"/>
                  </a:schemeClr>
                </a:solidFill>
              </a:rPr>
              <a:t>«Буквы ё – о после шипящих в корне слова»</a:t>
            </a:r>
            <a:endParaRPr lang="ru-RU" sz="2000" b="1" dirty="0">
              <a:solidFill>
                <a:schemeClr val="accent5">
                  <a:lumMod val="75000"/>
                </a:schemeClr>
              </a:solidFill>
            </a:endParaRPr>
          </a:p>
        </p:txBody>
      </p:sp>
      <p:sp>
        <p:nvSpPr>
          <p:cNvPr id="4" name="TextBox 3"/>
          <p:cNvSpPr txBox="1"/>
          <p:nvPr/>
        </p:nvSpPr>
        <p:spPr>
          <a:xfrm>
            <a:off x="1089188" y="2420888"/>
            <a:ext cx="7109639" cy="461665"/>
          </a:xfrm>
          <a:prstGeom prst="rect">
            <a:avLst/>
          </a:prstGeom>
          <a:noFill/>
        </p:spPr>
        <p:txBody>
          <a:bodyPr wrap="none" rtlCol="0">
            <a:spAutoFit/>
          </a:bodyPr>
          <a:lstStyle/>
          <a:p>
            <a:pPr algn="ctr"/>
            <a:r>
              <a:rPr lang="ru-RU" sz="2400" b="1" dirty="0" smtClean="0">
                <a:solidFill>
                  <a:srgbClr val="FF0000"/>
                </a:solidFill>
              </a:rPr>
              <a:t>Вставьте пропущенные буквы </a:t>
            </a:r>
            <a:r>
              <a:rPr lang="ru-RU" sz="2400" b="1" dirty="0" smtClean="0">
                <a:solidFill>
                  <a:srgbClr val="FFFF00"/>
                </a:solidFill>
              </a:rPr>
              <a:t>о</a:t>
            </a:r>
            <a:r>
              <a:rPr lang="ru-RU" sz="2400" b="1" dirty="0" smtClean="0">
                <a:solidFill>
                  <a:srgbClr val="FF0000"/>
                </a:solidFill>
              </a:rPr>
              <a:t> или </a:t>
            </a:r>
            <a:r>
              <a:rPr lang="ru-RU" sz="2400" b="1" dirty="0" smtClean="0">
                <a:solidFill>
                  <a:srgbClr val="FFFF00"/>
                </a:solidFill>
              </a:rPr>
              <a:t>ё</a:t>
            </a:r>
            <a:endParaRPr lang="ru-RU" sz="2400" b="1" dirty="0">
              <a:solidFill>
                <a:srgbClr val="FF0000"/>
              </a:solidFill>
            </a:endParaRPr>
          </a:p>
        </p:txBody>
      </p:sp>
      <p:sp>
        <p:nvSpPr>
          <p:cNvPr id="5" name="TextBox 4"/>
          <p:cNvSpPr txBox="1"/>
          <p:nvPr/>
        </p:nvSpPr>
        <p:spPr>
          <a:xfrm>
            <a:off x="467544" y="3068960"/>
            <a:ext cx="8208912" cy="2308324"/>
          </a:xfrm>
          <a:prstGeom prst="rect">
            <a:avLst/>
          </a:prstGeom>
          <a:noFill/>
        </p:spPr>
        <p:txBody>
          <a:bodyPr wrap="square" rtlCol="0">
            <a:spAutoFit/>
          </a:bodyPr>
          <a:lstStyle/>
          <a:p>
            <a:r>
              <a:rPr lang="ru-RU" sz="3600" dirty="0" err="1" smtClean="0"/>
              <a:t>Ш_фёр</a:t>
            </a:r>
            <a:r>
              <a:rPr lang="ru-RU" sz="3600" dirty="0" smtClean="0"/>
              <a:t>, </a:t>
            </a:r>
            <a:r>
              <a:rPr lang="ru-RU" sz="3600" dirty="0" err="1" smtClean="0"/>
              <a:t>ш_лк</a:t>
            </a:r>
            <a:r>
              <a:rPr lang="ru-RU" sz="3600" dirty="0" smtClean="0"/>
              <a:t>, </a:t>
            </a:r>
            <a:r>
              <a:rPr lang="ru-RU" sz="3600" dirty="0" err="1" smtClean="0"/>
              <a:t>ж_нглёр</a:t>
            </a:r>
            <a:r>
              <a:rPr lang="ru-RU" sz="3600" dirty="0" smtClean="0"/>
              <a:t>, </a:t>
            </a:r>
            <a:r>
              <a:rPr lang="ru-RU" sz="3600" dirty="0" err="1" smtClean="0"/>
              <a:t>ч_рточка</a:t>
            </a:r>
            <a:r>
              <a:rPr lang="ru-RU" sz="3600" dirty="0" smtClean="0"/>
              <a:t>, </a:t>
            </a:r>
            <a:r>
              <a:rPr lang="ru-RU" sz="3600" dirty="0" err="1" smtClean="0"/>
              <a:t>щ_чка</a:t>
            </a:r>
            <a:r>
              <a:rPr lang="ru-RU" sz="3600" dirty="0" smtClean="0"/>
              <a:t>, </a:t>
            </a:r>
            <a:r>
              <a:rPr lang="ru-RU" sz="3600" dirty="0" err="1" smtClean="0"/>
              <a:t>чащ_ба</a:t>
            </a:r>
            <a:r>
              <a:rPr lang="ru-RU" sz="3600" dirty="0" smtClean="0"/>
              <a:t>, </a:t>
            </a:r>
            <a:r>
              <a:rPr lang="ru-RU" sz="3600" dirty="0" err="1" smtClean="0"/>
              <a:t>ч_ртик</a:t>
            </a:r>
            <a:r>
              <a:rPr lang="ru-RU" sz="3600" dirty="0" smtClean="0"/>
              <a:t>, </a:t>
            </a:r>
            <a:r>
              <a:rPr lang="ru-RU" sz="3600" dirty="0" err="1" smtClean="0"/>
              <a:t>ш_в</a:t>
            </a:r>
            <a:r>
              <a:rPr lang="ru-RU" sz="3600" dirty="0" smtClean="0"/>
              <a:t>, </a:t>
            </a:r>
            <a:r>
              <a:rPr lang="ru-RU" sz="3600" dirty="0" err="1" smtClean="0"/>
              <a:t>реш_тчатый</a:t>
            </a:r>
            <a:r>
              <a:rPr lang="ru-RU" sz="3600" dirty="0" smtClean="0"/>
              <a:t>, </a:t>
            </a:r>
            <a:r>
              <a:rPr lang="ru-RU" sz="3600" dirty="0" err="1" smtClean="0"/>
              <a:t>трещ_тка</a:t>
            </a:r>
            <a:r>
              <a:rPr lang="ru-RU" sz="3600" dirty="0" smtClean="0"/>
              <a:t>, </a:t>
            </a:r>
            <a:r>
              <a:rPr lang="ru-RU" sz="3600" dirty="0" err="1" smtClean="0"/>
              <a:t>тяж_лый</a:t>
            </a:r>
            <a:r>
              <a:rPr lang="ru-RU" sz="3600" dirty="0" smtClean="0"/>
              <a:t>, </a:t>
            </a:r>
            <a:r>
              <a:rPr lang="ru-RU" sz="3600" dirty="0" err="1" smtClean="0"/>
              <a:t>ш_рты</a:t>
            </a:r>
            <a:endParaRPr lang="ru-RU" dirty="0"/>
          </a:p>
        </p:txBody>
      </p:sp>
    </p:spTree>
    <p:extLst>
      <p:ext uri="{BB962C8B-B14F-4D97-AF65-F5344CB8AC3E}">
        <p14:creationId xmlns:p14="http://schemas.microsoft.com/office/powerpoint/2010/main" val="32340713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908" y="476671"/>
            <a:ext cx="4680520" cy="946037"/>
          </a:xfrm>
        </p:spPr>
        <p:txBody>
          <a:bodyPr>
            <a:normAutofit fontScale="90000"/>
          </a:bodyPr>
          <a:lstStyle/>
          <a:p>
            <a:r>
              <a:rPr lang="ru-RU" dirty="0"/>
              <a:t>Лингвистическая разминка…</a:t>
            </a:r>
          </a:p>
        </p:txBody>
      </p:sp>
      <p:sp>
        <p:nvSpPr>
          <p:cNvPr id="3" name="TextBox 2"/>
          <p:cNvSpPr txBox="1"/>
          <p:nvPr/>
        </p:nvSpPr>
        <p:spPr>
          <a:xfrm>
            <a:off x="611738" y="1422709"/>
            <a:ext cx="8064896" cy="400110"/>
          </a:xfrm>
          <a:prstGeom prst="rect">
            <a:avLst/>
          </a:prstGeom>
          <a:noFill/>
        </p:spPr>
        <p:txBody>
          <a:bodyPr wrap="square" rtlCol="0">
            <a:spAutoFit/>
          </a:bodyPr>
          <a:lstStyle/>
          <a:p>
            <a:pPr algn="ctr"/>
            <a:r>
              <a:rPr lang="ru-RU" sz="2000" b="1" dirty="0" smtClean="0">
                <a:solidFill>
                  <a:schemeClr val="accent5">
                    <a:lumMod val="75000"/>
                  </a:schemeClr>
                </a:solidFill>
              </a:rPr>
              <a:t>Орфографическая работа</a:t>
            </a:r>
          </a:p>
        </p:txBody>
      </p:sp>
      <p:sp>
        <p:nvSpPr>
          <p:cNvPr id="4" name="TextBox 3"/>
          <p:cNvSpPr txBox="1"/>
          <p:nvPr/>
        </p:nvSpPr>
        <p:spPr>
          <a:xfrm>
            <a:off x="899592" y="1959223"/>
            <a:ext cx="7109639" cy="461665"/>
          </a:xfrm>
          <a:prstGeom prst="rect">
            <a:avLst/>
          </a:prstGeom>
          <a:noFill/>
        </p:spPr>
        <p:txBody>
          <a:bodyPr wrap="none" rtlCol="0">
            <a:spAutoFit/>
          </a:bodyPr>
          <a:lstStyle/>
          <a:p>
            <a:pPr algn="ctr"/>
            <a:r>
              <a:rPr lang="ru-RU" sz="2400" b="1" dirty="0" smtClean="0">
                <a:solidFill>
                  <a:srgbClr val="FF0000"/>
                </a:solidFill>
              </a:rPr>
              <a:t>Вставьте пропущенные буквы </a:t>
            </a:r>
            <a:r>
              <a:rPr lang="ru-RU" sz="2400" b="1" dirty="0" smtClean="0">
                <a:solidFill>
                  <a:srgbClr val="FFFF00"/>
                </a:solidFill>
              </a:rPr>
              <a:t>о</a:t>
            </a:r>
            <a:r>
              <a:rPr lang="ru-RU" sz="2400" b="1" dirty="0" smtClean="0">
                <a:solidFill>
                  <a:srgbClr val="FF0000"/>
                </a:solidFill>
              </a:rPr>
              <a:t> или </a:t>
            </a:r>
            <a:r>
              <a:rPr lang="ru-RU" sz="2400" b="1" dirty="0" smtClean="0">
                <a:solidFill>
                  <a:srgbClr val="FFFF00"/>
                </a:solidFill>
              </a:rPr>
              <a:t>ё</a:t>
            </a:r>
            <a:endParaRPr lang="ru-RU" sz="2400" b="1" dirty="0">
              <a:solidFill>
                <a:srgbClr val="FF0000"/>
              </a:solidFill>
            </a:endParaRPr>
          </a:p>
        </p:txBody>
      </p:sp>
      <p:sp>
        <p:nvSpPr>
          <p:cNvPr id="5" name="TextBox 4"/>
          <p:cNvSpPr txBox="1"/>
          <p:nvPr/>
        </p:nvSpPr>
        <p:spPr>
          <a:xfrm>
            <a:off x="469783" y="2564904"/>
            <a:ext cx="8208912" cy="3416320"/>
          </a:xfrm>
          <a:prstGeom prst="rect">
            <a:avLst/>
          </a:prstGeom>
          <a:noFill/>
        </p:spPr>
        <p:txBody>
          <a:bodyPr wrap="square" rtlCol="0">
            <a:spAutoFit/>
          </a:bodyPr>
          <a:lstStyle/>
          <a:p>
            <a:r>
              <a:rPr lang="ru-RU" sz="3600" dirty="0" err="1" smtClean="0"/>
              <a:t>Еж_вый</a:t>
            </a:r>
            <a:r>
              <a:rPr lang="ru-RU" sz="3600" dirty="0" smtClean="0"/>
              <a:t>, </a:t>
            </a:r>
            <a:r>
              <a:rPr lang="ru-RU" sz="3600" dirty="0" err="1" smtClean="0"/>
              <a:t>галч_нок</a:t>
            </a:r>
            <a:r>
              <a:rPr lang="ru-RU" sz="3600" dirty="0" smtClean="0"/>
              <a:t>, </a:t>
            </a:r>
            <a:r>
              <a:rPr lang="ru-RU" sz="3600" dirty="0" err="1" smtClean="0"/>
              <a:t>щ_ки</a:t>
            </a:r>
            <a:r>
              <a:rPr lang="ru-RU" sz="3600" dirty="0" smtClean="0"/>
              <a:t>, </a:t>
            </a:r>
            <a:r>
              <a:rPr lang="ru-RU" sz="3600" dirty="0" err="1" smtClean="0"/>
              <a:t>ноч_вка</a:t>
            </a:r>
            <a:r>
              <a:rPr lang="ru-RU" sz="3600" dirty="0" smtClean="0"/>
              <a:t>, </a:t>
            </a:r>
            <a:r>
              <a:rPr lang="ru-RU" sz="3600" dirty="0" err="1" smtClean="0"/>
              <a:t>вещ_вой</a:t>
            </a:r>
            <a:r>
              <a:rPr lang="ru-RU" sz="3600" dirty="0" smtClean="0"/>
              <a:t>, </a:t>
            </a:r>
            <a:r>
              <a:rPr lang="ru-RU" sz="3600" dirty="0" err="1" smtClean="0"/>
              <a:t>больш_го</a:t>
            </a:r>
            <a:r>
              <a:rPr lang="ru-RU" sz="3600" dirty="0" smtClean="0"/>
              <a:t>, </a:t>
            </a:r>
            <a:r>
              <a:rPr lang="ru-RU" sz="3600" dirty="0" err="1" smtClean="0"/>
              <a:t>жж_т</a:t>
            </a:r>
            <a:r>
              <a:rPr lang="ru-RU" sz="3600" dirty="0" smtClean="0"/>
              <a:t>, </a:t>
            </a:r>
            <a:r>
              <a:rPr lang="ru-RU" sz="3600" dirty="0" err="1" smtClean="0"/>
              <a:t>друж_к</a:t>
            </a:r>
            <a:r>
              <a:rPr lang="ru-RU" sz="3600" dirty="0" smtClean="0"/>
              <a:t>, </a:t>
            </a:r>
            <a:r>
              <a:rPr lang="ru-RU" sz="3600" dirty="0" err="1" smtClean="0"/>
              <a:t>свеч_й</a:t>
            </a:r>
            <a:r>
              <a:rPr lang="ru-RU" sz="3600" dirty="0" smtClean="0"/>
              <a:t>, </a:t>
            </a:r>
            <a:r>
              <a:rPr lang="ru-RU" sz="3600" dirty="0" err="1" smtClean="0"/>
              <a:t>внуч_нок</a:t>
            </a:r>
            <a:r>
              <a:rPr lang="ru-RU" sz="3600" dirty="0" smtClean="0"/>
              <a:t>, </a:t>
            </a:r>
            <a:r>
              <a:rPr lang="ru-RU" sz="3600" dirty="0" err="1" smtClean="0"/>
              <a:t>серь_зный</a:t>
            </a:r>
            <a:r>
              <a:rPr lang="ru-RU" sz="3600" dirty="0" smtClean="0"/>
              <a:t> </a:t>
            </a:r>
            <a:r>
              <a:rPr lang="ru-RU" sz="3600" dirty="0" err="1" smtClean="0"/>
              <a:t>ож_г</a:t>
            </a:r>
            <a:r>
              <a:rPr lang="ru-RU" sz="3600" dirty="0" smtClean="0"/>
              <a:t>, </a:t>
            </a:r>
            <a:r>
              <a:rPr lang="ru-RU" sz="3600" dirty="0" err="1" smtClean="0"/>
              <a:t>плющ_м</a:t>
            </a:r>
            <a:r>
              <a:rPr lang="ru-RU" sz="3600" dirty="0" smtClean="0"/>
              <a:t>, </a:t>
            </a:r>
            <a:r>
              <a:rPr lang="ru-RU" sz="3600" dirty="0" err="1" smtClean="0"/>
              <a:t>задач_й</a:t>
            </a:r>
            <a:r>
              <a:rPr lang="ru-RU" sz="3600" dirty="0" smtClean="0"/>
              <a:t>, </a:t>
            </a:r>
            <a:r>
              <a:rPr lang="ru-RU" sz="3600" dirty="0" err="1" smtClean="0"/>
              <a:t>вооруж_нный</a:t>
            </a:r>
            <a:r>
              <a:rPr lang="ru-RU" sz="3600" dirty="0" smtClean="0"/>
              <a:t>, </a:t>
            </a:r>
            <a:r>
              <a:rPr lang="ru-RU" sz="3600" dirty="0" err="1" smtClean="0"/>
              <a:t>реш_тка</a:t>
            </a:r>
            <a:endParaRPr lang="ru-RU" dirty="0"/>
          </a:p>
        </p:txBody>
      </p:sp>
    </p:spTree>
    <p:extLst>
      <p:ext uri="{BB962C8B-B14F-4D97-AF65-F5344CB8AC3E}">
        <p14:creationId xmlns:p14="http://schemas.microsoft.com/office/powerpoint/2010/main" val="8131454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Жизнь без буквы «Ё»…</a:t>
            </a:r>
            <a:endParaRPr lang="ru-RU" dirty="0"/>
          </a:p>
        </p:txBody>
      </p:sp>
      <p:sp>
        <p:nvSpPr>
          <p:cNvPr id="3" name="Объект 2"/>
          <p:cNvSpPr>
            <a:spLocks noGrp="1"/>
          </p:cNvSpPr>
          <p:nvPr>
            <p:ph idx="1"/>
          </p:nvPr>
        </p:nvSpPr>
        <p:spPr>
          <a:xfrm>
            <a:off x="502920" y="530352"/>
            <a:ext cx="8183880" cy="4842864"/>
          </a:xfrm>
        </p:spPr>
        <p:txBody>
          <a:bodyPr>
            <a:normAutofit fontScale="92500" lnSpcReduction="20000"/>
          </a:bodyPr>
          <a:lstStyle/>
          <a:p>
            <a:pPr marL="0" indent="0">
              <a:buNone/>
            </a:pPr>
            <a:r>
              <a:rPr lang="ru-RU" dirty="0" smtClean="0"/>
              <a:t>	Эту </a:t>
            </a:r>
            <a:r>
              <a:rPr lang="ru-RU" dirty="0"/>
              <a:t>букву по достоинству ученые-филологи и педагоги. «Ё» давно и исключительно используется ими для более точной передачи звучания имён и названий в некоторых азиатских языках: </a:t>
            </a:r>
            <a:r>
              <a:rPr lang="ru-RU" sz="4300" dirty="0">
                <a:solidFill>
                  <a:srgbClr val="FF0000"/>
                </a:solidFill>
              </a:rPr>
              <a:t>Ким </a:t>
            </a:r>
            <a:r>
              <a:rPr lang="ru-RU" sz="4300" dirty="0" err="1">
                <a:solidFill>
                  <a:srgbClr val="FF0000"/>
                </a:solidFill>
              </a:rPr>
              <a:t>Ён</a:t>
            </a:r>
            <a:r>
              <a:rPr lang="ru-RU" sz="4300" dirty="0">
                <a:solidFill>
                  <a:srgbClr val="FF0000"/>
                </a:solidFill>
              </a:rPr>
              <a:t> Нам </a:t>
            </a:r>
            <a:r>
              <a:rPr lang="ru-RU" dirty="0"/>
              <a:t>(корейский), </a:t>
            </a:r>
            <a:r>
              <a:rPr lang="ru-RU" sz="3900" dirty="0" err="1">
                <a:solidFill>
                  <a:srgbClr val="FF0000"/>
                </a:solidFill>
              </a:rPr>
              <a:t>Ёсихито</a:t>
            </a:r>
            <a:r>
              <a:rPr lang="ru-RU" dirty="0"/>
              <a:t> (японский), а также на ранних стадиях обучения иностранцев русскому языку. Ведь как иначе различить слова </a:t>
            </a:r>
            <a:r>
              <a:rPr lang="ru-RU" sz="3900" dirty="0">
                <a:solidFill>
                  <a:srgbClr val="FF0000"/>
                </a:solidFill>
              </a:rPr>
              <a:t>«все» и «всё», «небо» и «нёбо», «ведро» и «вёдро»</a:t>
            </a:r>
          </a:p>
        </p:txBody>
      </p:sp>
      <p:pic>
        <p:nvPicPr>
          <p:cNvPr id="21506" name="Picture 2" descr="C:\Users\Ohana\Desktop\7 КЛАСС\Классные часы\prazdnik_bukvy_yo\hands_5B1_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797152"/>
            <a:ext cx="1658119" cy="144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7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img22.ria.ru/images/72930/04/729300455.jpg"/>
          <p:cNvPicPr>
            <a:picLocks noChangeAspect="1" noChangeArrowheads="1"/>
          </p:cNvPicPr>
          <p:nvPr/>
        </p:nvPicPr>
        <p:blipFill>
          <a:blip r:embed="rId2" cstate="print"/>
          <a:srcRect/>
          <a:stretch>
            <a:fillRect/>
          </a:stretch>
        </p:blipFill>
        <p:spPr bwMode="auto">
          <a:xfrm>
            <a:off x="2339752" y="3789040"/>
            <a:ext cx="4181653" cy="2369604"/>
          </a:xfrm>
          <a:prstGeom prst="rect">
            <a:avLst/>
          </a:prstGeom>
          <a:noFill/>
        </p:spPr>
      </p:pic>
      <p:sp>
        <p:nvSpPr>
          <p:cNvPr id="6" name="Содержимое 5"/>
          <p:cNvSpPr>
            <a:spLocks noGrp="1"/>
          </p:cNvSpPr>
          <p:nvPr>
            <p:ph idx="1"/>
          </p:nvPr>
        </p:nvSpPr>
        <p:spPr>
          <a:xfrm>
            <a:off x="179512" y="332656"/>
            <a:ext cx="8712968" cy="3312367"/>
          </a:xfrm>
        </p:spPr>
        <p:txBody>
          <a:bodyPr>
            <a:normAutofit fontScale="70000" lnSpcReduction="20000"/>
          </a:bodyPr>
          <a:lstStyle/>
          <a:p>
            <a:pPr>
              <a:buNone/>
            </a:pPr>
            <a:r>
              <a:rPr lang="ru-RU" dirty="0" smtClean="0"/>
              <a:t>     </a:t>
            </a:r>
          </a:p>
          <a:p>
            <a:pPr>
              <a:buNone/>
            </a:pPr>
            <a:r>
              <a:rPr lang="ru-RU" dirty="0"/>
              <a:t>	</a:t>
            </a:r>
            <a:r>
              <a:rPr lang="ru-RU" dirty="0" smtClean="0"/>
              <a:t>	Буква Ё приносит много хлопот россиянам при оформлении документов: расхождение в написании фамилии через букву Е или Ё может лишить человека права на наследство, на развод, на пенсию, а некоторым приходится доказывать свое отцовство или материнство. Так, семья Елкиных из Барнаула лишилась наследства из-за того, что оно было оформлено на Ёлкиных, а жительница Перми Татьяна Тетёркина едва не лишилась российского гражданства из-за неправильного написания её фамилии в паспорте. И подобные истории сейчас не редкость. </a:t>
            </a:r>
            <a:r>
              <a:rPr lang="ru-RU" dirty="0"/>
              <a:t/>
            </a:r>
            <a:br>
              <a:rPr lang="ru-RU" dirty="0"/>
            </a:br>
            <a:endParaRPr lang="ru-RU" dirty="0"/>
          </a:p>
          <a:p>
            <a:endParaRPr lang="ru-RU" dirty="0"/>
          </a:p>
        </p:txBody>
      </p:sp>
    </p:spTree>
    <p:extLst>
      <p:ext uri="{BB962C8B-B14F-4D97-AF65-F5344CB8AC3E}">
        <p14:creationId xmlns:p14="http://schemas.microsoft.com/office/powerpoint/2010/main" val="2070738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Может обозначать как</a:t>
            </a:r>
            <a:br>
              <a:rPr lang="ru-RU" dirty="0" smtClean="0"/>
            </a:br>
            <a:r>
              <a:rPr lang="ru-RU" dirty="0" smtClean="0"/>
              <a:t> два звука, так и один…</a:t>
            </a:r>
            <a:endParaRPr lang="ru-RU" dirty="0"/>
          </a:p>
        </p:txBody>
      </p:sp>
      <p:sp>
        <p:nvSpPr>
          <p:cNvPr id="3" name="Объект 2"/>
          <p:cNvSpPr>
            <a:spLocks noGrp="1"/>
          </p:cNvSpPr>
          <p:nvPr>
            <p:ph idx="1"/>
          </p:nvPr>
        </p:nvSpPr>
        <p:spPr>
          <a:xfrm>
            <a:off x="502920" y="530352"/>
            <a:ext cx="8183880" cy="4338808"/>
          </a:xfrm>
        </p:spPr>
        <p:txBody>
          <a:bodyPr>
            <a:normAutofit/>
          </a:bodyPr>
          <a:lstStyle/>
          <a:p>
            <a:pPr marL="0" indent="0">
              <a:buNone/>
            </a:pPr>
            <a:endParaRPr lang="ru-RU" sz="6600" dirty="0" smtClean="0"/>
          </a:p>
          <a:p>
            <a:pPr marL="0" indent="0">
              <a:buNone/>
            </a:pPr>
            <a:r>
              <a:rPr lang="ru-RU" sz="6000" dirty="0" smtClean="0"/>
              <a:t>Почему буква «Ё» так необычна и загадочна?</a:t>
            </a:r>
          </a:p>
          <a:p>
            <a:pPr marL="0" indent="0">
              <a:buNone/>
            </a:pPr>
            <a:endParaRPr lang="ru-RU" sz="6600" dirty="0"/>
          </a:p>
        </p:txBody>
      </p:sp>
      <p:pic>
        <p:nvPicPr>
          <p:cNvPr id="1026" name="Picture 2" descr="C:\Users\Ohana\Desktop\7 КЛАСС\Классные часы\prazdnik_bukvy_yo\im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789040"/>
            <a:ext cx="2114550" cy="8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55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5653256" cy="1051560"/>
          </a:xfrm>
        </p:spPr>
        <p:txBody>
          <a:bodyPr>
            <a:normAutofit fontScale="90000"/>
          </a:bodyPr>
          <a:lstStyle/>
          <a:p>
            <a:r>
              <a:rPr lang="ru-RU" dirty="0" smtClean="0"/>
              <a:t>Памятник букве «Ё»</a:t>
            </a:r>
            <a:br>
              <a:rPr lang="ru-RU" dirty="0" smtClean="0"/>
            </a:br>
            <a:r>
              <a:rPr lang="ru-RU" dirty="0" smtClean="0"/>
              <a:t> в городе Ульяновск</a:t>
            </a:r>
            <a:endParaRPr lang="ru-RU" dirty="0"/>
          </a:p>
        </p:txBody>
      </p:sp>
      <p:pic>
        <p:nvPicPr>
          <p:cNvPr id="22530" name="Picture 2" descr="C:\Users\Ohana\Desktop\7 КЛАСС\Классные часы\prazdnik_bukvy_yo\Памятник Карамзину.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3212976"/>
            <a:ext cx="1952736" cy="260364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Ohana\Desktop\7 КЛАСС\Классные часы\prazdnik_bukvy_yo\ульяновск. Памятник ё.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4552498" cy="383823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Ohana\Desktop\7 КЛАСС\Классные часы\prazdnik_bukvy_yo\SAM_1485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92696"/>
            <a:ext cx="1834680" cy="244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70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983480"/>
            <a:ext cx="8435280" cy="1051560"/>
          </a:xfrm>
        </p:spPr>
        <p:txBody>
          <a:bodyPr>
            <a:normAutofit fontScale="90000"/>
          </a:bodyPr>
          <a:lstStyle/>
          <a:p>
            <a:r>
              <a:rPr lang="ru-RU" dirty="0" smtClean="0"/>
              <a:t>Как вы </a:t>
            </a:r>
            <a:r>
              <a:rPr lang="ru-RU" smtClean="0"/>
              <a:t>понимаете эту </a:t>
            </a:r>
            <a:r>
              <a:rPr lang="ru-RU" dirty="0" smtClean="0"/>
              <a:t>пословицу?</a:t>
            </a:r>
            <a:endParaRPr lang="ru-RU" dirty="0"/>
          </a:p>
        </p:txBody>
      </p:sp>
      <p:sp>
        <p:nvSpPr>
          <p:cNvPr id="3" name="Объект 2"/>
          <p:cNvSpPr>
            <a:spLocks noGrp="1"/>
          </p:cNvSpPr>
          <p:nvPr>
            <p:ph idx="1"/>
          </p:nvPr>
        </p:nvSpPr>
        <p:spPr/>
        <p:txBody>
          <a:bodyPr>
            <a:normAutofit/>
          </a:bodyPr>
          <a:lstStyle/>
          <a:p>
            <a:pPr marL="0" indent="0" algn="ctr">
              <a:buNone/>
            </a:pPr>
            <a:r>
              <a:rPr lang="ru-RU" sz="7200" dirty="0" smtClean="0">
                <a:solidFill>
                  <a:schemeClr val="accent1">
                    <a:lumMod val="20000"/>
                    <a:lumOff val="80000"/>
                  </a:schemeClr>
                </a:solidFill>
              </a:rPr>
              <a:t>	</a:t>
            </a:r>
            <a:r>
              <a:rPr lang="ru-RU" sz="7200" dirty="0" smtClean="0">
                <a:solidFill>
                  <a:schemeClr val="accent1">
                    <a:lumMod val="75000"/>
                  </a:schemeClr>
                </a:solidFill>
              </a:rPr>
              <a:t>Держать </a:t>
            </a:r>
          </a:p>
          <a:p>
            <a:pPr marL="0" indent="0" algn="ctr">
              <a:buNone/>
            </a:pPr>
            <a:r>
              <a:rPr lang="ru-RU" sz="7200" dirty="0" smtClean="0">
                <a:solidFill>
                  <a:schemeClr val="accent1">
                    <a:lumMod val="75000"/>
                  </a:schemeClr>
                </a:solidFill>
              </a:rPr>
              <a:t>в ежовых рукавицах</a:t>
            </a:r>
            <a:endParaRPr lang="ru-RU" sz="7200" dirty="0">
              <a:solidFill>
                <a:schemeClr val="accent1">
                  <a:lumMod val="75000"/>
                </a:schemeClr>
              </a:solidFill>
            </a:endParaRPr>
          </a:p>
        </p:txBody>
      </p:sp>
    </p:spTree>
    <p:extLst>
      <p:ext uri="{BB962C8B-B14F-4D97-AF65-F5344CB8AC3E}">
        <p14:creationId xmlns:p14="http://schemas.microsoft.com/office/powerpoint/2010/main" val="97556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Конкурс скороговорок</a:t>
            </a:r>
            <a:endParaRPr lang="ru-RU" dirty="0"/>
          </a:p>
        </p:txBody>
      </p:sp>
      <p:sp>
        <p:nvSpPr>
          <p:cNvPr id="3" name="Объект 2"/>
          <p:cNvSpPr>
            <a:spLocks noGrp="1"/>
          </p:cNvSpPr>
          <p:nvPr>
            <p:ph idx="1"/>
          </p:nvPr>
        </p:nvSpPr>
        <p:spPr/>
        <p:txBody>
          <a:bodyPr>
            <a:normAutofit/>
          </a:bodyPr>
          <a:lstStyle/>
          <a:p>
            <a:pPr marL="0" indent="0" algn="ctr">
              <a:buNone/>
            </a:pPr>
            <a:endParaRPr lang="ru-RU" sz="5400" dirty="0" smtClean="0"/>
          </a:p>
          <a:p>
            <a:pPr marL="0" indent="0" algn="ctr">
              <a:buNone/>
            </a:pPr>
            <a:endParaRPr lang="ru-RU" sz="5400" dirty="0"/>
          </a:p>
          <a:p>
            <a:pPr marL="0" indent="0" algn="ctr">
              <a:buNone/>
            </a:pPr>
            <a:r>
              <a:rPr lang="ru-RU" sz="5400" dirty="0" smtClean="0"/>
              <a:t>У </a:t>
            </a:r>
            <a:r>
              <a:rPr lang="ru-RU" sz="5400" dirty="0"/>
              <a:t>ёлки иголки колки </a:t>
            </a:r>
          </a:p>
        </p:txBody>
      </p:sp>
    </p:spTree>
    <p:extLst>
      <p:ext uri="{BB962C8B-B14F-4D97-AF65-F5344CB8AC3E}">
        <p14:creationId xmlns:p14="http://schemas.microsoft.com/office/powerpoint/2010/main" val="33022621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4861168" cy="1051560"/>
          </a:xfrm>
        </p:spPr>
        <p:txBody>
          <a:bodyPr>
            <a:normAutofit fontScale="90000"/>
          </a:bodyPr>
          <a:lstStyle/>
          <a:p>
            <a:pPr algn="ctr"/>
            <a:r>
              <a:rPr lang="ru-RU" dirty="0" smtClean="0"/>
              <a:t>Интересные факты </a:t>
            </a:r>
            <a:br>
              <a:rPr lang="ru-RU" dirty="0" smtClean="0"/>
            </a:br>
            <a:r>
              <a:rPr lang="ru-RU" dirty="0" smtClean="0"/>
              <a:t>про букву «Ё»</a:t>
            </a:r>
            <a:endParaRPr lang="ru-RU" dirty="0"/>
          </a:p>
        </p:txBody>
      </p:sp>
      <p:sp>
        <p:nvSpPr>
          <p:cNvPr id="3" name="Объект 2"/>
          <p:cNvSpPr>
            <a:spLocks noGrp="1"/>
          </p:cNvSpPr>
          <p:nvPr>
            <p:ph idx="1"/>
          </p:nvPr>
        </p:nvSpPr>
        <p:spPr/>
        <p:txBody>
          <a:bodyPr>
            <a:normAutofit fontScale="70000" lnSpcReduction="20000"/>
          </a:bodyPr>
          <a:lstStyle/>
          <a:p>
            <a:r>
              <a:rPr lang="ru-RU" sz="3100" dirty="0"/>
              <a:t>В Ульяновске стоит памятник букве Ё. </a:t>
            </a:r>
          </a:p>
          <a:p>
            <a:r>
              <a:rPr lang="ru-RU" sz="3100" dirty="0" smtClean="0"/>
              <a:t>День </a:t>
            </a:r>
            <a:r>
              <a:rPr lang="ru-RU" sz="3100" dirty="0"/>
              <a:t>рождения буквы "Ё"– 18 ноября (по старому стилю) 1783 г</a:t>
            </a:r>
            <a:r>
              <a:rPr lang="ru-RU" sz="3100" dirty="0" smtClean="0"/>
              <a:t>.</a:t>
            </a:r>
            <a:endParaRPr lang="ru-RU" sz="3100" dirty="0"/>
          </a:p>
          <a:p>
            <a:r>
              <a:rPr lang="ru-RU" sz="3100" dirty="0" smtClean="0"/>
              <a:t>В </a:t>
            </a:r>
            <a:r>
              <a:rPr lang="ru-RU" sz="3100" dirty="0"/>
              <a:t>русском языке около 12500 слов с Ё. Из них около 150 на Ё начинаются и около 300 на Ё заканчиваются. - Частота встречаемости Ё – 1% от текста. То есть на каждую тысячу знаков текста приходится в среднем по десять </a:t>
            </a:r>
            <a:r>
              <a:rPr lang="ru-RU" sz="3100" dirty="0" err="1"/>
              <a:t>ёшек</a:t>
            </a:r>
            <a:r>
              <a:rPr lang="ru-RU" sz="3100" dirty="0"/>
              <a:t>.</a:t>
            </a:r>
          </a:p>
          <a:p>
            <a:r>
              <a:rPr lang="ru-RU" sz="3100" dirty="0" smtClean="0"/>
              <a:t>Есть </a:t>
            </a:r>
            <a:r>
              <a:rPr lang="ru-RU" sz="3100" dirty="0"/>
              <a:t>в нашем языке слова с двумя и даже тремя буквами Ё: «</a:t>
            </a:r>
            <a:r>
              <a:rPr lang="ru-RU" sz="3100" dirty="0" err="1"/>
              <a:t>трёхзвёздный</a:t>
            </a:r>
            <a:r>
              <a:rPr lang="ru-RU" sz="3100" dirty="0"/>
              <a:t>», «</a:t>
            </a:r>
            <a:r>
              <a:rPr lang="ru-RU" sz="3100" dirty="0" err="1"/>
              <a:t>четырёхведёрный</a:t>
            </a:r>
            <a:r>
              <a:rPr lang="ru-RU" sz="3100" dirty="0"/>
              <a:t>», «</a:t>
            </a:r>
            <a:r>
              <a:rPr lang="ru-RU" sz="3100" dirty="0" err="1"/>
              <a:t>Бёрёлёх</a:t>
            </a:r>
            <a:r>
              <a:rPr lang="ru-RU" sz="3100" dirty="0"/>
              <a:t>» (река в Якутии), «</a:t>
            </a:r>
            <a:r>
              <a:rPr lang="ru-RU" sz="3100" dirty="0" err="1"/>
              <a:t>Бёрёгёш</a:t>
            </a:r>
            <a:r>
              <a:rPr lang="ru-RU" sz="3100" dirty="0"/>
              <a:t>» и «</a:t>
            </a:r>
            <a:r>
              <a:rPr lang="ru-RU" sz="3100" dirty="0" err="1"/>
              <a:t>Кёгёлён</a:t>
            </a:r>
            <a:r>
              <a:rPr lang="ru-RU" sz="3100" dirty="0"/>
              <a:t>» (мужские имена на Алтае).</a:t>
            </a:r>
          </a:p>
          <a:p>
            <a:pPr marL="0" indent="0">
              <a:buNone/>
            </a:pPr>
            <a:endParaRPr lang="ru-RU" dirty="0"/>
          </a:p>
        </p:txBody>
      </p:sp>
      <p:pic>
        <p:nvPicPr>
          <p:cNvPr id="23554" name="Picture 2" descr="C:\Users\Ohana\Desktop\7 КЛАСС\Классные часы\prazdnik_bukvy_yo\Pamyatnik_bukve_YO_na_meste_byvshego_sela_YOlkino_v_YAdrinskom_rajone_CHuvash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3573016"/>
            <a:ext cx="1364927" cy="262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451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effectLst/>
              </a:rPr>
              <a:t>Союз </a:t>
            </a:r>
            <a:r>
              <a:rPr lang="ru-RU" dirty="0" err="1">
                <a:effectLst/>
              </a:rPr>
              <a:t>ёфикаторов</a:t>
            </a:r>
            <a:r>
              <a:rPr lang="ru-RU" dirty="0">
                <a:effectLst/>
              </a:rPr>
              <a:t> </a:t>
            </a:r>
            <a:r>
              <a:rPr lang="ru-RU" dirty="0" smtClean="0">
                <a:effectLst/>
              </a:rPr>
              <a:t>России…</a:t>
            </a:r>
            <a:endParaRPr lang="ru-RU" dirty="0"/>
          </a:p>
        </p:txBody>
      </p:sp>
      <p:pic>
        <p:nvPicPr>
          <p:cNvPr id="4" name="2009_02_18__13_08__773dfb3d.fl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8025" y="530225"/>
            <a:ext cx="5235575" cy="4187825"/>
          </a:xfrm>
        </p:spPr>
      </p:pic>
    </p:spTree>
    <p:extLst>
      <p:ext uri="{BB962C8B-B14F-4D97-AF65-F5344CB8AC3E}">
        <p14:creationId xmlns:p14="http://schemas.microsoft.com/office/powerpoint/2010/main" val="34702327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692696"/>
            <a:ext cx="3349000" cy="1051560"/>
          </a:xfrm>
        </p:spPr>
        <p:txBody>
          <a:bodyPr/>
          <a:lstStyle/>
          <a:p>
            <a:r>
              <a:rPr lang="ru-RU" dirty="0" smtClean="0"/>
              <a:t>Ё - </a:t>
            </a:r>
            <a:r>
              <a:rPr lang="ru-RU" dirty="0" err="1" smtClean="0"/>
              <a:t>мобиль</a:t>
            </a:r>
            <a:endParaRPr lang="ru-RU" dirty="0"/>
          </a:p>
        </p:txBody>
      </p:sp>
      <p:pic>
        <p:nvPicPr>
          <p:cNvPr id="24578" name="Picture 2" descr="C:\Users\Ohana\Desktop\7 КЛАСС\Классные часы\prazdnik_bukvy_yo\Ё-мобиль-620x7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3720412" cy="468052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Ohana\Desktop\7 КЛАСС\Классные часы\prazdnik_bukvy_yo\Ёмобиль-5-620x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772816"/>
            <a:ext cx="4320902" cy="285737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Ohana\Desktop\7 КЛАСС\Классные часы\prazdnik_bukvy_yo\Ёмобиль-4-620x4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409446"/>
            <a:ext cx="29527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3ontik.ru/images/news/24-05-12.jpg"/>
          <p:cNvPicPr>
            <a:picLocks noChangeAspect="1" noChangeArrowheads="1"/>
          </p:cNvPicPr>
          <p:nvPr/>
        </p:nvPicPr>
        <p:blipFill>
          <a:blip r:embed="rId5" cstate="print"/>
          <a:srcRect/>
          <a:stretch>
            <a:fillRect/>
          </a:stretch>
        </p:blipFill>
        <p:spPr bwMode="auto">
          <a:xfrm>
            <a:off x="2987824" y="4941168"/>
            <a:ext cx="2351931" cy="1535203"/>
          </a:xfrm>
          <a:prstGeom prst="rect">
            <a:avLst/>
          </a:prstGeom>
          <a:noFill/>
        </p:spPr>
      </p:pic>
    </p:spTree>
    <p:extLst>
      <p:ext uri="{BB962C8B-B14F-4D97-AF65-F5344CB8AC3E}">
        <p14:creationId xmlns:p14="http://schemas.microsoft.com/office/powerpoint/2010/main" val="27314748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412776"/>
            <a:ext cx="6408712" cy="3600400"/>
          </a:xfrm>
        </p:spPr>
        <p:txBody>
          <a:bodyPr>
            <a:noAutofit/>
          </a:bodyPr>
          <a:lstStyle/>
          <a:p>
            <a:pPr algn="ctr"/>
            <a:r>
              <a:rPr lang="ru-RU" sz="8000" dirty="0" smtClean="0"/>
              <a:t>Стихи про букву </a:t>
            </a:r>
            <a:br>
              <a:rPr lang="ru-RU" sz="8000" dirty="0" smtClean="0"/>
            </a:br>
            <a:r>
              <a:rPr lang="ru-RU" sz="8000" dirty="0" smtClean="0"/>
              <a:t>«Ё»</a:t>
            </a:r>
            <a:endParaRPr lang="ru-RU" sz="8000" dirty="0"/>
          </a:p>
        </p:txBody>
      </p:sp>
    </p:spTree>
    <p:extLst>
      <p:ext uri="{BB962C8B-B14F-4D97-AF65-F5344CB8AC3E}">
        <p14:creationId xmlns:p14="http://schemas.microsoft.com/office/powerpoint/2010/main" val="282953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06960"/>
          </a:xfrm>
        </p:spPr>
        <p:txBody>
          <a:bodyPr/>
          <a:lstStyle/>
          <a:p>
            <a:pPr marL="0" indent="0">
              <a:buNone/>
            </a:pPr>
            <a:r>
              <a:rPr lang="ru-RU" dirty="0" smtClean="0"/>
              <a:t>	Ваши сочинения </a:t>
            </a:r>
            <a:r>
              <a:rPr lang="ru-RU" dirty="0"/>
              <a:t>на тему: “Чем необычна буква Ё</a:t>
            </a:r>
            <a:r>
              <a:rPr lang="ru-RU" dirty="0" smtClean="0"/>
              <a:t>…»</a:t>
            </a:r>
          </a:p>
          <a:p>
            <a:pPr marL="0" indent="0">
              <a:buNone/>
            </a:pPr>
            <a:r>
              <a:rPr lang="ru-RU" dirty="0" smtClean="0"/>
              <a:t> </a:t>
            </a:r>
            <a:endParaRPr lang="ru-RU" dirty="0"/>
          </a:p>
        </p:txBody>
      </p:sp>
      <p:pic>
        <p:nvPicPr>
          <p:cNvPr id="25602" name="Picture 2" descr="C:\Users\Ohana\Desktop\7 КЛАСС\Классные часы\prazdnik_bukvy_yo\1а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628800"/>
            <a:ext cx="5269458" cy="445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78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60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6139008"/>
          </a:xfrm>
        </p:spPr>
        <p:txBody>
          <a:bodyPr/>
          <a:lstStyle/>
          <a:p>
            <a:pPr marL="0" indent="0">
              <a:buNone/>
            </a:pPr>
            <a:r>
              <a:rPr lang="ru-RU" dirty="0" smtClean="0"/>
              <a:t>	Ваши </a:t>
            </a:r>
            <a:r>
              <a:rPr lang="ru-RU" dirty="0"/>
              <a:t>сочинения на тему: “Чем необычна буква Ё…»</a:t>
            </a:r>
          </a:p>
          <a:p>
            <a:endParaRPr lang="ru-RU" dirty="0"/>
          </a:p>
        </p:txBody>
      </p:sp>
      <p:pic>
        <p:nvPicPr>
          <p:cNvPr id="26626" name="Picture 2" descr="C:\Users\Ohana\Desktop\7 КЛАСС\Классные часы\prazdnik_bukvy_yo\2а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556792"/>
            <a:ext cx="4985618" cy="483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99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6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6211016"/>
          </a:xfrm>
        </p:spPr>
        <p:txBody>
          <a:bodyPr/>
          <a:lstStyle/>
          <a:p>
            <a:pPr marL="0" indent="0">
              <a:buNone/>
            </a:pPr>
            <a:r>
              <a:rPr lang="ru-RU" dirty="0" smtClean="0"/>
              <a:t>	Ваши </a:t>
            </a:r>
            <a:r>
              <a:rPr lang="ru-RU" dirty="0"/>
              <a:t>сочинения на тему: “Чем необычна буква Ё…»</a:t>
            </a:r>
          </a:p>
          <a:p>
            <a:pPr marL="0" indent="0">
              <a:buNone/>
            </a:pPr>
            <a:endParaRPr lang="ru-RU" dirty="0"/>
          </a:p>
        </p:txBody>
      </p:sp>
      <p:pic>
        <p:nvPicPr>
          <p:cNvPr id="27650" name="Picture 2" descr="C:\Users\Ohana\Desktop\7 КЛАСС\Классные часы\prazdnik_bukvy_yo\3а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07" y="1556792"/>
            <a:ext cx="5096297" cy="489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959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76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 истории буквы Ё…</a:t>
            </a:r>
            <a:endParaRPr lang="ru-RU" dirty="0"/>
          </a:p>
        </p:txBody>
      </p:sp>
      <p:sp>
        <p:nvSpPr>
          <p:cNvPr id="5" name="TextBox 4"/>
          <p:cNvSpPr txBox="1"/>
          <p:nvPr/>
        </p:nvSpPr>
        <p:spPr>
          <a:xfrm>
            <a:off x="4572000" y="1916831"/>
            <a:ext cx="3744416" cy="2585323"/>
          </a:xfrm>
          <a:prstGeom prst="rect">
            <a:avLst/>
          </a:prstGeom>
          <a:noFill/>
        </p:spPr>
        <p:txBody>
          <a:bodyPr wrap="square" rtlCol="0">
            <a:spAutoFit/>
          </a:bodyPr>
          <a:lstStyle/>
          <a:p>
            <a:r>
              <a:rPr lang="ru-RU" dirty="0"/>
              <a:t> </a:t>
            </a:r>
            <a:r>
              <a:rPr lang="ru-RU" dirty="0" smtClean="0"/>
              <a:t>     29 </a:t>
            </a:r>
            <a:r>
              <a:rPr lang="ru-RU" dirty="0"/>
              <a:t>ноября 1783 </a:t>
            </a:r>
            <a:r>
              <a:rPr lang="ru-RU" dirty="0" smtClean="0"/>
              <a:t>года проходило </a:t>
            </a:r>
            <a:r>
              <a:rPr lang="ru-RU" dirty="0"/>
              <a:t>общее собрание Петербургской Академии </a:t>
            </a:r>
            <a:r>
              <a:rPr lang="ru-RU" dirty="0" smtClean="0"/>
              <a:t>Наук.  Предложение </a:t>
            </a:r>
            <a:r>
              <a:rPr lang="ru-RU" dirty="0"/>
              <a:t>её директора княгини </a:t>
            </a:r>
            <a:r>
              <a:rPr lang="ru-RU" dirty="0" smtClean="0"/>
              <a:t>Екатерины Дашковой </a:t>
            </a:r>
            <a:r>
              <a:rPr lang="ru-RU" dirty="0"/>
              <a:t>о замене сочетания «</a:t>
            </a:r>
            <a:r>
              <a:rPr lang="ru-RU" dirty="0" err="1"/>
              <a:t>io</a:t>
            </a:r>
            <a:r>
              <a:rPr lang="ru-RU" dirty="0"/>
              <a:t>» на новую букву - «ё</a:t>
            </a:r>
            <a:r>
              <a:rPr lang="ru-RU" dirty="0" smtClean="0"/>
              <a:t>» было утверждено…</a:t>
            </a:r>
            <a:endParaRPr lang="ru-RU" dirty="0"/>
          </a:p>
        </p:txBody>
      </p:sp>
      <p:pic>
        <p:nvPicPr>
          <p:cNvPr id="6" name="Picture 2" descr="D:\БУКВА Ё\Evropeiskoe-nevejestv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3550765" cy="451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557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778968"/>
          </a:xfrm>
        </p:spPr>
        <p:txBody>
          <a:bodyPr/>
          <a:lstStyle/>
          <a:p>
            <a:pPr marL="0" indent="0">
              <a:buNone/>
            </a:pPr>
            <a:r>
              <a:rPr lang="ru-RU" dirty="0" smtClean="0"/>
              <a:t>	Ваши </a:t>
            </a:r>
            <a:r>
              <a:rPr lang="ru-RU" dirty="0"/>
              <a:t>сочинения на тему: “Чем необычна буква Ё…»</a:t>
            </a:r>
          </a:p>
          <a:p>
            <a:pPr marL="0" indent="0">
              <a:buNone/>
            </a:pPr>
            <a:endParaRPr lang="ru-RU" dirty="0"/>
          </a:p>
        </p:txBody>
      </p:sp>
      <p:pic>
        <p:nvPicPr>
          <p:cNvPr id="28674" name="Picture 2" descr="C:\Users\Ohana\Desktop\7 КЛАСС\Классные часы\prazdnik_bukvy_yo\4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56792"/>
            <a:ext cx="4893990" cy="468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601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6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ru-RU" dirty="0" smtClean="0"/>
              <a:t>	Ваши </a:t>
            </a:r>
            <a:r>
              <a:rPr lang="ru-RU" dirty="0"/>
              <a:t>сочинения на тему: “Чем необычна буква Ё…»</a:t>
            </a:r>
          </a:p>
          <a:p>
            <a:pPr marL="0" indent="0">
              <a:buNone/>
            </a:pPr>
            <a:endParaRPr lang="ru-RU" dirty="0"/>
          </a:p>
        </p:txBody>
      </p:sp>
      <p:pic>
        <p:nvPicPr>
          <p:cNvPr id="29698" name="Picture 2" descr="C:\Users\Ohana\Desktop\7 КЛАСС\Классные часы\prazdnik_bukvy_yo\5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56792"/>
            <a:ext cx="5086772" cy="466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52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96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412776"/>
            <a:ext cx="7344816" cy="2347704"/>
          </a:xfrm>
        </p:spPr>
        <p:txBody>
          <a:bodyPr>
            <a:noAutofit/>
          </a:bodyPr>
          <a:lstStyle/>
          <a:p>
            <a:pPr algn="ctr"/>
            <a:r>
              <a:rPr lang="ru-RU" sz="6600" dirty="0" smtClean="0"/>
              <a:t>И напоследок…</a:t>
            </a:r>
            <a:endParaRPr lang="ru-RU" sz="6600" dirty="0"/>
          </a:p>
        </p:txBody>
      </p:sp>
    </p:spTree>
    <p:extLst>
      <p:ext uri="{BB962C8B-B14F-4D97-AF65-F5344CB8AC3E}">
        <p14:creationId xmlns:p14="http://schemas.microsoft.com/office/powerpoint/2010/main" val="35119023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492896"/>
            <a:ext cx="8229600" cy="3888432"/>
          </a:xfrm>
        </p:spPr>
        <p:txBody>
          <a:bodyPr>
            <a:normAutofit fontScale="70000" lnSpcReduction="20000"/>
          </a:bodyPr>
          <a:lstStyle/>
          <a:p>
            <a:pPr>
              <a:buNone/>
            </a:pPr>
            <a:r>
              <a:rPr lang="ru-RU" dirty="0" smtClean="0"/>
              <a:t>     	На русской компьютерной клавиатуре Ё откровенно вынесена из алфавитного «ядра», 32-буквенного (!) центра в какое-то гетто, в дальний угол слева (что на карте России соответствует городу Кемь в Карелии, куда царь Петр ссылал неугодных) и, более того, чаще всего никак не обозначена на соответствующей клавише. Разумеется, аутсайдерское положение почти исключает применение буквы массовым пользователем. 	Так насильственно закрепляется новая, оскопленная русская орфография; ясно, что постепенно это нивелирование коснется и орфоэпии, так что и словосочетание «расчетный счет», и даже песня «Смуглянка» в XXI веке будут звучать а-ля век XIX: «Я влюблЕнный / И смущЕнный пред тобой».</a:t>
            </a:r>
            <a:endParaRPr lang="ru-RU" dirty="0"/>
          </a:p>
        </p:txBody>
      </p:sp>
      <p:pic>
        <p:nvPicPr>
          <p:cNvPr id="17410" name="Picture 2" descr="http://upload.wikimedia.org/wikipedia/commons/e/e4/Keyboard_KAZ.png"/>
          <p:cNvPicPr>
            <a:picLocks noChangeAspect="1" noChangeArrowheads="1"/>
          </p:cNvPicPr>
          <p:nvPr/>
        </p:nvPicPr>
        <p:blipFill>
          <a:blip r:embed="rId2" cstate="print"/>
          <a:srcRect/>
          <a:stretch>
            <a:fillRect/>
          </a:stretch>
        </p:blipFill>
        <p:spPr bwMode="auto">
          <a:xfrm>
            <a:off x="1403648" y="548680"/>
            <a:ext cx="6362700" cy="1866901"/>
          </a:xfrm>
          <a:prstGeom prst="rect">
            <a:avLst/>
          </a:prstGeom>
          <a:noFill/>
        </p:spPr>
      </p:pic>
    </p:spTree>
    <p:extLst>
      <p:ext uri="{BB962C8B-B14F-4D97-AF65-F5344CB8AC3E}">
        <p14:creationId xmlns:p14="http://schemas.microsoft.com/office/powerpoint/2010/main" val="39544434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410"/>
                                        </p:tgtEl>
                                      </p:cBhvr>
                                    </p:animEffect>
                                    <p:animScale>
                                      <p:cBhvr>
                                        <p:cTn id="7" dur="250" autoRev="1" fill="hold"/>
                                        <p:tgtEl>
                                          <p:spTgt spid="174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Ohana\Desktop\РАЗНОЕ НЕРАЗОБРАННОЕ\фото неразобранные\НОЯБРЬ\IMG_79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536604"/>
            <a:ext cx="2688058" cy="18532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Заголовок 1"/>
          <p:cNvSpPr>
            <a:spLocks noGrp="1"/>
          </p:cNvSpPr>
          <p:nvPr>
            <p:ph type="title"/>
          </p:nvPr>
        </p:nvSpPr>
        <p:spPr>
          <a:xfrm>
            <a:off x="736722" y="425224"/>
            <a:ext cx="5688632" cy="720080"/>
          </a:xfrm>
        </p:spPr>
        <p:txBody>
          <a:bodyPr/>
          <a:lstStyle/>
          <a:p>
            <a:pPr algn="ctr"/>
            <a:r>
              <a:rPr lang="ru-RU" dirty="0" smtClean="0"/>
              <a:t>Ваши рисунки</a:t>
            </a:r>
            <a:endParaRPr lang="ru-RU" dirty="0"/>
          </a:p>
        </p:txBody>
      </p:sp>
      <p:pic>
        <p:nvPicPr>
          <p:cNvPr id="1027" name="Picture 3" descr="C:\Users\Ohana\Desktop\РАЗНОЕ НЕРАЗОБРАННОЕ\фото неразобранные\НОЯБРЬ\IMG_79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216945"/>
            <a:ext cx="2004526" cy="28908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9" name="Picture 5" descr="C:\Users\Ohana\Desktop\РАЗНОЕ НЕРАЗОБРАННОЕ\фото неразобранные\НОЯБРЬ\IMG_79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20688"/>
            <a:ext cx="1901556" cy="2642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Picture 3" descr="C:\Users\Ohana\Desktop\РАЗНОЕ НЕРАЗОБРАННОЕ\фото неразобранные\НОЯБРЬ\IMG_79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573226"/>
            <a:ext cx="2505472" cy="2577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6" name="Picture 2" descr="C:\Users\Ohana\Desktop\РАЗНОЕ НЕРАЗОБРАННОЕ\фото неразобранные\НОЯБРЬ\IMG_79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2277424"/>
            <a:ext cx="3024213" cy="2292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p:cNvSpPr txBox="1"/>
          <p:nvPr/>
        </p:nvSpPr>
        <p:spPr>
          <a:xfrm>
            <a:off x="2999524" y="5238739"/>
            <a:ext cx="2472396" cy="646331"/>
          </a:xfrm>
          <a:prstGeom prst="rect">
            <a:avLst/>
          </a:prstGeom>
          <a:noFill/>
        </p:spPr>
        <p:txBody>
          <a:bodyPr wrap="square" rtlCol="0">
            <a:spAutoFit/>
          </a:bodyPr>
          <a:lstStyle/>
          <a:p>
            <a:pPr algn="ctr"/>
            <a:r>
              <a:rPr lang="ru-RU" dirty="0" smtClean="0"/>
              <a:t>Рисунки учеников 5 – 7 классов</a:t>
            </a:r>
            <a:endParaRPr lang="ru-RU" dirty="0"/>
          </a:p>
        </p:txBody>
      </p:sp>
    </p:spTree>
    <p:extLst>
      <p:ext uri="{BB962C8B-B14F-4D97-AF65-F5344CB8AC3E}">
        <p14:creationId xmlns:p14="http://schemas.microsoft.com/office/powerpoint/2010/main" val="15210950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3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2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029"/>
                                        </p:tgtEl>
                                        <p:attrNameLst>
                                          <p:attrName>r</p:attrName>
                                        </p:attrNameLst>
                                      </p:cBhvr>
                                    </p:animRot>
                                    <p:animRot by="-240000">
                                      <p:cBhvr>
                                        <p:cTn id="39" dur="200" fill="hold">
                                          <p:stCondLst>
                                            <p:cond delay="200"/>
                                          </p:stCondLst>
                                        </p:cTn>
                                        <p:tgtEl>
                                          <p:spTgt spid="1029"/>
                                        </p:tgtEl>
                                        <p:attrNameLst>
                                          <p:attrName>r</p:attrName>
                                        </p:attrNameLst>
                                      </p:cBhvr>
                                    </p:animRot>
                                    <p:animRot by="240000">
                                      <p:cBhvr>
                                        <p:cTn id="40" dur="200" fill="hold">
                                          <p:stCondLst>
                                            <p:cond delay="400"/>
                                          </p:stCondLst>
                                        </p:cTn>
                                        <p:tgtEl>
                                          <p:spTgt spid="1029"/>
                                        </p:tgtEl>
                                        <p:attrNameLst>
                                          <p:attrName>r</p:attrName>
                                        </p:attrNameLst>
                                      </p:cBhvr>
                                    </p:animRot>
                                    <p:animRot by="-240000">
                                      <p:cBhvr>
                                        <p:cTn id="41" dur="200" fill="hold">
                                          <p:stCondLst>
                                            <p:cond delay="600"/>
                                          </p:stCondLst>
                                        </p:cTn>
                                        <p:tgtEl>
                                          <p:spTgt spid="1029"/>
                                        </p:tgtEl>
                                        <p:attrNameLst>
                                          <p:attrName>r</p:attrName>
                                        </p:attrNameLst>
                                      </p:cBhvr>
                                    </p:animRot>
                                    <p:animRot by="120000">
                                      <p:cBhvr>
                                        <p:cTn id="42" dur="200" fill="hold">
                                          <p:stCondLst>
                                            <p:cond delay="800"/>
                                          </p:stCondLst>
                                        </p:cTn>
                                        <p:tgtEl>
                                          <p:spTgt spid="10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722" y="425224"/>
            <a:ext cx="5688632" cy="720080"/>
          </a:xfrm>
        </p:spPr>
        <p:txBody>
          <a:bodyPr/>
          <a:lstStyle/>
          <a:p>
            <a:pPr algn="ctr"/>
            <a:r>
              <a:rPr lang="ru-RU" dirty="0" smtClean="0"/>
              <a:t>Ваши рисунки</a:t>
            </a:r>
            <a:endParaRPr lang="ru-RU" dirty="0"/>
          </a:p>
        </p:txBody>
      </p:sp>
      <p:pic>
        <p:nvPicPr>
          <p:cNvPr id="2053" name="Picture 5" descr="C:\Users\Ohana\Desktop\РАЗНОЕ НЕРАЗОБРАННОЕ\фото неразобранные\НОЯБРЬ\IMG_79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89" y="1284427"/>
            <a:ext cx="3754958" cy="29277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 name="Picture 4" descr="C:\Users\Ohana\Desktop\РАЗНОЕ НЕРАЗОБРАННОЕ\фото неразобранные\НОЯБРЬ\IMG_79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65" y="4477189"/>
            <a:ext cx="1503209" cy="17635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0" name="Picture 2" descr="C:\Users\Ohana\Desktop\РАЗНОЕ НЕРАЗОБРАННОЕ\фото неразобранные\НОЯБРЬ\IMG_79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386" y="784862"/>
            <a:ext cx="1775827" cy="20602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4" name="Picture 6" descr="C:\Users\Ohana\Desktop\Гале\j60bfJqCZT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4418199"/>
            <a:ext cx="2393829" cy="1626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hana\Desktop\РАЗНОЕ НЕРАЗОБРАННОЕ\фото неразобранные\НОЯБРЬ\IMG_79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1615184"/>
            <a:ext cx="1560285" cy="2234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5" name="Picture 7" descr="C:\Users\Ohana\Desktop\Гале\32RYRTKK6F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4216818"/>
            <a:ext cx="2525228" cy="1768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8264" y="3016489"/>
            <a:ext cx="1584176" cy="1200329"/>
          </a:xfrm>
          <a:prstGeom prst="rect">
            <a:avLst/>
          </a:prstGeom>
          <a:noFill/>
        </p:spPr>
        <p:txBody>
          <a:bodyPr wrap="square" rtlCol="0">
            <a:spAutoFit/>
          </a:bodyPr>
          <a:lstStyle/>
          <a:p>
            <a:pPr algn="ctr"/>
            <a:r>
              <a:rPr lang="ru-RU" dirty="0"/>
              <a:t>Рисунки учеников </a:t>
            </a:r>
            <a:endParaRPr lang="ru-RU" dirty="0" smtClean="0"/>
          </a:p>
          <a:p>
            <a:pPr algn="ctr"/>
            <a:r>
              <a:rPr lang="ru-RU" dirty="0" smtClean="0"/>
              <a:t>5 </a:t>
            </a:r>
            <a:r>
              <a:rPr lang="ru-RU" dirty="0"/>
              <a:t>– 7 </a:t>
            </a:r>
            <a:r>
              <a:rPr lang="ru-RU" dirty="0" err="1" smtClean="0"/>
              <a:t>кл</a:t>
            </a:r>
            <a:r>
              <a:rPr lang="ru-RU" dirty="0" smtClean="0"/>
              <a:t>.</a:t>
            </a:r>
            <a:endParaRPr lang="ru-RU" dirty="0"/>
          </a:p>
          <a:p>
            <a:endParaRPr lang="ru-RU" dirty="0"/>
          </a:p>
        </p:txBody>
      </p:sp>
    </p:spTree>
    <p:extLst>
      <p:ext uri="{BB962C8B-B14F-4D97-AF65-F5344CB8AC3E}">
        <p14:creationId xmlns:p14="http://schemas.microsoft.com/office/powerpoint/2010/main" val="37347189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05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05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2052"/>
                                        </p:tgtEl>
                                        <p:attrNameLst>
                                          <p:attrName>r</p:attrName>
                                        </p:attrNameLst>
                                      </p:cBhvr>
                                    </p:animRot>
                                    <p:animRot by="-240000">
                                      <p:cBhvr>
                                        <p:cTn id="27" dur="200" fill="hold">
                                          <p:stCondLst>
                                            <p:cond delay="200"/>
                                          </p:stCondLst>
                                        </p:cTn>
                                        <p:tgtEl>
                                          <p:spTgt spid="2052"/>
                                        </p:tgtEl>
                                        <p:attrNameLst>
                                          <p:attrName>r</p:attrName>
                                        </p:attrNameLst>
                                      </p:cBhvr>
                                    </p:animRot>
                                    <p:animRot by="240000">
                                      <p:cBhvr>
                                        <p:cTn id="28" dur="200" fill="hold">
                                          <p:stCondLst>
                                            <p:cond delay="400"/>
                                          </p:stCondLst>
                                        </p:cTn>
                                        <p:tgtEl>
                                          <p:spTgt spid="2052"/>
                                        </p:tgtEl>
                                        <p:attrNameLst>
                                          <p:attrName>r</p:attrName>
                                        </p:attrNameLst>
                                      </p:cBhvr>
                                    </p:animRot>
                                    <p:animRot by="-240000">
                                      <p:cBhvr>
                                        <p:cTn id="29" dur="200" fill="hold">
                                          <p:stCondLst>
                                            <p:cond delay="600"/>
                                          </p:stCondLst>
                                        </p:cTn>
                                        <p:tgtEl>
                                          <p:spTgt spid="2052"/>
                                        </p:tgtEl>
                                        <p:attrNameLst>
                                          <p:attrName>r</p:attrName>
                                        </p:attrNameLst>
                                      </p:cBhvr>
                                    </p:animRot>
                                    <p:animRot by="120000">
                                      <p:cBhvr>
                                        <p:cTn id="30" dur="200" fill="hold">
                                          <p:stCondLst>
                                            <p:cond delay="800"/>
                                          </p:stCondLst>
                                        </p:cTn>
                                        <p:tgtEl>
                                          <p:spTgt spid="205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2055"/>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2054"/>
                                        </p:tgtEl>
                                        <p:attrNameLst>
                                          <p:attrName>r</p:attrName>
                                        </p:attrNameLst>
                                      </p:cBhvr>
                                    </p:animRot>
                                    <p:animRot by="-240000">
                                      <p:cBhvr>
                                        <p:cTn id="59" dur="200" fill="hold">
                                          <p:stCondLst>
                                            <p:cond delay="200"/>
                                          </p:stCondLst>
                                        </p:cTn>
                                        <p:tgtEl>
                                          <p:spTgt spid="2054"/>
                                        </p:tgtEl>
                                        <p:attrNameLst>
                                          <p:attrName>r</p:attrName>
                                        </p:attrNameLst>
                                      </p:cBhvr>
                                    </p:animRot>
                                    <p:animRot by="240000">
                                      <p:cBhvr>
                                        <p:cTn id="60" dur="200" fill="hold">
                                          <p:stCondLst>
                                            <p:cond delay="400"/>
                                          </p:stCondLst>
                                        </p:cTn>
                                        <p:tgtEl>
                                          <p:spTgt spid="2054"/>
                                        </p:tgtEl>
                                        <p:attrNameLst>
                                          <p:attrName>r</p:attrName>
                                        </p:attrNameLst>
                                      </p:cBhvr>
                                    </p:animRot>
                                    <p:animRot by="-240000">
                                      <p:cBhvr>
                                        <p:cTn id="61" dur="200" fill="hold">
                                          <p:stCondLst>
                                            <p:cond delay="600"/>
                                          </p:stCondLst>
                                        </p:cTn>
                                        <p:tgtEl>
                                          <p:spTgt spid="2054"/>
                                        </p:tgtEl>
                                        <p:attrNameLst>
                                          <p:attrName>r</p:attrName>
                                        </p:attrNameLst>
                                      </p:cBhvr>
                                    </p:animRot>
                                    <p:animRot by="120000">
                                      <p:cBhvr>
                                        <p:cTn id="62" dur="200" fill="hold">
                                          <p:stCondLst>
                                            <p:cond delay="800"/>
                                          </p:stCondLst>
                                        </p:cTn>
                                        <p:tgtEl>
                                          <p:spTgt spid="2054"/>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26" presetClass="exit" presetSubtype="0" fill="hold" nodeType="clickEffect">
                                  <p:stCondLst>
                                    <p:cond delay="0"/>
                                  </p:stCondLst>
                                  <p:childTnLst>
                                    <p:animEffect transition="out" filter="wipe(down)">
                                      <p:cBhvr>
                                        <p:cTn id="66" dur="180" accel="50000">
                                          <p:stCondLst>
                                            <p:cond delay="1820"/>
                                          </p:stCondLst>
                                        </p:cTn>
                                        <p:tgtEl>
                                          <p:spTgt spid="2054"/>
                                        </p:tgtEl>
                                      </p:cBhvr>
                                    </p:animEffect>
                                    <p:anim calcmode="lin" valueType="num">
                                      <p:cBhvr>
                                        <p:cTn id="67" dur="1822" tmFilter="0,0; 0.14,0.31; 0.43,0.73; 0.71,0.91; 1.0,1.0">
                                          <p:stCondLst>
                                            <p:cond delay="0"/>
                                          </p:stCondLst>
                                        </p:cTn>
                                        <p:tgtEl>
                                          <p:spTgt spid="2054"/>
                                        </p:tgtEl>
                                        <p:attrNameLst>
                                          <p:attrName>ppt_x</p:attrName>
                                        </p:attrNameLst>
                                      </p:cBhvr>
                                      <p:tavLst>
                                        <p:tav tm="0">
                                          <p:val>
                                            <p:strVal val="ppt_x"/>
                                          </p:val>
                                        </p:tav>
                                        <p:tav tm="100000">
                                          <p:val>
                                            <p:strVal val="#ppt_x+0.25"/>
                                          </p:val>
                                        </p:tav>
                                      </p:tavLst>
                                    </p:anim>
                                    <p:anim calcmode="lin" valueType="num">
                                      <p:cBhvr>
                                        <p:cTn id="68" dur="178">
                                          <p:stCondLst>
                                            <p:cond delay="1822"/>
                                          </p:stCondLst>
                                        </p:cTn>
                                        <p:tgtEl>
                                          <p:spTgt spid="2054"/>
                                        </p:tgtEl>
                                        <p:attrNameLst>
                                          <p:attrName>ppt_x</p:attrName>
                                        </p:attrNameLst>
                                      </p:cBhvr>
                                      <p:tavLst>
                                        <p:tav tm="0">
                                          <p:val>
                                            <p:strVal val="ppt_x"/>
                                          </p:val>
                                        </p:tav>
                                        <p:tav tm="100000">
                                          <p:val>
                                            <p:strVal val="ppt_x"/>
                                          </p:val>
                                        </p:tav>
                                      </p:tavLst>
                                    </p:anim>
                                    <p:anim calcmode="lin" valueType="num">
                                      <p:cBhvr>
                                        <p:cTn id="69" dur="664" tmFilter="0.0,0.0;0.25,0.07;0.50,0.2;0.75,0.467;1.0,1.0">
                                          <p:stCondLst>
                                            <p:cond delay="0"/>
                                          </p:stCondLst>
                                        </p:cTn>
                                        <p:tgtEl>
                                          <p:spTgt spid="2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0" dur="664" tmFilter="0, 0; 0.125,0.2665; 0.25,0.4; 0.375,0.465; 0.5,0.5;  0.625,0.535; 0.75,0.6; 0.875,0.7335; 1,1">
                                          <p:stCondLst>
                                            <p:cond delay="664"/>
                                          </p:stCondLst>
                                        </p:cTn>
                                        <p:tgtEl>
                                          <p:spTgt spid="2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1" dur="332" tmFilter="0, 0; 0.125,0.2665; 0.25,0.4; 0.375,0.465; 0.5,0.5;  0.625,0.535; 0.75,0.6; 0.875,0.7335; 1,1">
                                          <p:stCondLst>
                                            <p:cond delay="1324"/>
                                          </p:stCondLst>
                                        </p:cTn>
                                        <p:tgtEl>
                                          <p:spTgt spid="2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2" dur="164" tmFilter="0, 0; 0.125,0.2665; 0.25,0.4; 0.375,0.465; 0.5,0.5;  0.625,0.535; 0.75,0.6; 0.875,0.7335; 1,1">
                                          <p:stCondLst>
                                            <p:cond delay="1656"/>
                                          </p:stCondLst>
                                        </p:cTn>
                                        <p:tgtEl>
                                          <p:spTgt spid="2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3" dur="180" accel="50000">
                                          <p:stCondLst>
                                            <p:cond delay="1820"/>
                                          </p:stCondLst>
                                        </p:cTn>
                                        <p:tgtEl>
                                          <p:spTgt spid="2054"/>
                                        </p:tgtEl>
                                        <p:attrNameLst>
                                          <p:attrName>ppt_y</p:attrName>
                                        </p:attrNameLst>
                                      </p:cBhvr>
                                      <p:tavLst>
                                        <p:tav tm="0">
                                          <p:val>
                                            <p:strVal val="ppt_y"/>
                                          </p:val>
                                        </p:tav>
                                        <p:tav tm="100000">
                                          <p:val>
                                            <p:strVal val="ppt_y+ppt_h"/>
                                          </p:val>
                                        </p:tav>
                                      </p:tavLst>
                                    </p:anim>
                                    <p:animScale>
                                      <p:cBhvr>
                                        <p:cTn id="74" dur="26">
                                          <p:stCondLst>
                                            <p:cond delay="620"/>
                                          </p:stCondLst>
                                        </p:cTn>
                                        <p:tgtEl>
                                          <p:spTgt spid="2054"/>
                                        </p:tgtEl>
                                      </p:cBhvr>
                                      <p:to x="100000" y="60000"/>
                                    </p:animScale>
                                    <p:animScale>
                                      <p:cBhvr>
                                        <p:cTn id="75" dur="166" decel="50000">
                                          <p:stCondLst>
                                            <p:cond delay="646"/>
                                          </p:stCondLst>
                                        </p:cTn>
                                        <p:tgtEl>
                                          <p:spTgt spid="2054"/>
                                        </p:tgtEl>
                                      </p:cBhvr>
                                      <p:to x="100000" y="100000"/>
                                    </p:animScale>
                                    <p:animScale>
                                      <p:cBhvr>
                                        <p:cTn id="76" dur="26">
                                          <p:stCondLst>
                                            <p:cond delay="1312"/>
                                          </p:stCondLst>
                                        </p:cTn>
                                        <p:tgtEl>
                                          <p:spTgt spid="2054"/>
                                        </p:tgtEl>
                                      </p:cBhvr>
                                      <p:to x="100000" y="80000"/>
                                    </p:animScale>
                                    <p:animScale>
                                      <p:cBhvr>
                                        <p:cTn id="77" dur="166" decel="50000">
                                          <p:stCondLst>
                                            <p:cond delay="1338"/>
                                          </p:stCondLst>
                                        </p:cTn>
                                        <p:tgtEl>
                                          <p:spTgt spid="2054"/>
                                        </p:tgtEl>
                                      </p:cBhvr>
                                      <p:to x="100000" y="100000"/>
                                    </p:animScale>
                                    <p:animScale>
                                      <p:cBhvr>
                                        <p:cTn id="78" dur="26">
                                          <p:stCondLst>
                                            <p:cond delay="1642"/>
                                          </p:stCondLst>
                                        </p:cTn>
                                        <p:tgtEl>
                                          <p:spTgt spid="2054"/>
                                        </p:tgtEl>
                                      </p:cBhvr>
                                      <p:to x="100000" y="90000"/>
                                    </p:animScale>
                                    <p:animScale>
                                      <p:cBhvr>
                                        <p:cTn id="79" dur="166" decel="50000">
                                          <p:stCondLst>
                                            <p:cond delay="1668"/>
                                          </p:stCondLst>
                                        </p:cTn>
                                        <p:tgtEl>
                                          <p:spTgt spid="2054"/>
                                        </p:tgtEl>
                                      </p:cBhvr>
                                      <p:to x="100000" y="100000"/>
                                    </p:animScale>
                                    <p:animScale>
                                      <p:cBhvr>
                                        <p:cTn id="80" dur="26">
                                          <p:stCondLst>
                                            <p:cond delay="1808"/>
                                          </p:stCondLst>
                                        </p:cTn>
                                        <p:tgtEl>
                                          <p:spTgt spid="2054"/>
                                        </p:tgtEl>
                                      </p:cBhvr>
                                      <p:to x="100000" y="95000"/>
                                    </p:animScale>
                                    <p:animScale>
                                      <p:cBhvr>
                                        <p:cTn id="81" dur="166" decel="50000">
                                          <p:stCondLst>
                                            <p:cond delay="1834"/>
                                          </p:stCondLst>
                                        </p:cTn>
                                        <p:tgtEl>
                                          <p:spTgt spid="2054"/>
                                        </p:tgtEl>
                                      </p:cBhvr>
                                      <p:to x="100000" y="100000"/>
                                    </p:animScale>
                                    <p:set>
                                      <p:cBhvr>
                                        <p:cTn id="82" dur="1" fill="hold">
                                          <p:stCondLst>
                                            <p:cond delay="1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2.gstatic.com/images?q=tbn:ANd9GcTNAfA1TOPG5dPmseW11UihD6-cOiWr7Cihf2fi2Fmawyo45b-sog"/>
          <p:cNvPicPr>
            <a:picLocks noGrp="1" noChangeAspect="1" noChangeArrowheads="1"/>
          </p:cNvPicPr>
          <p:nvPr>
            <p:ph idx="1"/>
          </p:nvPr>
        </p:nvPicPr>
        <p:blipFill>
          <a:blip r:embed="rId2" cstate="print"/>
          <a:srcRect/>
          <a:stretch>
            <a:fillRect/>
          </a:stretch>
        </p:blipFill>
        <p:spPr bwMode="auto">
          <a:xfrm>
            <a:off x="2051720" y="980728"/>
            <a:ext cx="5174044" cy="4159932"/>
          </a:xfrm>
          <a:prstGeom prst="rect">
            <a:avLst/>
          </a:prstGeom>
          <a:noFill/>
        </p:spPr>
      </p:pic>
    </p:spTree>
    <p:extLst>
      <p:ext uri="{BB962C8B-B14F-4D97-AF65-F5344CB8AC3E}">
        <p14:creationId xmlns:p14="http://schemas.microsoft.com/office/powerpoint/2010/main" val="15388001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Список литературы</a:t>
            </a:r>
            <a:endParaRPr lang="ru-RU"/>
          </a:p>
        </p:txBody>
      </p:sp>
      <p:sp>
        <p:nvSpPr>
          <p:cNvPr id="3" name="Объект 2"/>
          <p:cNvSpPr>
            <a:spLocks noGrp="1"/>
          </p:cNvSpPr>
          <p:nvPr>
            <p:ph idx="1"/>
          </p:nvPr>
        </p:nvSpPr>
        <p:spPr/>
        <p:txBody>
          <a:bodyPr>
            <a:normAutofit fontScale="70000" lnSpcReduction="20000"/>
          </a:bodyPr>
          <a:lstStyle/>
          <a:p>
            <a:r>
              <a:rPr lang="ru-RU" dirty="0"/>
              <a:t>1. </a:t>
            </a:r>
            <a:r>
              <a:rPr lang="ru-RU" dirty="0">
                <a:hlinkClick r:id="rId2"/>
              </a:rPr>
              <a:t>http://ru.wikipedia.org/wiki/%</a:t>
            </a:r>
            <a:r>
              <a:rPr lang="ru-RU" dirty="0" smtClean="0">
                <a:hlinkClick r:id="rId2"/>
              </a:rPr>
              <a:t>A8</a:t>
            </a:r>
            <a:endParaRPr lang="ru-RU" dirty="0"/>
          </a:p>
          <a:p>
            <a:r>
              <a:rPr lang="ru-RU" dirty="0"/>
              <a:t>2.Волина В.В. Я познаю мир. Детская энциклопедия- М., ООО «Издательство АСТ» 1997,-544стр.</a:t>
            </a:r>
          </a:p>
          <a:p>
            <a:r>
              <a:rPr lang="ru-RU" dirty="0" smtClean="0"/>
              <a:t>3.www/4stupeni.ru</a:t>
            </a:r>
            <a:endParaRPr lang="ru-RU" dirty="0"/>
          </a:p>
          <a:p>
            <a:r>
              <a:rPr lang="ru-RU" dirty="0"/>
              <a:t>4.www.supertosty.ru</a:t>
            </a:r>
          </a:p>
          <a:p>
            <a:r>
              <a:rPr lang="ru-RU" dirty="0"/>
              <a:t>5.www.chudopredki.ru</a:t>
            </a:r>
          </a:p>
          <a:p>
            <a:r>
              <a:rPr lang="ru-RU" dirty="0"/>
              <a:t>6.www.googe.ru</a:t>
            </a:r>
          </a:p>
          <a:p>
            <a:r>
              <a:rPr lang="ru-RU" dirty="0"/>
              <a:t>7.bloks.privet.ru</a:t>
            </a:r>
          </a:p>
          <a:p>
            <a:r>
              <a:rPr lang="ru-RU" dirty="0"/>
              <a:t>8.http://</a:t>
            </a:r>
            <a:r>
              <a:rPr lang="ru-RU" dirty="0" smtClean="0"/>
              <a:t>felbert.livejournal.com</a:t>
            </a:r>
          </a:p>
          <a:p>
            <a:r>
              <a:rPr lang="ru-RU" dirty="0"/>
              <a:t>9. </a:t>
            </a:r>
            <a:r>
              <a:rPr lang="ru-RU" u="sng" dirty="0">
                <a:hlinkClick r:id="rId3"/>
              </a:rPr>
              <a:t>http://www.yomaker.ru</a:t>
            </a:r>
            <a:r>
              <a:rPr lang="ru-RU" u="sng" dirty="0" smtClean="0">
                <a:hlinkClick r:id="rId3"/>
              </a:rPr>
              <a:t>/</a:t>
            </a:r>
            <a:endParaRPr lang="ru-RU" u="sng" dirty="0" smtClean="0"/>
          </a:p>
          <a:p>
            <a:r>
              <a:rPr lang="ru-RU" dirty="0" smtClean="0"/>
              <a:t>10. </a:t>
            </a:r>
            <a:r>
              <a:rPr lang="en-US" u="sng" dirty="0">
                <a:hlinkClick r:id="rId4"/>
              </a:rPr>
              <a:t>http://images.yandex.ru/yandsearch?text=%</a:t>
            </a:r>
            <a:r>
              <a:rPr lang="en-US" u="sng" dirty="0" smtClean="0">
                <a:hlinkClick r:id="rId4"/>
              </a:rPr>
              <a:t>D0%B1%D1%83%D0%BA%D0%B2%D0%B0%20%D1%91&amp;stype=image&amp;lr=213&amp;noreask=1&amp;source=wiz</a:t>
            </a:r>
            <a:endParaRPr lang="ru-RU" u="sng" dirty="0" smtClean="0"/>
          </a:p>
          <a:p>
            <a:endParaRPr lang="ru-RU" dirty="0"/>
          </a:p>
          <a:p>
            <a:endParaRPr lang="ru-RU" dirty="0"/>
          </a:p>
          <a:p>
            <a:endParaRPr lang="ru-RU" dirty="0"/>
          </a:p>
        </p:txBody>
      </p:sp>
    </p:spTree>
    <p:extLst>
      <p:ext uri="{BB962C8B-B14F-4D97-AF65-F5344CB8AC3E}">
        <p14:creationId xmlns:p14="http://schemas.microsoft.com/office/powerpoint/2010/main" val="4106581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a:xfrm>
            <a:off x="502920" y="530352"/>
            <a:ext cx="8183880" cy="4842864"/>
          </a:xfrm>
        </p:spPr>
        <p:txBody>
          <a:bodyPr/>
          <a:lstStyle/>
          <a:p>
            <a:pPr marL="0" indent="0">
              <a:buNone/>
            </a:pPr>
            <a:r>
              <a:rPr lang="ru-RU" dirty="0" smtClean="0"/>
              <a:t>  Г. Р. Державин          Д</a:t>
            </a:r>
            <a:r>
              <a:rPr lang="ru-RU" dirty="0"/>
              <a:t>. И. Фонвизин</a:t>
            </a:r>
          </a:p>
          <a:p>
            <a:pPr marL="0" indent="0">
              <a:buNone/>
            </a:pPr>
            <a:endParaRPr lang="ru-RU" dirty="0" smtClean="0"/>
          </a:p>
        </p:txBody>
      </p:sp>
      <p:pic>
        <p:nvPicPr>
          <p:cNvPr id="5122" name="Picture 2" descr="D:\БУКВА Ё\0b0b4a146ef3d432da6795b646cad2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221245"/>
            <a:ext cx="3097295" cy="393594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БУКВА Ё\Фонвизин[1].jpg"/>
          <p:cNvPicPr>
            <a:picLocks noChangeAspect="1" noChangeArrowheads="1"/>
          </p:cNvPicPr>
          <p:nvPr/>
        </p:nvPicPr>
        <p:blipFill rotWithShape="1">
          <a:blip r:embed="rId3">
            <a:extLst>
              <a:ext uri="{28A0092B-C50C-407E-A947-70E740481C1C}">
                <a14:useLocalDpi xmlns:a14="http://schemas.microsoft.com/office/drawing/2010/main" val="0"/>
              </a:ext>
            </a:extLst>
          </a:blip>
          <a:srcRect b="12627"/>
          <a:stretch/>
        </p:blipFill>
        <p:spPr bwMode="auto">
          <a:xfrm>
            <a:off x="4932039" y="1221245"/>
            <a:ext cx="3108290" cy="393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637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p:txBody>
          <a:bodyPr/>
          <a:lstStyle/>
          <a:p>
            <a:pPr marL="0" indent="0">
              <a:buNone/>
            </a:pPr>
            <a:r>
              <a:rPr lang="ru-RU" dirty="0" smtClean="0"/>
              <a:t>«Сможет ли кто – </a:t>
            </a:r>
            <a:r>
              <a:rPr lang="ru-RU" dirty="0" err="1" smtClean="0"/>
              <a:t>нибудь</a:t>
            </a:r>
            <a:r>
              <a:rPr lang="ru-RU" dirty="0" smtClean="0"/>
              <a:t> написать слово «ёлка»?</a:t>
            </a:r>
          </a:p>
          <a:p>
            <a:pPr marL="0" indent="0">
              <a:buNone/>
            </a:pPr>
            <a:endParaRPr lang="ru-RU" dirty="0"/>
          </a:p>
          <a:p>
            <a:pPr marL="0" indent="0">
              <a:buNone/>
            </a:pPr>
            <a:r>
              <a:rPr lang="ru-RU" dirty="0" smtClean="0"/>
              <a:t>«</a:t>
            </a:r>
            <a:r>
              <a:rPr lang="en-US" dirty="0" err="1" smtClean="0"/>
              <a:t>i</a:t>
            </a:r>
            <a:r>
              <a:rPr lang="ru-RU" dirty="0" err="1" smtClean="0"/>
              <a:t>олка</a:t>
            </a:r>
            <a:r>
              <a:rPr lang="ru-RU" dirty="0" smtClean="0"/>
              <a:t>»</a:t>
            </a:r>
          </a:p>
          <a:p>
            <a:pPr marL="0" indent="0">
              <a:buNone/>
            </a:pPr>
            <a:endParaRPr lang="ru-RU" dirty="0"/>
          </a:p>
          <a:p>
            <a:pPr marL="0" indent="0">
              <a:buNone/>
            </a:pPr>
            <a:r>
              <a:rPr lang="ru-RU" dirty="0" smtClean="0"/>
              <a:t>«Правомерно ли изображать один звук двумя буквами?»</a:t>
            </a:r>
            <a:endParaRPr lang="ru-RU" dirty="0"/>
          </a:p>
        </p:txBody>
      </p:sp>
      <p:pic>
        <p:nvPicPr>
          <p:cNvPr id="5" name="Picture 4" descr="http://t2.gstatic.com/images?q=tbn:ANd9GcSLPR67ydJ_6CeQUotAdGUBsRxH8k77KCoPGM270OyrJRoGgrqDhA"/>
          <p:cNvPicPr>
            <a:picLocks noChangeAspect="1" noChangeArrowheads="1"/>
          </p:cNvPicPr>
          <p:nvPr/>
        </p:nvPicPr>
        <p:blipFill>
          <a:blip r:embed="rId2" cstate="print"/>
          <a:srcRect/>
          <a:stretch>
            <a:fillRect/>
          </a:stretch>
        </p:blipFill>
        <p:spPr bwMode="auto">
          <a:xfrm>
            <a:off x="4283968" y="3645024"/>
            <a:ext cx="3805513" cy="1722115"/>
          </a:xfrm>
          <a:prstGeom prst="rect">
            <a:avLst/>
          </a:prstGeom>
          <a:noFill/>
        </p:spPr>
      </p:pic>
      <p:pic>
        <p:nvPicPr>
          <p:cNvPr id="7" name="Picture 2" descr="&amp;IEcy;&amp;kcy;&amp;acy;&amp;tcy;&amp;iecy;&amp;rcy;&amp;icy;&amp;ncy;&amp;acy; &amp;Dcy;&amp;acy;&amp;shcy;&amp;kcy;&amp;ocy;&amp;vcy;&amp;acy;/1326397013_EDashkova (200x248, 14Kb)"/>
          <p:cNvPicPr>
            <a:picLocks noChangeAspect="1" noChangeArrowheads="1"/>
          </p:cNvPicPr>
          <p:nvPr/>
        </p:nvPicPr>
        <p:blipFill>
          <a:blip r:embed="rId3" cstate="print"/>
          <a:srcRect/>
          <a:stretch>
            <a:fillRect/>
          </a:stretch>
        </p:blipFill>
        <p:spPr bwMode="auto">
          <a:xfrm>
            <a:off x="5977911" y="1052736"/>
            <a:ext cx="1538395" cy="1907609"/>
          </a:xfrm>
          <a:prstGeom prst="rect">
            <a:avLst/>
          </a:prstGeom>
          <a:noFill/>
        </p:spPr>
      </p:pic>
    </p:spTree>
    <p:extLst>
      <p:ext uri="{BB962C8B-B14F-4D97-AF65-F5344CB8AC3E}">
        <p14:creationId xmlns:p14="http://schemas.microsoft.com/office/powerpoint/2010/main" val="32918987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r>
              <a:rPr lang="ru-RU" dirty="0" smtClean="0"/>
              <a:t>сер</a:t>
            </a:r>
            <a:r>
              <a:rPr lang="en-US" dirty="0" err="1" smtClean="0"/>
              <a:t>i</a:t>
            </a:r>
            <a:r>
              <a:rPr lang="ru-RU" dirty="0" err="1" smtClean="0"/>
              <a:t>озный</a:t>
            </a:r>
            <a:r>
              <a:rPr lang="ru-RU" dirty="0" smtClean="0"/>
              <a:t>, </a:t>
            </a:r>
            <a:r>
              <a:rPr lang="ru-RU" dirty="0" err="1"/>
              <a:t>іолка</a:t>
            </a:r>
            <a:r>
              <a:rPr lang="ru-RU" dirty="0"/>
              <a:t>, </a:t>
            </a:r>
            <a:r>
              <a:rPr lang="ru-RU" dirty="0" err="1" smtClean="0"/>
              <a:t>іож</a:t>
            </a:r>
            <a:endParaRPr lang="ru-RU" dirty="0"/>
          </a:p>
        </p:txBody>
      </p:sp>
      <p:pic>
        <p:nvPicPr>
          <p:cNvPr id="4" name="Picture 2" descr="http://t3.gstatic.com/images?q=tbn:ANd9GcSKGAtmDCqxfNMI4Y5tjLh3jY5mx_6MCiR8s06rcrzPS1aMc5Zt"/>
          <p:cNvPicPr>
            <a:picLocks noChangeAspect="1" noChangeArrowheads="1"/>
          </p:cNvPicPr>
          <p:nvPr/>
        </p:nvPicPr>
        <p:blipFill>
          <a:blip r:embed="rId2" cstate="print"/>
          <a:srcRect/>
          <a:stretch>
            <a:fillRect/>
          </a:stretch>
        </p:blipFill>
        <p:spPr bwMode="auto">
          <a:xfrm rot="19091113">
            <a:off x="5842164" y="1746837"/>
            <a:ext cx="2143125" cy="2143125"/>
          </a:xfrm>
          <a:prstGeom prst="rect">
            <a:avLst/>
          </a:prstGeom>
          <a:noFill/>
        </p:spPr>
      </p:pic>
    </p:spTree>
    <p:extLst>
      <p:ext uri="{BB962C8B-B14F-4D97-AF65-F5344CB8AC3E}">
        <p14:creationId xmlns:p14="http://schemas.microsoft.com/office/powerpoint/2010/main" val="2184473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pic>
        <p:nvPicPr>
          <p:cNvPr id="4" name="Picture 2" descr="&amp;Ncy;&amp;icy;&amp;kcy;&amp;ocy;&amp;lcy;&amp;acy;&amp;jcy; &amp;Kcy;&amp;acy;&amp;rcy;&amp;acy;&amp;mcy;&amp;zcy;&amp;icy;&amp;ncy;/1326397102_Nikolai_Michailowitsch_Karamzin (186x207, 17Kb)"/>
          <p:cNvPicPr>
            <a:picLocks noGrp="1" noChangeAspect="1" noChangeArrowheads="1"/>
          </p:cNvPicPr>
          <p:nvPr>
            <p:ph idx="1"/>
          </p:nvPr>
        </p:nvPicPr>
        <p:blipFill>
          <a:blip r:embed="rId2" cstate="print"/>
          <a:srcRect/>
          <a:stretch>
            <a:fillRect/>
          </a:stretch>
        </p:blipFill>
        <p:spPr bwMode="auto">
          <a:xfrm>
            <a:off x="827584" y="836712"/>
            <a:ext cx="3429124" cy="3816283"/>
          </a:xfrm>
          <a:prstGeom prst="rect">
            <a:avLst/>
          </a:prstGeom>
          <a:noFill/>
        </p:spPr>
      </p:pic>
      <p:sp>
        <p:nvSpPr>
          <p:cNvPr id="5" name="Прямоугольник 4"/>
          <p:cNvSpPr/>
          <p:nvPr/>
        </p:nvSpPr>
        <p:spPr>
          <a:xfrm>
            <a:off x="5079648" y="980728"/>
            <a:ext cx="2548592" cy="646331"/>
          </a:xfrm>
          <a:prstGeom prst="rect">
            <a:avLst/>
          </a:prstGeom>
        </p:spPr>
        <p:txBody>
          <a:bodyPr wrap="square">
            <a:spAutoFit/>
          </a:bodyPr>
          <a:lstStyle/>
          <a:p>
            <a:pPr algn="ctr"/>
            <a:r>
              <a:rPr lang="ru-RU" dirty="0"/>
              <a:t>И</a:t>
            </a:r>
            <a:r>
              <a:rPr lang="ru-RU" dirty="0" smtClean="0"/>
              <a:t>сторик </a:t>
            </a:r>
          </a:p>
          <a:p>
            <a:pPr algn="ctr"/>
            <a:r>
              <a:rPr lang="ru-RU" dirty="0" smtClean="0"/>
              <a:t>Николай Карамзин</a:t>
            </a:r>
            <a:endParaRPr lang="ru-RU" dirty="0"/>
          </a:p>
        </p:txBody>
      </p:sp>
      <p:sp>
        <p:nvSpPr>
          <p:cNvPr id="6" name="Прямоугольник 5"/>
          <p:cNvSpPr/>
          <p:nvPr/>
        </p:nvSpPr>
        <p:spPr>
          <a:xfrm>
            <a:off x="4067944" y="1772816"/>
            <a:ext cx="4572000" cy="1477328"/>
          </a:xfrm>
          <a:prstGeom prst="rect">
            <a:avLst/>
          </a:prstGeom>
        </p:spPr>
        <p:txBody>
          <a:bodyPr>
            <a:spAutoFit/>
          </a:bodyPr>
          <a:lstStyle/>
          <a:p>
            <a:pPr lvl="1"/>
            <a:r>
              <a:rPr lang="ru-RU" dirty="0" smtClean="0"/>
              <a:t>Альманах </a:t>
            </a:r>
            <a:r>
              <a:rPr lang="ru-RU" dirty="0"/>
              <a:t>«Аониды</a:t>
            </a:r>
            <a:r>
              <a:rPr lang="ru-RU" dirty="0" smtClean="0"/>
              <a:t>» выпущен </a:t>
            </a:r>
            <a:r>
              <a:rPr lang="ru-RU" dirty="0"/>
              <a:t>с буквой «ё</a:t>
            </a:r>
            <a:r>
              <a:rPr lang="ru-RU" dirty="0" smtClean="0"/>
              <a:t>».  </a:t>
            </a:r>
            <a:r>
              <a:rPr lang="ru-RU" dirty="0"/>
              <a:t>Б</a:t>
            </a:r>
            <a:r>
              <a:rPr lang="ru-RU" dirty="0" smtClean="0"/>
              <a:t>ыли </a:t>
            </a:r>
            <a:r>
              <a:rPr lang="ru-RU" dirty="0"/>
              <a:t>напечатаны слова «зарёю», «</a:t>
            </a:r>
            <a:r>
              <a:rPr lang="ru-RU" dirty="0" err="1"/>
              <a:t>орёлъ</a:t>
            </a:r>
            <a:r>
              <a:rPr lang="ru-RU" dirty="0"/>
              <a:t>», «</a:t>
            </a:r>
            <a:r>
              <a:rPr lang="ru-RU" dirty="0" err="1"/>
              <a:t>мотылёкъ</a:t>
            </a:r>
            <a:r>
              <a:rPr lang="ru-RU" dirty="0"/>
              <a:t>», «слёзы», а также первый глагол «</a:t>
            </a:r>
            <a:r>
              <a:rPr lang="ru-RU" dirty="0" err="1"/>
              <a:t>потёкъ</a:t>
            </a:r>
            <a:r>
              <a:rPr lang="ru-RU" dirty="0"/>
              <a:t>». </a:t>
            </a:r>
          </a:p>
        </p:txBody>
      </p:sp>
      <p:sp>
        <p:nvSpPr>
          <p:cNvPr id="7" name="TextBox 6"/>
          <p:cNvSpPr txBox="1"/>
          <p:nvPr/>
        </p:nvSpPr>
        <p:spPr>
          <a:xfrm>
            <a:off x="5924376" y="3068960"/>
            <a:ext cx="856325" cy="1569660"/>
          </a:xfrm>
          <a:prstGeom prst="rect">
            <a:avLst/>
          </a:prstGeom>
          <a:noFill/>
        </p:spPr>
        <p:txBody>
          <a:bodyPr wrap="none" rtlCol="0">
            <a:spAutoFit/>
          </a:bodyPr>
          <a:lstStyle/>
          <a:p>
            <a:r>
              <a:rPr lang="ru-RU" sz="9600" dirty="0" smtClean="0">
                <a:solidFill>
                  <a:srgbClr val="FF0000"/>
                </a:solidFill>
              </a:rPr>
              <a:t>?</a:t>
            </a:r>
            <a:endParaRPr lang="ru-RU" sz="9600" dirty="0">
              <a:solidFill>
                <a:srgbClr val="FF0000"/>
              </a:solidFill>
            </a:endParaRPr>
          </a:p>
        </p:txBody>
      </p:sp>
      <p:sp>
        <p:nvSpPr>
          <p:cNvPr id="8" name="Прямоугольник 7"/>
          <p:cNvSpPr/>
          <p:nvPr/>
        </p:nvSpPr>
        <p:spPr>
          <a:xfrm>
            <a:off x="3851920" y="4509120"/>
            <a:ext cx="4572000" cy="923330"/>
          </a:xfrm>
          <a:prstGeom prst="rect">
            <a:avLst/>
          </a:prstGeom>
        </p:spPr>
        <p:txBody>
          <a:bodyPr>
            <a:spAutoFit/>
          </a:bodyPr>
          <a:lstStyle/>
          <a:p>
            <a:r>
              <a:rPr lang="ru-RU" dirty="0" smtClean="0"/>
              <a:t>     В </a:t>
            </a:r>
            <a:r>
              <a:rPr lang="ru-RU" dirty="0"/>
              <a:t>знаменитой «Истории государства Российского» Карамзин букву «ё» не </a:t>
            </a:r>
            <a:r>
              <a:rPr lang="ru-RU" dirty="0" smtClean="0"/>
              <a:t>использовал…</a:t>
            </a:r>
            <a:endParaRPr lang="ru-RU" dirty="0"/>
          </a:p>
        </p:txBody>
      </p:sp>
    </p:spTree>
    <p:extLst>
      <p:ext uri="{BB962C8B-B14F-4D97-AF65-F5344CB8AC3E}">
        <p14:creationId xmlns:p14="http://schemas.microsoft.com/office/powerpoint/2010/main" val="41228084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истории буквы Ё…</a:t>
            </a:r>
          </a:p>
        </p:txBody>
      </p:sp>
      <p:sp>
        <p:nvSpPr>
          <p:cNvPr id="3" name="Объект 2"/>
          <p:cNvSpPr>
            <a:spLocks noGrp="1"/>
          </p:cNvSpPr>
          <p:nvPr>
            <p:ph idx="1"/>
          </p:nvPr>
        </p:nvSpPr>
        <p:spPr/>
        <p:txBody>
          <a:bodyPr/>
          <a:lstStyle/>
          <a:p>
            <a:pPr marL="0" indent="0">
              <a:buNone/>
            </a:pPr>
            <a:endParaRPr lang="ru-RU" dirty="0" smtClean="0"/>
          </a:p>
          <a:p>
            <a:pPr marL="0" indent="0" algn="ctr">
              <a:buNone/>
            </a:pPr>
            <a:r>
              <a:rPr lang="ru-RU" dirty="0" smtClean="0"/>
              <a:t>Противники буквы «Ё»</a:t>
            </a:r>
          </a:p>
          <a:p>
            <a:pPr marL="0" indent="0">
              <a:buNone/>
            </a:pPr>
            <a:r>
              <a:rPr lang="ru-RU" dirty="0" err="1" smtClean="0"/>
              <a:t>В.К.Тредиаковский</a:t>
            </a:r>
            <a:r>
              <a:rPr lang="ru-RU" dirty="0" smtClean="0"/>
              <a:t> </a:t>
            </a:r>
            <a:r>
              <a:rPr lang="ru-RU" dirty="0"/>
              <a:t>и </a:t>
            </a:r>
            <a:r>
              <a:rPr lang="ru-RU" dirty="0" err="1"/>
              <a:t>А.П.Сумароков</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132856"/>
            <a:ext cx="2506467" cy="2996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friendsplace.ru/public/images/wysiwyg_upload/post_405/yo.gif"/>
          <p:cNvPicPr>
            <a:picLocks noChangeAspect="1" noChangeArrowheads="1"/>
          </p:cNvPicPr>
          <p:nvPr/>
        </p:nvPicPr>
        <p:blipFill>
          <a:blip r:embed="rId3" cstate="print"/>
          <a:srcRect/>
          <a:stretch>
            <a:fillRect/>
          </a:stretch>
        </p:blipFill>
        <p:spPr bwMode="auto">
          <a:xfrm>
            <a:off x="6711544" y="4005064"/>
            <a:ext cx="1752600" cy="1762126"/>
          </a:xfrm>
          <a:prstGeom prst="rect">
            <a:avLst/>
          </a:prstGeom>
          <a:noFill/>
        </p:spPr>
      </p:pic>
      <p:pic>
        <p:nvPicPr>
          <p:cNvPr id="6148" name="Picture 4" descr="http://www.ras.ru/FStorage/download.aspx?id=dd5f59a4-2295-4ffa-a547-37dc6af180b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2132856"/>
            <a:ext cx="2480945" cy="309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5676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441</TotalTime>
  <Words>794</Words>
  <Application>Microsoft Office PowerPoint</Application>
  <PresentationFormat>Экран (4:3)</PresentationFormat>
  <Paragraphs>156</Paragraphs>
  <Slides>47</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Аспект</vt:lpstr>
      <vt:lpstr>Загадка буквы «Ё»</vt:lpstr>
      <vt:lpstr>       С Днём буквы Ё! </vt:lpstr>
      <vt:lpstr>      Может обозначать как  два звука, так и один…</vt:lpstr>
      <vt:lpstr>Из истории буквы Ё…</vt:lpstr>
      <vt:lpstr>Из истории буквы Ё…</vt:lpstr>
      <vt:lpstr>Из истории буквы Ё…</vt:lpstr>
      <vt:lpstr>Из истории буквы Ё…</vt:lpstr>
      <vt:lpstr>Из истории буквы Ё…</vt:lpstr>
      <vt:lpstr>Из истории буквы Ё…</vt:lpstr>
      <vt:lpstr>Из истории буквы Ё…</vt:lpstr>
      <vt:lpstr>Нужна ли нам буква «Ё» ?</vt:lpstr>
      <vt:lpstr>Из истории буквы Ё…</vt:lpstr>
      <vt:lpstr>Что будет, если забыть поставить точки над буквой Ё?</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Много ли вы знаете слов, чтобы там встречалась буква «Ё»?</vt:lpstr>
      <vt:lpstr>Какая  буква «Ё» в алфавите по счёту?</vt:lpstr>
      <vt:lpstr>Жизнь без буквы «Ё»…</vt:lpstr>
      <vt:lpstr>Лингвистическая разминка…</vt:lpstr>
      <vt:lpstr>Лингвистическая разминка…</vt:lpstr>
      <vt:lpstr>Лингвистическая разминка…</vt:lpstr>
      <vt:lpstr>Жизнь без буквы «Ё»…</vt:lpstr>
      <vt:lpstr>Презентация PowerPoint</vt:lpstr>
      <vt:lpstr>Памятник букве «Ё»  в городе Ульяновск</vt:lpstr>
      <vt:lpstr>Как вы понимаете эту пословицу?</vt:lpstr>
      <vt:lpstr>Конкурс скороговорок</vt:lpstr>
      <vt:lpstr>Интересные факты  про букву «Ё»</vt:lpstr>
      <vt:lpstr>Союз ёфикаторов России…</vt:lpstr>
      <vt:lpstr>Ё - мобиль</vt:lpstr>
      <vt:lpstr>Стихи про букву  «Ё»</vt:lpstr>
      <vt:lpstr>Презентация PowerPoint</vt:lpstr>
      <vt:lpstr>Презентация PowerPoint</vt:lpstr>
      <vt:lpstr>Презентация PowerPoint</vt:lpstr>
      <vt:lpstr>Презентация PowerPoint</vt:lpstr>
      <vt:lpstr>Презентация PowerPoint</vt:lpstr>
      <vt:lpstr>И напоследок…</vt:lpstr>
      <vt:lpstr>Презентация PowerPoint</vt:lpstr>
      <vt:lpstr>Ваши рисунки</vt:lpstr>
      <vt:lpstr>Ваши рисунки</vt:lpstr>
      <vt:lpstr>Презентация PowerPoint</vt:lpstr>
      <vt:lpstr>Список литературы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Празднование  Дня буквы Ё</dc:title>
  <dc:creator>Ohana</dc:creator>
  <cp:lastModifiedBy>Ohana</cp:lastModifiedBy>
  <cp:revision>51</cp:revision>
  <cp:lastPrinted>2013-11-29T05:37:42Z</cp:lastPrinted>
  <dcterms:created xsi:type="dcterms:W3CDTF">2013-11-29T03:06:16Z</dcterms:created>
  <dcterms:modified xsi:type="dcterms:W3CDTF">2014-01-29T08:52:08Z</dcterms:modified>
</cp:coreProperties>
</file>