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94" r:id="rId4"/>
    <p:sldId id="293" r:id="rId5"/>
    <p:sldId id="260" r:id="rId6"/>
    <p:sldId id="257" r:id="rId7"/>
    <p:sldId id="279" r:id="rId8"/>
    <p:sldId id="280" r:id="rId9"/>
    <p:sldId id="259" r:id="rId10"/>
    <p:sldId id="275" r:id="rId11"/>
    <p:sldId id="277" r:id="rId12"/>
    <p:sldId id="296" r:id="rId13"/>
    <p:sldId id="297" r:id="rId14"/>
    <p:sldId id="292" r:id="rId15"/>
    <p:sldId id="295" r:id="rId16"/>
    <p:sldId id="300" r:id="rId17"/>
    <p:sldId id="287" r:id="rId18"/>
    <p:sldId id="291" r:id="rId19"/>
    <p:sldId id="298" r:id="rId20"/>
    <p:sldId id="286" r:id="rId21"/>
    <p:sldId id="299" r:id="rId22"/>
    <p:sldId id="290" r:id="rId23"/>
    <p:sldId id="276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/>
    <p:sldAll/>
    <p:penClr>
      <a:srgbClr val="FF0000"/>
    </p:penClr>
  </p:showPr>
  <p:clrMru>
    <a:srgbClr val="99FF33"/>
    <a:srgbClr val="006600"/>
    <a:srgbClr val="000099"/>
    <a:srgbClr val="FF3300"/>
    <a:srgbClr val="FFFF00"/>
    <a:srgbClr val="0000FF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0357F-56AA-47B9-B5D5-11ACC2E79C60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0F4C91-B138-4661-BD0E-32D517AF3A4F}">
      <dgm:prSet phldrT="[Текст]" custT="1"/>
      <dgm:spPr>
        <a:gradFill flip="none" rotWithShape="1"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34925">
          <a:solidFill>
            <a:srgbClr val="006600"/>
          </a:solidFill>
        </a:ln>
      </dgm:spPr>
      <dgm:t>
        <a:bodyPr/>
        <a:lstStyle/>
        <a:p>
          <a:r>
            <a:rPr lang="ru-RU" sz="2000" b="1" smtClean="0">
              <a:solidFill>
                <a:srgbClr val="0000FF"/>
              </a:solidFill>
            </a:rPr>
            <a:t>Руководитель проекта </a:t>
          </a:r>
        </a:p>
        <a:p>
          <a:r>
            <a:rPr lang="ru-RU" sz="1600" b="1" smtClean="0">
              <a:solidFill>
                <a:srgbClr val="0000FF"/>
              </a:solidFill>
            </a:rPr>
            <a:t>(классный руководитель) </a:t>
          </a:r>
        </a:p>
        <a:p>
          <a:r>
            <a:rPr lang="ru-RU" sz="2000" b="1" smtClean="0">
              <a:solidFill>
                <a:srgbClr val="0000FF"/>
              </a:solidFill>
            </a:rPr>
            <a:t>и </a:t>
          </a:r>
        </a:p>
        <a:p>
          <a:r>
            <a:rPr lang="ru-RU" sz="2000" b="1" smtClean="0">
              <a:solidFill>
                <a:srgbClr val="0000FF"/>
              </a:solidFill>
            </a:rPr>
            <a:t>творческая </a:t>
          </a:r>
          <a:r>
            <a:rPr lang="ru-RU" sz="2000" b="1" baseline="0" smtClean="0">
              <a:solidFill>
                <a:srgbClr val="0000FF"/>
              </a:solidFill>
            </a:rPr>
            <a:t>группа</a:t>
          </a:r>
          <a:r>
            <a:rPr lang="ru-RU" sz="2000" b="1" smtClean="0">
              <a:solidFill>
                <a:srgbClr val="0000FF"/>
              </a:solidFill>
            </a:rPr>
            <a:t> </a:t>
          </a:r>
        </a:p>
        <a:p>
          <a:r>
            <a:rPr lang="ru-RU" sz="1600" b="1" smtClean="0">
              <a:solidFill>
                <a:srgbClr val="0000FF"/>
              </a:solidFill>
            </a:rPr>
            <a:t>(работники музея, </a:t>
          </a:r>
        </a:p>
        <a:p>
          <a:r>
            <a:rPr lang="ru-RU" sz="1600" b="1" smtClean="0">
              <a:solidFill>
                <a:srgbClr val="0000FF"/>
              </a:solidFill>
            </a:rPr>
            <a:t> библиотекарь)</a:t>
          </a:r>
        </a:p>
        <a:p>
          <a:r>
            <a:rPr lang="ru-RU" sz="2000" b="1" smtClean="0">
              <a:solidFill>
                <a:srgbClr val="0000FF"/>
              </a:solidFill>
            </a:rPr>
            <a:t>и</a:t>
          </a:r>
        </a:p>
        <a:p>
          <a:r>
            <a:rPr lang="ru-RU" sz="2000" b="1" smtClean="0">
              <a:solidFill>
                <a:srgbClr val="0000FF"/>
              </a:solidFill>
            </a:rPr>
            <a:t>родители</a:t>
          </a:r>
        </a:p>
        <a:p>
          <a:endParaRPr lang="ru-RU" sz="1800" b="1" dirty="0"/>
        </a:p>
      </dgm:t>
    </dgm:pt>
    <dgm:pt modelId="{0643FB67-27ED-4D0F-90AA-7923A184E6F1}" type="parTrans" cxnId="{6D0D0312-A7E1-49F8-9498-3C2AC3059A84}">
      <dgm:prSet/>
      <dgm:spPr/>
      <dgm:t>
        <a:bodyPr/>
        <a:lstStyle/>
        <a:p>
          <a:endParaRPr lang="ru-RU"/>
        </a:p>
      </dgm:t>
    </dgm:pt>
    <dgm:pt modelId="{12E7E8A7-C19C-4E84-9B9F-3F92B6D55C12}" type="sibTrans" cxnId="{6D0D0312-A7E1-49F8-9498-3C2AC3059A84}">
      <dgm:prSet/>
      <dgm:spPr/>
      <dgm:t>
        <a:bodyPr/>
        <a:lstStyle/>
        <a:p>
          <a:endParaRPr lang="ru-RU"/>
        </a:p>
      </dgm:t>
    </dgm:pt>
    <dgm:pt modelId="{03B9F52F-D871-4905-837B-7F1547BDC3E4}">
      <dgm:prSet phldrT="[Текст]" custT="1"/>
      <dgm:spPr>
        <a:gradFill flip="none" rotWithShape="1"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34925">
          <a:solidFill>
            <a:srgbClr val="006600"/>
          </a:solidFill>
        </a:ln>
      </dgm:spPr>
      <dgm:t>
        <a:bodyPr/>
        <a:lstStyle/>
        <a:p>
          <a:r>
            <a:rPr lang="ru-RU" sz="1800" b="1" i="1" baseline="0" smtClean="0">
              <a:solidFill>
                <a:srgbClr val="000099"/>
              </a:solidFill>
              <a:uFill>
                <a:solidFill>
                  <a:srgbClr val="0000FF"/>
                </a:solidFill>
              </a:uFill>
            </a:rPr>
            <a:t>участники проекта по созданию сборника стихов астраханских авторов «</a:t>
          </a:r>
          <a:r>
            <a:rPr lang="ru-RU" sz="1800" b="1" i="1" u="sng" baseline="0" smtClean="0">
              <a:solidFill>
                <a:srgbClr val="000099"/>
              </a:solidFill>
              <a:uFill>
                <a:solidFill>
                  <a:srgbClr val="0000FF"/>
                </a:solidFill>
              </a:uFill>
            </a:rPr>
            <a:t>Волга –матушка –река»</a:t>
          </a:r>
          <a:endParaRPr lang="ru-RU" sz="1800" b="1" i="1" baseline="0" dirty="0">
            <a:solidFill>
              <a:srgbClr val="000099"/>
            </a:solidFill>
            <a:uFill>
              <a:solidFill>
                <a:srgbClr val="0000FF"/>
              </a:solidFill>
            </a:uFill>
          </a:endParaRPr>
        </a:p>
      </dgm:t>
    </dgm:pt>
    <dgm:pt modelId="{17A800AE-268E-448B-BB0A-973B0118B012}" type="parTrans" cxnId="{40084CCF-8ED6-4F9B-A510-5E0999479C08}">
      <dgm:prSet/>
      <dgm:spPr/>
      <dgm:t>
        <a:bodyPr/>
        <a:lstStyle/>
        <a:p>
          <a:endParaRPr lang="ru-RU"/>
        </a:p>
      </dgm:t>
    </dgm:pt>
    <dgm:pt modelId="{E2226844-78CF-45A7-A126-D6ACC8606CC0}" type="sibTrans" cxnId="{40084CCF-8ED6-4F9B-A510-5E0999479C08}">
      <dgm:prSet/>
      <dgm:spPr/>
      <dgm:t>
        <a:bodyPr/>
        <a:lstStyle/>
        <a:p>
          <a:endParaRPr lang="ru-RU"/>
        </a:p>
      </dgm:t>
    </dgm:pt>
    <dgm:pt modelId="{C4148426-A2ED-467E-93EA-7028E8E4BFA1}">
      <dgm:prSet phldrT="[Текст]" custT="1"/>
      <dgm:spPr>
        <a:gradFill flip="none" rotWithShape="1"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34925">
          <a:solidFill>
            <a:srgbClr val="006600"/>
          </a:solidFill>
        </a:ln>
      </dgm:spPr>
      <dgm:t>
        <a:bodyPr/>
        <a:lstStyle/>
        <a:p>
          <a:r>
            <a:rPr lang="ru-RU" sz="1800" b="1" i="1" smtClean="0">
              <a:solidFill>
                <a:srgbClr val="000099"/>
              </a:solidFill>
            </a:rPr>
            <a:t>участники проекта по созданию макета – диорамы </a:t>
          </a:r>
          <a:r>
            <a:rPr lang="ru-RU" sz="1800" b="1" i="1" u="sng" smtClean="0">
              <a:solidFill>
                <a:srgbClr val="000099"/>
              </a:solidFill>
            </a:rPr>
            <a:t>«Дельта Волги – заповедный край».</a:t>
          </a:r>
          <a:endParaRPr lang="ru-RU" sz="1800" b="1" i="1" dirty="0">
            <a:solidFill>
              <a:srgbClr val="000099"/>
            </a:solidFill>
          </a:endParaRPr>
        </a:p>
      </dgm:t>
    </dgm:pt>
    <dgm:pt modelId="{1AA52EE0-7201-46F3-AD2B-7BBFBFEFB49B}" type="parTrans" cxnId="{542417AB-B35B-44DD-9527-C2C20ADEB1BB}">
      <dgm:prSet/>
      <dgm:spPr/>
      <dgm:t>
        <a:bodyPr/>
        <a:lstStyle/>
        <a:p>
          <a:endParaRPr lang="ru-RU"/>
        </a:p>
      </dgm:t>
    </dgm:pt>
    <dgm:pt modelId="{82B10F93-EDB5-4148-AF5D-BED7A2D60902}" type="sibTrans" cxnId="{542417AB-B35B-44DD-9527-C2C20ADEB1BB}">
      <dgm:prSet/>
      <dgm:spPr/>
      <dgm:t>
        <a:bodyPr/>
        <a:lstStyle/>
        <a:p>
          <a:endParaRPr lang="ru-RU"/>
        </a:p>
      </dgm:t>
    </dgm:pt>
    <dgm:pt modelId="{B596659E-5EEF-4B7D-BF35-7089E8CEAE60}" type="pres">
      <dgm:prSet presAssocID="{3170357F-56AA-47B9-B5D5-11ACC2E79C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40CE12-0CB2-47C6-97FA-4B7CBDB7FBA0}" type="pres">
      <dgm:prSet presAssocID="{320F4C91-B138-4661-BD0E-32D517AF3A4F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694F9AD-A8BB-40BF-9953-5685F2DB5B2E}" type="pres">
      <dgm:prSet presAssocID="{320F4C91-B138-4661-BD0E-32D517AF3A4F}" presName="rootComposite1" presStyleCnt="0"/>
      <dgm:spPr/>
      <dgm:t>
        <a:bodyPr/>
        <a:lstStyle/>
        <a:p>
          <a:endParaRPr lang="ru-RU"/>
        </a:p>
      </dgm:t>
    </dgm:pt>
    <dgm:pt modelId="{7E3D2A03-F1B4-47D3-A9F3-1A9B157E5578}" type="pres">
      <dgm:prSet presAssocID="{320F4C91-B138-4661-BD0E-32D517AF3A4F}" presName="rootText1" presStyleLbl="node0" presStyleIdx="0" presStyleCnt="1" custScaleX="293839" custScaleY="372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5739DC-E4AD-4B5F-82A8-FF18B6AEF61F}" type="pres">
      <dgm:prSet presAssocID="{320F4C91-B138-4661-BD0E-32D517AF3A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3BDFE0-D678-4242-BC45-58CD58648C58}" type="pres">
      <dgm:prSet presAssocID="{320F4C91-B138-4661-BD0E-32D517AF3A4F}" presName="hierChild2" presStyleCnt="0"/>
      <dgm:spPr/>
      <dgm:t>
        <a:bodyPr/>
        <a:lstStyle/>
        <a:p>
          <a:endParaRPr lang="ru-RU"/>
        </a:p>
      </dgm:t>
    </dgm:pt>
    <dgm:pt modelId="{9ED2DBF5-54C5-4C74-8BAA-00655A61EC15}" type="pres">
      <dgm:prSet presAssocID="{17A800AE-268E-448B-BB0A-973B0118B01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A6DBA69-E370-423F-90E3-3BE67B597DFB}" type="pres">
      <dgm:prSet presAssocID="{03B9F52F-D871-4905-837B-7F1547BDC3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F25CE51-3385-45AD-AB43-55885CCDA1A6}" type="pres">
      <dgm:prSet presAssocID="{03B9F52F-D871-4905-837B-7F1547BDC3E4}" presName="rootComposite" presStyleCnt="0"/>
      <dgm:spPr/>
      <dgm:t>
        <a:bodyPr/>
        <a:lstStyle/>
        <a:p>
          <a:endParaRPr lang="ru-RU"/>
        </a:p>
      </dgm:t>
    </dgm:pt>
    <dgm:pt modelId="{5194E1DB-E476-42D5-A722-0A7D785A0527}" type="pres">
      <dgm:prSet presAssocID="{03B9F52F-D871-4905-837B-7F1547BDC3E4}" presName="rootText" presStyleLbl="node2" presStyleIdx="0" presStyleCnt="2" custScaleX="248391" custScaleY="184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07429-C689-4431-9CFB-9B57A154500C}" type="pres">
      <dgm:prSet presAssocID="{03B9F52F-D871-4905-837B-7F1547BDC3E4}" presName="rootConnector" presStyleLbl="node2" presStyleIdx="0" presStyleCnt="2"/>
      <dgm:spPr/>
      <dgm:t>
        <a:bodyPr/>
        <a:lstStyle/>
        <a:p>
          <a:endParaRPr lang="ru-RU"/>
        </a:p>
      </dgm:t>
    </dgm:pt>
    <dgm:pt modelId="{B7F89AA2-05D1-426E-91C1-A1998B316DC6}" type="pres">
      <dgm:prSet presAssocID="{03B9F52F-D871-4905-837B-7F1547BDC3E4}" presName="hierChild4" presStyleCnt="0"/>
      <dgm:spPr/>
      <dgm:t>
        <a:bodyPr/>
        <a:lstStyle/>
        <a:p>
          <a:endParaRPr lang="ru-RU"/>
        </a:p>
      </dgm:t>
    </dgm:pt>
    <dgm:pt modelId="{4A7DC7D7-B3C0-445A-B4B9-4062466393F3}" type="pres">
      <dgm:prSet presAssocID="{03B9F52F-D871-4905-837B-7F1547BDC3E4}" presName="hierChild5" presStyleCnt="0"/>
      <dgm:spPr/>
      <dgm:t>
        <a:bodyPr/>
        <a:lstStyle/>
        <a:p>
          <a:endParaRPr lang="ru-RU"/>
        </a:p>
      </dgm:t>
    </dgm:pt>
    <dgm:pt modelId="{987BD57B-5E8D-4626-AA13-68471C8ED1C6}" type="pres">
      <dgm:prSet presAssocID="{1AA52EE0-7201-46F3-AD2B-7BBFBFEFB49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62D982C-B4ED-464E-AB27-6646293BAFE2}" type="pres">
      <dgm:prSet presAssocID="{C4148426-A2ED-467E-93EA-7028E8E4BFA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709E528-9F3E-4D7C-BA62-91ABA8BAA5C5}" type="pres">
      <dgm:prSet presAssocID="{C4148426-A2ED-467E-93EA-7028E8E4BFA1}" presName="rootComposite" presStyleCnt="0"/>
      <dgm:spPr/>
      <dgm:t>
        <a:bodyPr/>
        <a:lstStyle/>
        <a:p>
          <a:endParaRPr lang="ru-RU"/>
        </a:p>
      </dgm:t>
    </dgm:pt>
    <dgm:pt modelId="{4CE13EEF-E7F9-432D-BDEF-347F3F975EBF}" type="pres">
      <dgm:prSet presAssocID="{C4148426-A2ED-467E-93EA-7028E8E4BFA1}" presName="rootText" presStyleLbl="node2" presStyleIdx="1" presStyleCnt="2" custScaleX="239403" custScaleY="179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E8BDC1-AA09-4EB2-BF7A-B60CF30FB185}" type="pres">
      <dgm:prSet presAssocID="{C4148426-A2ED-467E-93EA-7028E8E4BFA1}" presName="rootConnector" presStyleLbl="node2" presStyleIdx="1" presStyleCnt="2"/>
      <dgm:spPr/>
      <dgm:t>
        <a:bodyPr/>
        <a:lstStyle/>
        <a:p>
          <a:endParaRPr lang="ru-RU"/>
        </a:p>
      </dgm:t>
    </dgm:pt>
    <dgm:pt modelId="{1E5F7D08-3291-4AAA-B316-D9B470725AF6}" type="pres">
      <dgm:prSet presAssocID="{C4148426-A2ED-467E-93EA-7028E8E4BFA1}" presName="hierChild4" presStyleCnt="0"/>
      <dgm:spPr/>
      <dgm:t>
        <a:bodyPr/>
        <a:lstStyle/>
        <a:p>
          <a:endParaRPr lang="ru-RU"/>
        </a:p>
      </dgm:t>
    </dgm:pt>
    <dgm:pt modelId="{854C21D9-64BB-40FC-B52E-5F77A7118EA0}" type="pres">
      <dgm:prSet presAssocID="{C4148426-A2ED-467E-93EA-7028E8E4BFA1}" presName="hierChild5" presStyleCnt="0"/>
      <dgm:spPr/>
      <dgm:t>
        <a:bodyPr/>
        <a:lstStyle/>
        <a:p>
          <a:endParaRPr lang="ru-RU"/>
        </a:p>
      </dgm:t>
    </dgm:pt>
    <dgm:pt modelId="{FC557715-D065-4975-952C-E8B8D9DD988B}" type="pres">
      <dgm:prSet presAssocID="{320F4C91-B138-4661-BD0E-32D517AF3A4F}" presName="hierChild3" presStyleCnt="0"/>
      <dgm:spPr/>
      <dgm:t>
        <a:bodyPr/>
        <a:lstStyle/>
        <a:p>
          <a:endParaRPr lang="ru-RU"/>
        </a:p>
      </dgm:t>
    </dgm:pt>
  </dgm:ptLst>
  <dgm:cxnLst>
    <dgm:cxn modelId="{8D182CEA-C3A1-4847-90EA-6CB5F51BEA24}" type="presOf" srcId="{3170357F-56AA-47B9-B5D5-11ACC2E79C60}" destId="{B596659E-5EEF-4B7D-BF35-7089E8CEAE60}" srcOrd="0" destOrd="0" presId="urn:microsoft.com/office/officeart/2005/8/layout/orgChart1"/>
    <dgm:cxn modelId="{67D56545-3527-4816-8E40-327742050752}" type="presOf" srcId="{C4148426-A2ED-467E-93EA-7028E8E4BFA1}" destId="{4CE13EEF-E7F9-432D-BDEF-347F3F975EBF}" srcOrd="0" destOrd="0" presId="urn:microsoft.com/office/officeart/2005/8/layout/orgChart1"/>
    <dgm:cxn modelId="{2DFBC771-1E6A-4C15-AA54-78DA6998FF3C}" type="presOf" srcId="{1AA52EE0-7201-46F3-AD2B-7BBFBFEFB49B}" destId="{987BD57B-5E8D-4626-AA13-68471C8ED1C6}" srcOrd="0" destOrd="0" presId="urn:microsoft.com/office/officeart/2005/8/layout/orgChart1"/>
    <dgm:cxn modelId="{40084CCF-8ED6-4F9B-A510-5E0999479C08}" srcId="{320F4C91-B138-4661-BD0E-32D517AF3A4F}" destId="{03B9F52F-D871-4905-837B-7F1547BDC3E4}" srcOrd="0" destOrd="0" parTransId="{17A800AE-268E-448B-BB0A-973B0118B012}" sibTransId="{E2226844-78CF-45A7-A126-D6ACC8606CC0}"/>
    <dgm:cxn modelId="{0FF19F75-A1DC-43AD-BDD9-97E311F90B9B}" type="presOf" srcId="{03B9F52F-D871-4905-837B-7F1547BDC3E4}" destId="{5CD07429-C689-4431-9CFB-9B57A154500C}" srcOrd="1" destOrd="0" presId="urn:microsoft.com/office/officeart/2005/8/layout/orgChart1"/>
    <dgm:cxn modelId="{542417AB-B35B-44DD-9527-C2C20ADEB1BB}" srcId="{320F4C91-B138-4661-BD0E-32D517AF3A4F}" destId="{C4148426-A2ED-467E-93EA-7028E8E4BFA1}" srcOrd="1" destOrd="0" parTransId="{1AA52EE0-7201-46F3-AD2B-7BBFBFEFB49B}" sibTransId="{82B10F93-EDB5-4148-AF5D-BED7A2D60902}"/>
    <dgm:cxn modelId="{C026FCB0-A824-4871-A2DC-A0145DE84494}" type="presOf" srcId="{17A800AE-268E-448B-BB0A-973B0118B012}" destId="{9ED2DBF5-54C5-4C74-8BAA-00655A61EC15}" srcOrd="0" destOrd="0" presId="urn:microsoft.com/office/officeart/2005/8/layout/orgChart1"/>
    <dgm:cxn modelId="{B28D83CF-792B-4737-A1ED-C830335B6AE2}" type="presOf" srcId="{03B9F52F-D871-4905-837B-7F1547BDC3E4}" destId="{5194E1DB-E476-42D5-A722-0A7D785A0527}" srcOrd="0" destOrd="0" presId="urn:microsoft.com/office/officeart/2005/8/layout/orgChart1"/>
    <dgm:cxn modelId="{6D0D0312-A7E1-49F8-9498-3C2AC3059A84}" srcId="{3170357F-56AA-47B9-B5D5-11ACC2E79C60}" destId="{320F4C91-B138-4661-BD0E-32D517AF3A4F}" srcOrd="0" destOrd="0" parTransId="{0643FB67-27ED-4D0F-90AA-7923A184E6F1}" sibTransId="{12E7E8A7-C19C-4E84-9B9F-3F92B6D55C12}"/>
    <dgm:cxn modelId="{9E72452E-B204-4ABE-ACC1-074C8016FA67}" type="presOf" srcId="{320F4C91-B138-4661-BD0E-32D517AF3A4F}" destId="{7E3D2A03-F1B4-47D3-A9F3-1A9B157E5578}" srcOrd="0" destOrd="0" presId="urn:microsoft.com/office/officeart/2005/8/layout/orgChart1"/>
    <dgm:cxn modelId="{F603D094-59AD-4AB4-9680-9B4B1624C95C}" type="presOf" srcId="{C4148426-A2ED-467E-93EA-7028E8E4BFA1}" destId="{65E8BDC1-AA09-4EB2-BF7A-B60CF30FB185}" srcOrd="1" destOrd="0" presId="urn:microsoft.com/office/officeart/2005/8/layout/orgChart1"/>
    <dgm:cxn modelId="{735EDD45-7490-46A2-AC77-1BC5215F0CFB}" type="presOf" srcId="{320F4C91-B138-4661-BD0E-32D517AF3A4F}" destId="{5A5739DC-E4AD-4B5F-82A8-FF18B6AEF61F}" srcOrd="1" destOrd="0" presId="urn:microsoft.com/office/officeart/2005/8/layout/orgChart1"/>
    <dgm:cxn modelId="{964BFFC8-C99C-432C-A087-6294C7B39382}" type="presParOf" srcId="{B596659E-5EEF-4B7D-BF35-7089E8CEAE60}" destId="{4940CE12-0CB2-47C6-97FA-4B7CBDB7FBA0}" srcOrd="0" destOrd="0" presId="urn:microsoft.com/office/officeart/2005/8/layout/orgChart1"/>
    <dgm:cxn modelId="{998F44AA-986D-416B-8439-2C02A42CF1E5}" type="presParOf" srcId="{4940CE12-0CB2-47C6-97FA-4B7CBDB7FBA0}" destId="{3694F9AD-A8BB-40BF-9953-5685F2DB5B2E}" srcOrd="0" destOrd="0" presId="urn:microsoft.com/office/officeart/2005/8/layout/orgChart1"/>
    <dgm:cxn modelId="{BF7F7ABC-BF4A-4AB4-AB9C-2C60E56E7459}" type="presParOf" srcId="{3694F9AD-A8BB-40BF-9953-5685F2DB5B2E}" destId="{7E3D2A03-F1B4-47D3-A9F3-1A9B157E5578}" srcOrd="0" destOrd="0" presId="urn:microsoft.com/office/officeart/2005/8/layout/orgChart1"/>
    <dgm:cxn modelId="{2BC4BB9D-1D87-4268-8DCC-E1157C15E49D}" type="presParOf" srcId="{3694F9AD-A8BB-40BF-9953-5685F2DB5B2E}" destId="{5A5739DC-E4AD-4B5F-82A8-FF18B6AEF61F}" srcOrd="1" destOrd="0" presId="urn:microsoft.com/office/officeart/2005/8/layout/orgChart1"/>
    <dgm:cxn modelId="{D81E7818-90F3-4F5A-87EB-A13742C8C082}" type="presParOf" srcId="{4940CE12-0CB2-47C6-97FA-4B7CBDB7FBA0}" destId="{A93BDFE0-D678-4242-BC45-58CD58648C58}" srcOrd="1" destOrd="0" presId="urn:microsoft.com/office/officeart/2005/8/layout/orgChart1"/>
    <dgm:cxn modelId="{DC90B359-C6D2-4B2C-9F0C-877F3923454F}" type="presParOf" srcId="{A93BDFE0-D678-4242-BC45-58CD58648C58}" destId="{9ED2DBF5-54C5-4C74-8BAA-00655A61EC15}" srcOrd="0" destOrd="0" presId="urn:microsoft.com/office/officeart/2005/8/layout/orgChart1"/>
    <dgm:cxn modelId="{BF54EA0E-1A1A-4CB5-B051-EBC5E239ECB0}" type="presParOf" srcId="{A93BDFE0-D678-4242-BC45-58CD58648C58}" destId="{2A6DBA69-E370-423F-90E3-3BE67B597DFB}" srcOrd="1" destOrd="0" presId="urn:microsoft.com/office/officeart/2005/8/layout/orgChart1"/>
    <dgm:cxn modelId="{D8B56B66-AB09-402A-B647-2B7E5BC4D38F}" type="presParOf" srcId="{2A6DBA69-E370-423F-90E3-3BE67B597DFB}" destId="{1F25CE51-3385-45AD-AB43-55885CCDA1A6}" srcOrd="0" destOrd="0" presId="urn:microsoft.com/office/officeart/2005/8/layout/orgChart1"/>
    <dgm:cxn modelId="{9FEE4B1A-69E2-400B-B832-3A0D986982CF}" type="presParOf" srcId="{1F25CE51-3385-45AD-AB43-55885CCDA1A6}" destId="{5194E1DB-E476-42D5-A722-0A7D785A0527}" srcOrd="0" destOrd="0" presId="urn:microsoft.com/office/officeart/2005/8/layout/orgChart1"/>
    <dgm:cxn modelId="{9F1ED2B9-B69F-4E7B-B0D7-FA2953A1F3AC}" type="presParOf" srcId="{1F25CE51-3385-45AD-AB43-55885CCDA1A6}" destId="{5CD07429-C689-4431-9CFB-9B57A154500C}" srcOrd="1" destOrd="0" presId="urn:microsoft.com/office/officeart/2005/8/layout/orgChart1"/>
    <dgm:cxn modelId="{3D25DE59-EBAE-4D4B-AFC2-254BF8C7BAD3}" type="presParOf" srcId="{2A6DBA69-E370-423F-90E3-3BE67B597DFB}" destId="{B7F89AA2-05D1-426E-91C1-A1998B316DC6}" srcOrd="1" destOrd="0" presId="urn:microsoft.com/office/officeart/2005/8/layout/orgChart1"/>
    <dgm:cxn modelId="{9C435A72-8DF9-4C40-8596-6D09611EE611}" type="presParOf" srcId="{2A6DBA69-E370-423F-90E3-3BE67B597DFB}" destId="{4A7DC7D7-B3C0-445A-B4B9-4062466393F3}" srcOrd="2" destOrd="0" presId="urn:microsoft.com/office/officeart/2005/8/layout/orgChart1"/>
    <dgm:cxn modelId="{7B82FCB7-207E-4DAD-8E02-829EAC68139C}" type="presParOf" srcId="{A93BDFE0-D678-4242-BC45-58CD58648C58}" destId="{987BD57B-5E8D-4626-AA13-68471C8ED1C6}" srcOrd="2" destOrd="0" presId="urn:microsoft.com/office/officeart/2005/8/layout/orgChart1"/>
    <dgm:cxn modelId="{CFF22A4E-568E-4CE6-B388-B4A4B9E5C338}" type="presParOf" srcId="{A93BDFE0-D678-4242-BC45-58CD58648C58}" destId="{462D982C-B4ED-464E-AB27-6646293BAFE2}" srcOrd="3" destOrd="0" presId="urn:microsoft.com/office/officeart/2005/8/layout/orgChart1"/>
    <dgm:cxn modelId="{300C1907-2B3F-477F-9E8E-26AD17A4560B}" type="presParOf" srcId="{462D982C-B4ED-464E-AB27-6646293BAFE2}" destId="{0709E528-9F3E-4D7C-BA62-91ABA8BAA5C5}" srcOrd="0" destOrd="0" presId="urn:microsoft.com/office/officeart/2005/8/layout/orgChart1"/>
    <dgm:cxn modelId="{963C9635-54BF-498D-A06E-A0206909B207}" type="presParOf" srcId="{0709E528-9F3E-4D7C-BA62-91ABA8BAA5C5}" destId="{4CE13EEF-E7F9-432D-BDEF-347F3F975EBF}" srcOrd="0" destOrd="0" presId="urn:microsoft.com/office/officeart/2005/8/layout/orgChart1"/>
    <dgm:cxn modelId="{90A44CBC-DE80-435B-9DE0-8604F853440B}" type="presParOf" srcId="{0709E528-9F3E-4D7C-BA62-91ABA8BAA5C5}" destId="{65E8BDC1-AA09-4EB2-BF7A-B60CF30FB185}" srcOrd="1" destOrd="0" presId="urn:microsoft.com/office/officeart/2005/8/layout/orgChart1"/>
    <dgm:cxn modelId="{B84AA439-1A12-4D2B-A7A3-23AB56137E25}" type="presParOf" srcId="{462D982C-B4ED-464E-AB27-6646293BAFE2}" destId="{1E5F7D08-3291-4AAA-B316-D9B470725AF6}" srcOrd="1" destOrd="0" presId="urn:microsoft.com/office/officeart/2005/8/layout/orgChart1"/>
    <dgm:cxn modelId="{40649CA7-2E85-4EFC-948B-9DAA780C8B81}" type="presParOf" srcId="{462D982C-B4ED-464E-AB27-6646293BAFE2}" destId="{854C21D9-64BB-40FC-B52E-5F77A7118EA0}" srcOrd="2" destOrd="0" presId="urn:microsoft.com/office/officeart/2005/8/layout/orgChart1"/>
    <dgm:cxn modelId="{9A3A074B-D091-4BD2-BCDE-7CFD1044CE68}" type="presParOf" srcId="{4940CE12-0CB2-47C6-97FA-4B7CBDB7FBA0}" destId="{FC557715-D065-4975-952C-E8B8D9DD98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BD57B-5E8D-4626-AA13-68471C8ED1C6}">
      <dsp:nvSpPr>
        <dsp:cNvPr id="0" name=""/>
        <dsp:cNvSpPr/>
      </dsp:nvSpPr>
      <dsp:spPr>
        <a:xfrm>
          <a:off x="4114800" y="3164273"/>
          <a:ext cx="2178551" cy="339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25"/>
              </a:lnTo>
              <a:lnTo>
                <a:pt x="2178551" y="169825"/>
              </a:lnTo>
              <a:lnTo>
                <a:pt x="2178551" y="339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DBF5-54C5-4C74-8BAA-00655A61EC15}">
      <dsp:nvSpPr>
        <dsp:cNvPr id="0" name=""/>
        <dsp:cNvSpPr/>
      </dsp:nvSpPr>
      <dsp:spPr>
        <a:xfrm>
          <a:off x="2008934" y="3164273"/>
          <a:ext cx="2105865" cy="339651"/>
        </a:xfrm>
        <a:custGeom>
          <a:avLst/>
          <a:gdLst/>
          <a:ahLst/>
          <a:cxnLst/>
          <a:rect l="0" t="0" r="0" b="0"/>
          <a:pathLst>
            <a:path>
              <a:moveTo>
                <a:pt x="2105865" y="0"/>
              </a:moveTo>
              <a:lnTo>
                <a:pt x="2105865" y="169825"/>
              </a:lnTo>
              <a:lnTo>
                <a:pt x="0" y="169825"/>
              </a:lnTo>
              <a:lnTo>
                <a:pt x="0" y="339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D2A03-F1B4-47D3-A9F3-1A9B157E5578}">
      <dsp:nvSpPr>
        <dsp:cNvPr id="0" name=""/>
        <dsp:cNvSpPr/>
      </dsp:nvSpPr>
      <dsp:spPr>
        <a:xfrm>
          <a:off x="1738539" y="152306"/>
          <a:ext cx="4752521" cy="3011967"/>
        </a:xfrm>
        <a:prstGeom prst="rect">
          <a:avLst/>
        </a:prstGeom>
        <a:gradFill flip="none" rotWithShape="1"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34925">
          <a:solidFill>
            <a:srgbClr val="00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</a:rPr>
            <a:t>Руководитель проекта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</a:rPr>
            <a:t>(классный руководитель)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</a:rPr>
            <a:t>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</a:rPr>
            <a:t>творческая </a:t>
          </a:r>
          <a:r>
            <a:rPr lang="ru-RU" sz="2000" b="1" kern="1200" baseline="0" smtClean="0">
              <a:solidFill>
                <a:srgbClr val="0000FF"/>
              </a:solidFill>
            </a:rPr>
            <a:t>группа</a:t>
          </a:r>
          <a:r>
            <a:rPr lang="ru-RU" sz="2000" b="1" kern="1200" smtClean="0">
              <a:solidFill>
                <a:srgbClr val="0000FF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</a:rPr>
            <a:t>(работники музея,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</a:rPr>
            <a:t> библиотекарь)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</a:rPr>
            <a:t>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</a:rPr>
            <a:t>родители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738539" y="152306"/>
        <a:ext cx="4752521" cy="3011967"/>
      </dsp:txXfrm>
    </dsp:sp>
    <dsp:sp modelId="{5194E1DB-E476-42D5-A722-0A7D785A0527}">
      <dsp:nvSpPr>
        <dsp:cNvPr id="0" name=""/>
        <dsp:cNvSpPr/>
      </dsp:nvSpPr>
      <dsp:spPr>
        <a:xfrm>
          <a:off x="209" y="3503925"/>
          <a:ext cx="4017450" cy="1489203"/>
        </a:xfrm>
        <a:prstGeom prst="rect">
          <a:avLst/>
        </a:prstGeom>
        <a:gradFill flip="none" rotWithShape="1"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34925">
          <a:solidFill>
            <a:srgbClr val="00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smtClean="0">
              <a:solidFill>
                <a:srgbClr val="000099"/>
              </a:solidFill>
              <a:uFill>
                <a:solidFill>
                  <a:srgbClr val="0000FF"/>
                </a:solidFill>
              </a:uFill>
            </a:rPr>
            <a:t>участники проекта по созданию сборника стихов астраханских авторов «</a:t>
          </a:r>
          <a:r>
            <a:rPr lang="ru-RU" sz="1800" b="1" i="1" u="sng" kern="1200" baseline="0" smtClean="0">
              <a:solidFill>
                <a:srgbClr val="000099"/>
              </a:solidFill>
              <a:uFill>
                <a:solidFill>
                  <a:srgbClr val="0000FF"/>
                </a:solidFill>
              </a:uFill>
            </a:rPr>
            <a:t>Волга –матушка –река»</a:t>
          </a:r>
          <a:endParaRPr lang="ru-RU" sz="1800" b="1" i="1" kern="1200" baseline="0" dirty="0">
            <a:solidFill>
              <a:srgbClr val="000099"/>
            </a:solidFill>
            <a:uFill>
              <a:solidFill>
                <a:srgbClr val="0000FF"/>
              </a:solidFill>
            </a:uFill>
          </a:endParaRPr>
        </a:p>
      </dsp:txBody>
      <dsp:txXfrm>
        <a:off x="209" y="3503925"/>
        <a:ext cx="4017450" cy="1489203"/>
      </dsp:txXfrm>
    </dsp:sp>
    <dsp:sp modelId="{4CE13EEF-E7F9-432D-BDEF-347F3F975EBF}">
      <dsp:nvSpPr>
        <dsp:cNvPr id="0" name=""/>
        <dsp:cNvSpPr/>
      </dsp:nvSpPr>
      <dsp:spPr>
        <a:xfrm>
          <a:off x="4357311" y="3503925"/>
          <a:ext cx="3872079" cy="1450353"/>
        </a:xfrm>
        <a:prstGeom prst="rect">
          <a:avLst/>
        </a:prstGeom>
        <a:gradFill flip="none" rotWithShape="1"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34925">
          <a:solidFill>
            <a:srgbClr val="00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0099"/>
              </a:solidFill>
            </a:rPr>
            <a:t>участники проекта по созданию макета – диорамы </a:t>
          </a:r>
          <a:r>
            <a:rPr lang="ru-RU" sz="1800" b="1" i="1" u="sng" kern="1200" smtClean="0">
              <a:solidFill>
                <a:srgbClr val="000099"/>
              </a:solidFill>
            </a:rPr>
            <a:t>«Дельта Волги – заповедный край».</a:t>
          </a:r>
          <a:endParaRPr lang="ru-RU" sz="1800" b="1" i="1" kern="1200" dirty="0">
            <a:solidFill>
              <a:srgbClr val="000099"/>
            </a:solidFill>
          </a:endParaRPr>
        </a:p>
      </dsp:txBody>
      <dsp:txXfrm>
        <a:off x="4357311" y="3503925"/>
        <a:ext cx="3872079" cy="1450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9DD3AE-B6F7-47AB-9877-63194DF12E1F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A8523B-77BD-409E-BA94-999B3199D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020F32-4779-4FCB-8AF9-01F695DD28D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0041-7CFD-4461-9A2B-8F2500FDE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88E2-F95E-4CDC-84EE-94576403F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BC58C-7ACF-45FF-8021-0DC022C28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37BA-1660-4774-B98D-F9963039B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5278A-C456-4DB7-820E-1D36BAE4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15CA-6516-4925-8912-E377CDDA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F6751-5BC7-4050-A9B1-C6E64C9B4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EF61-1A7C-4B2F-9AB7-D38B2545C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1CC7-CEF1-4A79-B854-B9C863190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5DBE-D2BD-4C92-83A1-EB04C4891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CEF4-7CC1-42DF-AED9-17FD9CF0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BABF3-6415-4131-9330-8429608B2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9F694-3D1E-47E6-802A-51AC8D299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B4A4-C88A-43B5-8371-C5E26B6B6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374D-F3EB-4310-B085-A4C209EAE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59F-CAC2-4CB8-8D77-165712D9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BDF8-E30F-4B1C-B55A-A3DC6C827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2082-09E9-4E52-AECA-C0B74AC62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4FA1-1486-4A72-9ABC-051D450A8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4960-2FA3-4E60-AF61-62A77F601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1A833-D91A-4377-ABE6-05C822D1B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E532-DAF8-434E-A4AF-E96450534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B0E8-F933-4B45-A949-B0314CFBD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658C-E875-423F-9B0C-DA3233334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rgbClr val="CCFF99"/>
            </a:gs>
            <a:gs pos="100000">
              <a:srgbClr val="99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E01C18-D3F5-422B-9378-5C7805BC3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5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rgbClr val="CCFF99"/>
            </a:gs>
            <a:gs pos="100000">
              <a:srgbClr val="99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C3A76B-1232-48B2-95C5-F3588EAF7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Click="0" advTm="5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302418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9900"/>
                </a:solidFill>
              </a:rPr>
              <a:t>Детский </a:t>
            </a:r>
            <a:br>
              <a:rPr lang="ru-RU" sz="3600" b="1" smtClean="0">
                <a:solidFill>
                  <a:srgbClr val="009900"/>
                </a:solidFill>
              </a:rPr>
            </a:br>
            <a:r>
              <a:rPr lang="ru-RU" sz="3600" b="1" smtClean="0">
                <a:solidFill>
                  <a:srgbClr val="009900"/>
                </a:solidFill>
              </a:rPr>
              <a:t>информационно-творческий проект</a:t>
            </a:r>
            <a:r>
              <a:rPr lang="ru-RU" sz="4000" smtClean="0">
                <a:solidFill>
                  <a:srgbClr val="009900"/>
                </a:solidFill>
              </a:rPr>
              <a:t/>
            </a:r>
            <a:br>
              <a:rPr lang="ru-RU" sz="4000" smtClean="0">
                <a:solidFill>
                  <a:srgbClr val="009900"/>
                </a:solidFill>
              </a:rPr>
            </a:br>
            <a:r>
              <a:rPr lang="ru-RU" sz="4000" smtClean="0">
                <a:solidFill>
                  <a:srgbClr val="009900"/>
                </a:solidFill>
              </a:rPr>
              <a:t/>
            </a:r>
            <a:br>
              <a:rPr lang="ru-RU" sz="4000" smtClean="0">
                <a:solidFill>
                  <a:srgbClr val="009900"/>
                </a:solidFill>
              </a:rPr>
            </a:br>
            <a:r>
              <a:rPr lang="ru-RU" sz="6600" b="1" smtClean="0">
                <a:solidFill>
                  <a:srgbClr val="009900"/>
                </a:solidFill>
                <a:latin typeface="Monotype Corsiva" pitchFamily="66" charset="0"/>
              </a:rPr>
              <a:t>«Волга – матушка – река»</a:t>
            </a: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2843213" y="333375"/>
            <a:ext cx="4897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395288" y="476250"/>
            <a:ext cx="785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FF"/>
                </a:solidFill>
              </a:rPr>
              <a:t>МБОУ г.Астрахани</a:t>
            </a:r>
          </a:p>
          <a:p>
            <a:pPr algn="ctr"/>
            <a:r>
              <a:rPr lang="ru-RU" sz="2000">
                <a:solidFill>
                  <a:srgbClr val="0000FF"/>
                </a:solidFill>
              </a:rPr>
              <a:t>«Средняя общеобразовательная  школа № 45»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4652963"/>
            <a:ext cx="4384675" cy="1439862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00FF"/>
                </a:solidFill>
              </a:rPr>
              <a:t>Автор проекта: учитель  начальных классов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00FF"/>
                </a:solidFill>
              </a:rPr>
              <a:t>Гурина И.В.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2843213" y="6092825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Астрахань 2011 г.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3276600" y="620713"/>
            <a:ext cx="2362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+mn-lt"/>
                <a:ea typeface="+mn-lt"/>
                <a:cs typeface="+mn-lt"/>
              </a:rPr>
              <a:t>Источники: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900113" y="2076450"/>
            <a:ext cx="788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eaLnBrk="0" hangingPunct="0">
              <a:buFontTx/>
              <a:buAutoNum type="arabicPeriod"/>
              <a:tabLst>
                <a:tab pos="914400" algn="l"/>
              </a:tabLst>
            </a:pPr>
            <a:r>
              <a:rPr lang="ru-RU"/>
              <a:t> География Астраханской области, учебное пособие для школ 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ru-RU"/>
              <a:t>    Астраханской области Волгоград «Нижне-Волжское 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ru-RU"/>
              <a:t>    издательство», 1986 г.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827088" y="3290888"/>
            <a:ext cx="7958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eaLnBrk="0" hangingPunct="0">
              <a:tabLst>
                <a:tab pos="914400" algn="l"/>
              </a:tabLst>
            </a:pPr>
            <a:r>
              <a:rPr lang="ru-RU"/>
              <a:t>2. «Природа нашего края» Н.А. Никифорова, Г.И. Протасевич, 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ru-RU"/>
              <a:t>     учебно-методическое пособие для школ Астраханской области.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ru-RU"/>
              <a:t>     Астрахань «АИПКП» 2010 г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5538"/>
            <a:ext cx="9144000" cy="2906712"/>
          </a:xfrm>
        </p:spPr>
        <p:txBody>
          <a:bodyPr/>
          <a:lstStyle/>
          <a:p>
            <a:pPr>
              <a:defRPr/>
            </a:pPr>
            <a:r>
              <a:rPr lang="ru-RU" sz="48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Презентация  </a:t>
            </a:r>
            <a:r>
              <a:rPr lang="ru-RU" sz="48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48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8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детского </a:t>
            </a:r>
            <a:r>
              <a:rPr lang="ru-RU" sz="48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творческого проекта: </a:t>
            </a:r>
            <a:r>
              <a:rPr lang="ru-RU" sz="48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48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8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48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8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«Волга –матушка –река</a:t>
            </a:r>
            <a:r>
              <a:rPr lang="ru-RU" sz="48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»</a:t>
            </a:r>
            <a:endParaRPr lang="ru-RU" sz="4800" b="1" i="1" kern="1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4797425"/>
            <a:ext cx="87852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Цель: создать условия для самореализации личности каждого ребёнка через усвоение и презентацию творчески открытых ими знаний.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4824413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Администратор\Рабочий стол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341438"/>
            <a:ext cx="360203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4450" y="5157788"/>
            <a:ext cx="50403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Щедрая, широкая, раздольная,</a:t>
            </a:r>
          </a:p>
          <a:p>
            <a:pPr algn="r"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Волга величавая течёт.</a:t>
            </a:r>
          </a:p>
          <a:p>
            <a:pPr algn="r">
              <a:defRPr/>
            </a:pP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Изображение 480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333375"/>
            <a:ext cx="4032250" cy="2865438"/>
          </a:xfrm>
        </p:spPr>
      </p:pic>
      <p:pic>
        <p:nvPicPr>
          <p:cNvPr id="15363" name="Picture 5" descr="Изображение 481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92500" y="3284538"/>
            <a:ext cx="4964113" cy="3240087"/>
          </a:xfr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Индивидуальные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мини- </a:t>
            </a:r>
            <a:r>
              <a:rPr lang="ru-RU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проекты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/>
              <a:t>«Река Волга - важный водный ресурс»</a:t>
            </a:r>
          </a:p>
          <a:p>
            <a:pPr>
              <a:defRPr/>
            </a:pPr>
            <a:r>
              <a:rPr lang="ru-RU" sz="2800" b="1" i="1" dirty="0"/>
              <a:t>«Из истории возникновения реки Волга»</a:t>
            </a:r>
          </a:p>
          <a:p>
            <a:pPr>
              <a:defRPr/>
            </a:pPr>
            <a:r>
              <a:rPr lang="ru-RU" sz="2800" b="1" i="1" dirty="0"/>
              <a:t>«Легенды народов о Волге»</a:t>
            </a:r>
          </a:p>
          <a:p>
            <a:pPr>
              <a:defRPr/>
            </a:pPr>
            <a:r>
              <a:rPr lang="ru-RU" sz="2800" b="1" i="1" dirty="0"/>
              <a:t>«Важные метры до Волги»</a:t>
            </a:r>
          </a:p>
          <a:p>
            <a:pPr>
              <a:defRPr/>
            </a:pPr>
            <a:r>
              <a:rPr lang="ru-RU" sz="2800" b="1" i="1" dirty="0"/>
              <a:t>«Дельта Волги – заповедный край»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Documents and Settings\Администратор\Рабочий стол\5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5624513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3303588"/>
            <a:ext cx="4075112" cy="3055937"/>
          </a:xfrm>
          <a:noFill/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4797425"/>
            <a:ext cx="16589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8" descr="C:\Documents and Settings\Администратор\Рабочий стол\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115888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C:\Documents and Settings\Администратор\Рабочий стол\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4797425"/>
            <a:ext cx="25304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35788" y="1657350"/>
            <a:ext cx="2019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Изображение 4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2603500"/>
            <a:ext cx="5078413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Изображение 484"/>
          <p:cNvPicPr>
            <a:picLocks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2133600"/>
            <a:ext cx="4824413" cy="3254375"/>
          </a:xfrm>
        </p:spPr>
      </p:pic>
      <p:sp>
        <p:nvSpPr>
          <p:cNvPr id="2" name="TextBox 1"/>
          <p:cNvSpPr txBox="1"/>
          <p:nvPr/>
        </p:nvSpPr>
        <p:spPr>
          <a:xfrm>
            <a:off x="539750" y="692150"/>
            <a:ext cx="84248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Конкурс – выставка эскизов макета </a:t>
            </a:r>
          </a:p>
          <a:p>
            <a:pPr algn="r">
              <a:defRPr/>
            </a:pP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«Дельта Волги – заповедный край»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5" descr="Изображение 477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15888"/>
            <a:ext cx="7935913" cy="5748337"/>
          </a:xfrm>
        </p:spPr>
      </p:pic>
      <p:sp>
        <p:nvSpPr>
          <p:cNvPr id="2" name="TextBox 1"/>
          <p:cNvSpPr txBox="1"/>
          <p:nvPr/>
        </p:nvSpPr>
        <p:spPr>
          <a:xfrm>
            <a:off x="0" y="601980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Практическое занятие по созданию </a:t>
            </a:r>
          </a:p>
          <a:p>
            <a:pPr algn="r"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макета «Дельта Волги – заповедный край»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10" descr="E:\фото\картинки астрахани\заповедный край\2005_08_14\IMG_1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959100"/>
            <a:ext cx="494823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Documents and Settings\Администратор\Рабочий стол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1125" y="404813"/>
            <a:ext cx="47720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Documents and Settings\Администратор\Рабочий стол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8913"/>
            <a:ext cx="35972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C:\Documents and Settings\Администратор\Рабочий стол\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26250" y="3644900"/>
            <a:ext cx="1846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C:\Documents and Settings\Администратор\Рабочий стол\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43675" y="5354638"/>
            <a:ext cx="2409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29150" y="4337050"/>
            <a:ext cx="19145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ъект 1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649663"/>
          </a:xfrm>
        </p:spPr>
        <p:txBody>
          <a:bodyPr rtlCol="0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44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Здесь, где Волга </a:t>
            </a:r>
            <a:endParaRPr lang="ru-RU" sz="4400" b="1" i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r">
              <a:buFontTx/>
              <a:buNone/>
              <a:defRPr/>
            </a:pPr>
            <a:r>
              <a:rPr lang="ru-RU" sz="4400" b="1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голубая</a:t>
            </a:r>
            <a:r>
              <a:rPr lang="ru-RU" sz="44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голубая,</a:t>
            </a:r>
          </a:p>
          <a:p>
            <a:pPr algn="r">
              <a:defRPr/>
            </a:pPr>
            <a:endParaRPr lang="ru-RU" sz="4400" b="1" i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r">
              <a:buFontTx/>
              <a:buNone/>
              <a:defRPr/>
            </a:pPr>
            <a:r>
              <a:rPr lang="ru-RU" sz="4400" b="1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Сердцу </a:t>
            </a:r>
            <a:r>
              <a:rPr lang="ru-RU" sz="44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милые места.</a:t>
            </a:r>
          </a:p>
          <a:p>
            <a:pPr>
              <a:defRPr/>
            </a:pPr>
            <a:endParaRPr lang="ru-RU" sz="2400" b="1" i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Изображение 47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7538" y="260350"/>
            <a:ext cx="4321175" cy="3484563"/>
          </a:xfrm>
        </p:spPr>
      </p:pic>
      <p:pic>
        <p:nvPicPr>
          <p:cNvPr id="13315" name="Picture 6" descr="Изображение 4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37449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Изображение 4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6950" y="3305175"/>
            <a:ext cx="4679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036050" cy="5029200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b="1" dirty="0" smtClean="0"/>
          </a:p>
          <a:p>
            <a:pPr marL="0" indent="0" algn="ctr">
              <a:buFontTx/>
              <a:buNone/>
              <a:defRPr/>
            </a:pPr>
            <a:r>
              <a:rPr lang="ru-RU" b="1" i="1" dirty="0" smtClean="0"/>
              <a:t>Формирование </a:t>
            </a:r>
            <a:r>
              <a:rPr lang="ru-RU" b="1" i="1" dirty="0"/>
              <a:t>чувства патриотизма, </a:t>
            </a:r>
            <a:endParaRPr lang="ru-RU" b="1" i="1" dirty="0" smtClean="0"/>
          </a:p>
          <a:p>
            <a:pPr marL="0" indent="0" algn="ctr">
              <a:buFontTx/>
              <a:buNone/>
              <a:defRPr/>
            </a:pPr>
            <a:r>
              <a:rPr lang="ru-RU" b="1" i="1" dirty="0" smtClean="0"/>
              <a:t>любви </a:t>
            </a:r>
            <a:r>
              <a:rPr lang="ru-RU" b="1" i="1" dirty="0"/>
              <a:t>к Родине, </a:t>
            </a:r>
            <a:endParaRPr lang="ru-RU" b="1" i="1" dirty="0" smtClean="0"/>
          </a:p>
          <a:p>
            <a:pPr marL="0" indent="0" algn="ctr">
              <a:buFontTx/>
              <a:buNone/>
              <a:defRPr/>
            </a:pPr>
            <a:r>
              <a:rPr lang="ru-RU" b="1" i="1" dirty="0" smtClean="0"/>
              <a:t>гордости </a:t>
            </a:r>
            <a:r>
              <a:rPr lang="ru-RU" b="1" i="1" dirty="0"/>
              <a:t>за ее прошлое и настоящее, стремлении и готовности её защищать и </a:t>
            </a:r>
            <a:endParaRPr lang="ru-RU" b="1" i="1" dirty="0" smtClean="0"/>
          </a:p>
          <a:p>
            <a:pPr marL="0" indent="0" algn="ctr">
              <a:buFontTx/>
              <a:buNone/>
              <a:defRPr/>
            </a:pPr>
            <a:r>
              <a:rPr lang="ru-RU" b="1" i="1" dirty="0" smtClean="0"/>
              <a:t>участвовать </a:t>
            </a:r>
            <a:r>
              <a:rPr lang="ru-RU" b="1" i="1" dirty="0"/>
              <a:t>в созидательной деятельности во имя Отечества.</a:t>
            </a:r>
          </a:p>
          <a:p>
            <a:pPr>
              <a:buFontTx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FontTx/>
              <a:buNone/>
              <a:defRPr/>
            </a:pPr>
            <a:endParaRPr lang="ru-RU" b="1" dirty="0" smtClean="0"/>
          </a:p>
        </p:txBody>
      </p:sp>
      <p:sp>
        <p:nvSpPr>
          <p:cNvPr id="4099" name="WordArt 10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2768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813" y="868363"/>
            <a:ext cx="70056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Цель проекта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81013" y="1519238"/>
            <a:ext cx="82296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3" descr="C:\Documents and Settings\Администратор\Рабочий стол\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700" y="431800"/>
            <a:ext cx="67564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C:\Documents and Settings\Администратор\Рабочий стол\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5075" y="836613"/>
            <a:ext cx="12382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4" descr="E:\фото\картинки астрахани\АСТРАХАНЬ-1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4333875"/>
            <a:ext cx="2020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5" descr="E:\фото\картинки астрахани\АСТРАХАНЬ-4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4097338"/>
            <a:ext cx="33988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6" descr="C:\Documents and Settings\Администратор\Рабочий стол\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3354388"/>
            <a:ext cx="281146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8838" y="5561013"/>
            <a:ext cx="6951662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Наш город лучше всех на свете</a:t>
            </a:r>
          </a:p>
          <a:p>
            <a:pPr>
              <a:defRPr/>
            </a:pPr>
            <a:r>
              <a:rPr lang="ru-RU" sz="28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Стоит на берегу реки.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Изображение 487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60350"/>
            <a:ext cx="7835900" cy="5329238"/>
          </a:xfrm>
        </p:spPr>
      </p:pic>
      <p:sp>
        <p:nvSpPr>
          <p:cNvPr id="2" name="TextBox 1"/>
          <p:cNvSpPr txBox="1"/>
          <p:nvPr/>
        </p:nvSpPr>
        <p:spPr>
          <a:xfrm>
            <a:off x="0" y="5973763"/>
            <a:ext cx="9251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Астрахань, и Волга есть в жизни у меня.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96875" y="1052513"/>
            <a:ext cx="9540875" cy="5472112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b="1" dirty="0" smtClean="0"/>
          </a:p>
          <a:p>
            <a:pPr algn="just">
              <a:buFontTx/>
              <a:buNone/>
              <a:defRPr/>
            </a:pPr>
            <a:r>
              <a:rPr lang="ru-RU" b="1" dirty="0" smtClean="0"/>
              <a:t>   		</a:t>
            </a:r>
            <a:r>
              <a:rPr lang="ru-RU" sz="28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Волга – это не просто река, это история, поэзия, музыка, культура и любовь всей России. Мы с вами только в начале пути знакомства с великой рекой, а желание дойти до истины, поможет нам узнать как можно больше о великой реке России – Волге и понять её ценность и значимость. От нашей школы до Волги всего 100 метров, это значит, что </a:t>
            </a:r>
            <a:endParaRPr lang="ru-RU" sz="2800" b="1" i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ru-RU" sz="36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Волга наша </a:t>
            </a:r>
            <a:r>
              <a:rPr lang="ru-RU" sz="36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Родина, Отчизна, Матушка!!! </a:t>
            </a:r>
          </a:p>
          <a:p>
            <a:pPr>
              <a:buFontTx/>
              <a:buNone/>
              <a:defRPr/>
            </a:pPr>
            <a:endParaRPr lang="ru-RU" b="1" i="1" kern="1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WordArt 10"/>
          <p:cNvSpPr>
            <a:spLocks noChangeArrowheads="1" noChangeShapeType="1" noTextEdit="1"/>
          </p:cNvSpPr>
          <p:nvPr/>
        </p:nvSpPr>
        <p:spPr bwMode="auto">
          <a:xfrm>
            <a:off x="3908425" y="476250"/>
            <a:ext cx="18002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+mn-lt"/>
                <a:ea typeface="+mn-lt"/>
                <a:cs typeface="+mn-lt"/>
              </a:rPr>
              <a:t>Итог: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357313"/>
            <a:ext cx="7473950" cy="3079750"/>
          </a:xfrm>
        </p:spPr>
        <p:txBody>
          <a:bodyPr/>
          <a:lstStyle/>
          <a:p>
            <a:pPr>
              <a:buFontTx/>
              <a:buNone/>
            </a:pPr>
            <a:endParaRPr lang="ru-RU" b="1" smtClean="0"/>
          </a:p>
          <a:p>
            <a:pPr>
              <a:buFontTx/>
              <a:buNone/>
            </a:pPr>
            <a:r>
              <a:rPr lang="ru-RU" b="1" smtClean="0"/>
              <a:t> </a:t>
            </a:r>
          </a:p>
        </p:txBody>
      </p:sp>
      <p:sp>
        <p:nvSpPr>
          <p:cNvPr id="25603" name="WordArt 10"/>
          <p:cNvSpPr>
            <a:spLocks noChangeArrowheads="1" noChangeShapeType="1" noTextEdit="1"/>
          </p:cNvSpPr>
          <p:nvPr/>
        </p:nvSpPr>
        <p:spPr bwMode="auto">
          <a:xfrm>
            <a:off x="642938" y="1571625"/>
            <a:ext cx="757237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4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15900" y="1573213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ru-RU" sz="3200" b="1"/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3200" b="1"/>
              <a:t> </a:t>
            </a:r>
          </a:p>
        </p:txBody>
      </p:sp>
      <p:sp>
        <p:nvSpPr>
          <p:cNvPr id="25605" name="WordArt 10"/>
          <p:cNvSpPr>
            <a:spLocks noChangeArrowheads="1" noChangeShapeType="1" noTextEdit="1"/>
          </p:cNvSpPr>
          <p:nvPr/>
        </p:nvSpPr>
        <p:spPr bwMode="auto">
          <a:xfrm>
            <a:off x="858838" y="1787525"/>
            <a:ext cx="757237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4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+mn-lt"/>
                <a:ea typeface="+mn-lt"/>
                <a:cs typeface="+mn-lt"/>
              </a:rPr>
              <a:t>Спасибо за внимание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Практические цели проекта: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8820150" cy="45259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Издание сборника стихов астраханских авторов </a:t>
            </a:r>
            <a:r>
              <a:rPr lang="ru-RU" sz="40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«Волга </a:t>
            </a:r>
            <a:r>
              <a:rPr lang="ru-RU" sz="40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–матушка –река»;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Создание макета – диорамы          </a:t>
            </a:r>
          </a:p>
          <a:p>
            <a:pPr marL="0" indent="0">
              <a:buFontTx/>
              <a:buNone/>
              <a:defRPr/>
            </a:pPr>
            <a:r>
              <a:rPr lang="ru-RU" sz="40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40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Дельта Волги </a:t>
            </a:r>
            <a:endParaRPr lang="ru-RU" sz="4000" b="1" i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r">
              <a:buFontTx/>
              <a:buNone/>
              <a:defRPr/>
            </a:pPr>
            <a:r>
              <a:rPr lang="ru-RU" sz="40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ru-RU" sz="40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заповедный край».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9144000" cy="5329237"/>
          </a:xfrm>
          <a:extLst/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600" b="1" i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следует рассматривать как формирование</a:t>
            </a:r>
            <a:r>
              <a:rPr lang="ru-RU" sz="3600" b="1" i="1" kern="1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2800" dirty="0"/>
          </a:p>
          <a:p>
            <a:pPr lvl="1">
              <a:defRPr/>
            </a:pPr>
            <a:r>
              <a:rPr lang="ru-RU" b="1" dirty="0"/>
              <a:t>системы нравственно-патриотических ценностей личности;</a:t>
            </a:r>
            <a:endParaRPr lang="ru-RU" sz="2400" b="1" dirty="0"/>
          </a:p>
          <a:p>
            <a:pPr lvl="1">
              <a:defRPr/>
            </a:pPr>
            <a:r>
              <a:rPr lang="ru-RU" b="1" dirty="0"/>
              <a:t>творческого поведения;</a:t>
            </a:r>
            <a:endParaRPr lang="ru-RU" sz="2400" b="1" dirty="0"/>
          </a:p>
          <a:p>
            <a:pPr lvl="1">
              <a:defRPr/>
            </a:pPr>
            <a:r>
              <a:rPr lang="ru-RU" b="1" dirty="0"/>
              <a:t>экологического мышления;</a:t>
            </a:r>
            <a:endParaRPr lang="ru-RU" sz="2400" b="1" dirty="0"/>
          </a:p>
          <a:p>
            <a:pPr lvl="1">
              <a:defRPr/>
            </a:pPr>
            <a:r>
              <a:rPr lang="ru-RU" b="1" dirty="0"/>
              <a:t>коммуникативной компетентности;</a:t>
            </a:r>
            <a:endParaRPr lang="ru-RU" sz="2400" b="1" dirty="0"/>
          </a:p>
          <a:p>
            <a:pPr lvl="1">
              <a:defRPr/>
            </a:pPr>
            <a:r>
              <a:rPr lang="ru-RU" b="1" dirty="0"/>
              <a:t>познавательной компетентности;</a:t>
            </a:r>
            <a:endParaRPr lang="ru-RU" sz="2400" b="1" dirty="0"/>
          </a:p>
          <a:p>
            <a:pPr lvl="1">
              <a:defRPr/>
            </a:pPr>
            <a:r>
              <a:rPr lang="ru-RU" b="1" dirty="0"/>
              <a:t>навыков работы на компьютере.</a:t>
            </a:r>
            <a:endParaRPr lang="ru-RU" sz="2400" b="1" dirty="0"/>
          </a:p>
          <a:p>
            <a:pPr>
              <a:defRPr/>
            </a:pPr>
            <a:endParaRPr lang="ru-RU" sz="2000" b="1" dirty="0" smtClean="0"/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62642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+mn-lt"/>
                <a:ea typeface="+mn-lt"/>
                <a:cs typeface="+mn-lt"/>
              </a:rPr>
              <a:t>Методические задачи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Проблемные вопросы: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484313"/>
            <a:ext cx="9505950" cy="5373687"/>
          </a:xfrm>
        </p:spPr>
        <p:txBody>
          <a:bodyPr/>
          <a:lstStyle/>
          <a:p>
            <a:pPr lvl="1"/>
            <a:r>
              <a:rPr lang="ru-RU" b="1" smtClean="0"/>
              <a:t>Почему Волгу называют Волгой – матушкой?</a:t>
            </a:r>
            <a:endParaRPr lang="ru-RU" sz="2400" b="1" smtClean="0"/>
          </a:p>
          <a:p>
            <a:pPr lvl="1"/>
            <a:r>
              <a:rPr lang="ru-RU" b="1" smtClean="0"/>
              <a:t>Как Волга повлияла на духовность народов России, став лирическим образом для создания песен, частушек, поэм, загадок.</a:t>
            </a:r>
            <a:endParaRPr lang="ru-RU" sz="2400" b="1" smtClean="0"/>
          </a:p>
          <a:p>
            <a:pPr lvl="1"/>
            <a:r>
              <a:rPr lang="ru-RU" b="1" smtClean="0"/>
              <a:t>Можно ли считать дельту Волги заповедным краем?</a:t>
            </a:r>
            <a:endParaRPr lang="ru-RU" sz="2400" b="1" smtClean="0"/>
          </a:p>
          <a:p>
            <a:pPr lvl="1"/>
            <a:r>
              <a:rPr lang="ru-RU" b="1" smtClean="0"/>
              <a:t>История Волги в Великой Отечественной войне.</a:t>
            </a:r>
            <a:endParaRPr lang="ru-RU" sz="2400" b="1" smtClean="0"/>
          </a:p>
          <a:p>
            <a:pPr>
              <a:lnSpc>
                <a:spcPct val="90000"/>
              </a:lnSpc>
            </a:pPr>
            <a:endParaRPr lang="ru-RU" sz="2800" b="1" smtClean="0"/>
          </a:p>
        </p:txBody>
      </p:sp>
      <p:pic>
        <p:nvPicPr>
          <p:cNvPr id="7172" name="Picture 6" descr="Великая Русская река - Вол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5013325"/>
            <a:ext cx="2413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00200"/>
            <a:ext cx="8464550" cy="1468438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Литературное чтение;</a:t>
            </a:r>
          </a:p>
          <a:p>
            <a:pPr>
              <a:defRPr/>
            </a:pPr>
            <a:r>
              <a:rPr lang="ru-RU" b="1" dirty="0" smtClean="0"/>
              <a:t>Краеведение.</a:t>
            </a:r>
          </a:p>
          <a:p>
            <a:pPr>
              <a:defRPr/>
            </a:pPr>
            <a:endParaRPr lang="ru-RU" b="1" dirty="0" smtClean="0"/>
          </a:p>
          <a:p>
            <a:pPr>
              <a:buFontTx/>
              <a:buNone/>
              <a:defRPr/>
            </a:pPr>
            <a:endParaRPr lang="ru-RU" b="1" dirty="0" smtClean="0"/>
          </a:p>
          <a:p>
            <a:pPr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1188" y="3357563"/>
            <a:ext cx="7921625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Метапредметные</a:t>
            </a:r>
            <a:r>
              <a:rPr lang="ru-RU" sz="4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связи: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b="1" dirty="0">
                <a:latin typeface="+mn-lt"/>
              </a:rPr>
              <a:t>Технология;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b="1" dirty="0">
                <a:latin typeface="+mn-lt"/>
              </a:rPr>
              <a:t>ИЗО;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b="1" dirty="0">
                <a:latin typeface="+mn-lt"/>
              </a:rPr>
              <a:t>Музыка;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b="1" dirty="0">
                <a:latin typeface="+mn-lt"/>
              </a:rPr>
              <a:t>Окружающий мир.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2033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класс:</a:t>
            </a:r>
            <a:b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Возраст:  9-10 лет</a:t>
            </a:r>
          </a:p>
          <a:p>
            <a:pPr>
              <a:buFontTx/>
              <a:buNone/>
              <a:defRPr/>
            </a:pPr>
            <a:endParaRPr lang="ru-RU" sz="36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Продолжительность проекта: </a:t>
            </a:r>
          </a:p>
          <a:p>
            <a:pPr>
              <a:buFontTx/>
              <a:buNone/>
              <a:defRPr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долгосрочный (в течение года)</a:t>
            </a:r>
          </a:p>
          <a:p>
            <a:pPr>
              <a:buFontTx/>
              <a:buNone/>
              <a:defRPr/>
            </a:pPr>
            <a:endParaRPr lang="ru-RU" sz="36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endParaRPr lang="ru-RU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endParaRPr lang="ru-RU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Состав проектной группы.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b="1" smtClean="0"/>
          </a:p>
        </p:txBody>
      </p:sp>
      <p:sp>
        <p:nvSpPr>
          <p:cNvPr id="11267" name="WordArt 10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81375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+mn-lt"/>
                <a:ea typeface="+mn-lt"/>
                <a:cs typeface="+mn-lt"/>
              </a:rPr>
              <a:t>Мероприятия проекта :</a:t>
            </a:r>
          </a:p>
        </p:txBody>
      </p:sp>
      <p:graphicFrame>
        <p:nvGraphicFramePr>
          <p:cNvPr id="11268" name="Объект 10"/>
          <p:cNvGraphicFramePr>
            <a:graphicFrameLocks noChangeAspect="1"/>
          </p:cNvGraphicFramePr>
          <p:nvPr/>
        </p:nvGraphicFramePr>
        <p:xfrm>
          <a:off x="9525" y="1236663"/>
          <a:ext cx="9747250" cy="5621337"/>
        </p:xfrm>
        <a:graphic>
          <a:graphicData uri="http://schemas.openxmlformats.org/presentationml/2006/ole">
            <p:oleObj spid="_x0000_s11268" name="Документ" r:id="rId3" imgW="6102607" imgH="3899396" progId="Word.Documen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430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Оформление по умолчанию</vt:lpstr>
      <vt:lpstr>1_Оформление по умолчанию</vt:lpstr>
      <vt:lpstr>Документ Microsoft Word</vt:lpstr>
      <vt:lpstr>Детский  информационно-творческий проект  «Волга – матушка – река»</vt:lpstr>
      <vt:lpstr>Слайд 2</vt:lpstr>
      <vt:lpstr>Практические цели проекта:</vt:lpstr>
      <vt:lpstr>Слайд 4</vt:lpstr>
      <vt:lpstr>Проблемные вопросы:</vt:lpstr>
      <vt:lpstr>Предмет:</vt:lpstr>
      <vt:lpstr>3 класс:  </vt:lpstr>
      <vt:lpstr>Состав проектной группы.</vt:lpstr>
      <vt:lpstr>Слайд 9</vt:lpstr>
      <vt:lpstr>Слайд 10</vt:lpstr>
      <vt:lpstr>Презентация   детского творческого проекта:   «Волга –матушка –река»</vt:lpstr>
      <vt:lpstr>Слайд 12</vt:lpstr>
      <vt:lpstr>Слайд 13</vt:lpstr>
      <vt:lpstr>Индивидуальные  мини- проекты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Родители-первые учителя детей</dc:title>
  <dc:creator>qwe23</dc:creator>
  <cp:lastModifiedBy>re</cp:lastModifiedBy>
  <cp:revision>61</cp:revision>
  <dcterms:created xsi:type="dcterms:W3CDTF">2006-12-12T10:35:20Z</dcterms:created>
  <dcterms:modified xsi:type="dcterms:W3CDTF">2014-01-30T15:46:13Z</dcterms:modified>
</cp:coreProperties>
</file>