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272" r:id="rId3"/>
    <p:sldId id="259" r:id="rId4"/>
    <p:sldId id="263" r:id="rId5"/>
    <p:sldId id="264" r:id="rId6"/>
    <p:sldId id="266" r:id="rId7"/>
    <p:sldId id="265" r:id="rId8"/>
    <p:sldId id="268" r:id="rId9"/>
    <p:sldId id="269" r:id="rId10"/>
    <p:sldId id="270" r:id="rId11"/>
    <p:sldId id="267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0E465C1-FB65-4188-8F4F-09D85CF95A7C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39A49D0-496B-4E9D-AD90-8674C9EA470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74080"/>
            <a:ext cx="1395561" cy="93790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65C1-FB65-4188-8F4F-09D85CF95A7C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49D0-496B-4E9D-AD90-8674C9EA4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65C1-FB65-4188-8F4F-09D85CF95A7C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49D0-496B-4E9D-AD90-8674C9EA4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0E465C1-FB65-4188-8F4F-09D85CF95A7C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49D0-496B-4E9D-AD90-8674C9EA4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0E465C1-FB65-4188-8F4F-09D85CF95A7C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39A49D0-496B-4E9D-AD90-8674C9EA470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74080"/>
            <a:ext cx="1395561" cy="93790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0E465C1-FB65-4188-8F4F-09D85CF95A7C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39A49D0-496B-4E9D-AD90-8674C9EA4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0E465C1-FB65-4188-8F4F-09D85CF95A7C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39A49D0-496B-4E9D-AD90-8674C9EA4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65C1-FB65-4188-8F4F-09D85CF95A7C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49D0-496B-4E9D-AD90-8674C9EA4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0E465C1-FB65-4188-8F4F-09D85CF95A7C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39A49D0-496B-4E9D-AD90-8674C9EA4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0E465C1-FB65-4188-8F4F-09D85CF95A7C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39A49D0-496B-4E9D-AD90-8674C9EA4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0E465C1-FB65-4188-8F4F-09D85CF95A7C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39A49D0-496B-4E9D-AD90-8674C9EA470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74080"/>
            <a:ext cx="1395561" cy="93790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0E465C1-FB65-4188-8F4F-09D85CF95A7C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39A49D0-496B-4E9D-AD90-8674C9EA470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74080"/>
            <a:ext cx="1395561" cy="937905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9.xml"/><Relationship Id="rId6" Type="http://schemas.openxmlformats.org/officeDocument/2006/relationships/slide" Target="slide8.xml"/><Relationship Id="rId5" Type="http://schemas.openxmlformats.org/officeDocument/2006/relationships/image" Target="../media/image10.jpeg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9601" y="1484784"/>
            <a:ext cx="5944144" cy="327640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Андрей Петрович Ершов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517233"/>
            <a:ext cx="4935492" cy="12967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Пысова Елена, 10 класс</a:t>
            </a:r>
          </a:p>
          <a:p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НОУ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«Школа-интернат №24 ОАО «РЖД»</a:t>
            </a:r>
          </a:p>
          <a:p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г.Тайшет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Иркутской области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356" y="458911"/>
            <a:ext cx="2611476" cy="31957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879601" y="956146"/>
            <a:ext cx="5944144" cy="3276401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Великий </a:t>
            </a:r>
            <a:br>
              <a:rPr lang="ru-RU" b="1" dirty="0" smtClean="0"/>
            </a:br>
            <a:r>
              <a:rPr lang="ru-RU" b="1" dirty="0" smtClean="0"/>
              <a:t>информатик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74080"/>
            <a:ext cx="1395561" cy="9379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17232"/>
            <a:ext cx="1388096" cy="10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0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Великий информатик. Почему?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type="body" sz="half" idx="2"/>
          </p:nvPr>
        </p:nvSpPr>
        <p:spPr>
          <a:xfrm>
            <a:off x="1259632" y="260648"/>
            <a:ext cx="7189472" cy="864096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Прогулка на велосипедах в гостях </a:t>
            </a:r>
          </a:p>
          <a:p>
            <a:r>
              <a:rPr lang="ru-RU" sz="2400" dirty="0" smtClean="0"/>
              <a:t>у  </a:t>
            </a:r>
            <a:r>
              <a:rPr lang="ru-RU" sz="2400" dirty="0" err="1" smtClean="0"/>
              <a:t>Дейкстры</a:t>
            </a:r>
            <a:endParaRPr lang="ru-RU" sz="2400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r="1316"/>
          <a:stretch>
            <a:fillRect/>
          </a:stretch>
        </p:blipFill>
        <p:spPr>
          <a:xfrm>
            <a:off x="1259632" y="1412776"/>
            <a:ext cx="7200800" cy="501015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8643966" y="6286520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5215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Великий информатик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1916832"/>
            <a:ext cx="5760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Андрей Петрович Ершов - один из зачинателей теоретического и системного программирования, создатель Сибирской школы информатики. Его существенный вклад в становление информатики как новой отрасли науки и нового феномена общественной жизни широко признан в нашей стране и за рубежом.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4246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1979712" y="1772816"/>
            <a:ext cx="6858000" cy="3017520"/>
          </a:xfrm>
        </p:spPr>
        <p:txBody>
          <a:bodyPr/>
          <a:lstStyle/>
          <a:p>
            <a:pPr marL="64008" indent="0">
              <a:buNone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«Все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наше достоинство заключено в мысли. Не пространство и не время, которых мы не можем заполнить, возвышают нас, а именно она, наша мысль. Будем же учиться хорошо мыслить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…»</a:t>
            </a:r>
          </a:p>
          <a:p>
            <a:pPr marL="64008" indent="0">
              <a:buNone/>
            </a:pPr>
            <a:r>
              <a:rPr lang="ru-RU" dirty="0" smtClean="0"/>
              <a:t>				</a:t>
            </a:r>
            <a:r>
              <a:rPr lang="ru-RU" dirty="0" err="1" smtClean="0"/>
              <a:t>Блез</a:t>
            </a:r>
            <a:r>
              <a:rPr lang="ru-RU" dirty="0" smtClean="0"/>
              <a:t> Паскаль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1345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r>
              <a:rPr lang="ru-RU" dirty="0" smtClean="0"/>
              <a:t>5 фактов для Аллеи славы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7504" y="1196753"/>
            <a:ext cx="8712968" cy="505164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В 1958 году  книга </a:t>
            </a:r>
            <a:r>
              <a:rPr lang="ru-RU" sz="2000" dirty="0"/>
              <a:t>А. П. Ершова "Программирующая программа для электронной вычислительной машины БЭСМ" была одной из первых в мире монографий по автоматизации </a:t>
            </a:r>
            <a:r>
              <a:rPr lang="ru-RU" sz="2000" dirty="0" smtClean="0"/>
              <a:t>программирования</a:t>
            </a:r>
          </a:p>
          <a:p>
            <a:r>
              <a:rPr lang="ru-RU" sz="2000" dirty="0"/>
              <a:t>Язык программирования АЛЬФА и оптимизирующий Альфа-транслятор, первая советская система разделения времени АИСТ-0, система подготовки печатных изданий Рубин, многопроцессорная рабочая станция МРАМОР - все эти проекты были инициированы А. П. Ершовым и выполнялись под его руководством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Трудно переоценить роль А. П. Ершова как организатора науки: он принимал самое активное участие в подготовке множества международных конференций и </a:t>
            </a:r>
            <a:r>
              <a:rPr lang="ru-RU" sz="2000" dirty="0" smtClean="0"/>
              <a:t>конгрессов.</a:t>
            </a:r>
          </a:p>
          <a:p>
            <a:r>
              <a:rPr lang="ru-RU" sz="2000" dirty="0" smtClean="0"/>
              <a:t>Создана сибирская школа информатики и учебный алгоритмический язык (УАЯ).</a:t>
            </a:r>
          </a:p>
          <a:p>
            <a:r>
              <a:rPr lang="ru-RU" sz="2000" dirty="0" smtClean="0"/>
              <a:t>В школах появился новый предмет ОИВТ и компьютерные классы.</a:t>
            </a:r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882844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Великий информатик. Почему?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type="body" sz="half" idx="2"/>
          </p:nvPr>
        </p:nvSpPr>
        <p:spPr>
          <a:xfrm>
            <a:off x="1259632" y="260648"/>
            <a:ext cx="7189472" cy="864096"/>
          </a:xfrm>
        </p:spPr>
        <p:txBody>
          <a:bodyPr>
            <a:noAutofit/>
          </a:bodyPr>
          <a:lstStyle/>
          <a:p>
            <a:r>
              <a:rPr lang="ru-RU" sz="2200" dirty="0" smtClean="0"/>
              <a:t>1958 год. </a:t>
            </a:r>
            <a:r>
              <a:rPr lang="ru-RU" sz="2400" dirty="0" smtClean="0"/>
              <a:t>Весь</a:t>
            </a:r>
            <a:r>
              <a:rPr lang="ru-RU" sz="2200" dirty="0" smtClean="0"/>
              <a:t> мир об автоматизации программирования по его книге узнаёт!</a:t>
            </a:r>
            <a:endParaRPr lang="ru-RU" sz="2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578">
            <a:off x="5938309" y="3519917"/>
            <a:ext cx="2739008" cy="20738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66422"/>
            <a:ext cx="4176713" cy="2857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890722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Великий информатик. Почему?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type="body" sz="half" idx="2"/>
          </p:nvPr>
        </p:nvSpPr>
        <p:spPr>
          <a:xfrm>
            <a:off x="1259632" y="260648"/>
            <a:ext cx="7189472" cy="864096"/>
          </a:xfrm>
        </p:spPr>
        <p:txBody>
          <a:bodyPr>
            <a:noAutofit/>
          </a:bodyPr>
          <a:lstStyle/>
          <a:p>
            <a:r>
              <a:rPr lang="ru-RU" sz="2200" dirty="0"/>
              <a:t>Создавал он программы классно</a:t>
            </a:r>
          </a:p>
          <a:p>
            <a:r>
              <a:rPr lang="ru-RU" sz="2200" dirty="0"/>
              <a:t>Для самых </a:t>
            </a:r>
            <a:r>
              <a:rPr lang="ru-RU" sz="2400" dirty="0"/>
              <a:t>мощных</a:t>
            </a:r>
            <a:r>
              <a:rPr lang="ru-RU" sz="2200" dirty="0"/>
              <a:t> ЭВМ шестидесятых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r="8965"/>
          <a:stretch>
            <a:fillRect/>
          </a:stretch>
        </p:blipFill>
        <p:spPr>
          <a:xfrm>
            <a:off x="1297328" y="1556792"/>
            <a:ext cx="3337385" cy="24324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3074" name="Picture 2" descr="http://www.uic.vsu.ru/ccmuseum/comp/basm4/images/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357694"/>
            <a:ext cx="3341552" cy="2125019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717184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Великий информатик. Почему?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type="body" sz="half" idx="2"/>
          </p:nvPr>
        </p:nvSpPr>
        <p:spPr>
          <a:xfrm>
            <a:off x="1259632" y="260648"/>
            <a:ext cx="7189472" cy="864096"/>
          </a:xfrm>
        </p:spPr>
        <p:txBody>
          <a:bodyPr>
            <a:noAutofit/>
          </a:bodyPr>
          <a:lstStyle/>
          <a:p>
            <a:r>
              <a:rPr lang="ru-RU" sz="2400" dirty="0">
                <a:ea typeface="SimSun"/>
              </a:rPr>
              <a:t>Цена разработок </a:t>
            </a:r>
            <a:r>
              <a:rPr lang="ru-RU" sz="2400" dirty="0" smtClean="0">
                <a:ea typeface="SimSun"/>
              </a:rPr>
              <a:t>его высока</a:t>
            </a:r>
          </a:p>
          <a:p>
            <a:r>
              <a:rPr lang="ru-RU" sz="2400" dirty="0" smtClean="0">
                <a:ea typeface="SimSun"/>
              </a:rPr>
              <a:t>Дружили с ним Маккарти</a:t>
            </a:r>
            <a:r>
              <a:rPr lang="ru-RU" sz="2400" dirty="0">
                <a:ea typeface="SimSun"/>
              </a:rPr>
              <a:t>, </a:t>
            </a:r>
            <a:r>
              <a:rPr lang="ru-RU" sz="2400" dirty="0" smtClean="0">
                <a:ea typeface="SimSun"/>
              </a:rPr>
              <a:t>Кнут </a:t>
            </a:r>
            <a:r>
              <a:rPr lang="ru-RU" sz="2400" dirty="0">
                <a:ea typeface="SimSun"/>
              </a:rPr>
              <a:t>и </a:t>
            </a:r>
            <a:r>
              <a:rPr lang="ru-RU" sz="2400" dirty="0" err="1" smtClean="0">
                <a:ea typeface="SimSun"/>
              </a:rPr>
              <a:t>Дейкстра</a:t>
            </a:r>
            <a:r>
              <a:rPr lang="ru-RU" sz="2200" dirty="0" smtClean="0"/>
              <a:t>!</a:t>
            </a:r>
            <a:endParaRPr lang="ru-RU" sz="2200" dirty="0"/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46586"/>
            <a:ext cx="2115616" cy="25110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497" y="2348880"/>
            <a:ext cx="2096077" cy="27179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1" name="Рисунок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20448"/>
            <a:ext cx="2304256" cy="2880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9" name="Прямоугольник 8"/>
          <p:cNvSpPr/>
          <p:nvPr/>
        </p:nvSpPr>
        <p:spPr>
          <a:xfrm>
            <a:off x="1071538" y="6000768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Джон Маккарти </a:t>
            </a:r>
          </a:p>
          <a:p>
            <a:r>
              <a:rPr lang="ru-RU" dirty="0" smtClean="0"/>
              <a:t>(04.09.1927 – 23.10.2011)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97863" y="4005064"/>
            <a:ext cx="3015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ea typeface="Times New Roman"/>
              </a:rPr>
              <a:t>Эдсгер</a:t>
            </a:r>
            <a:r>
              <a:rPr lang="ru-RU" dirty="0" smtClean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Вибе</a:t>
            </a:r>
            <a:r>
              <a:rPr lang="ru-RU" dirty="0">
                <a:ea typeface="Times New Roman"/>
              </a:rPr>
              <a:t> </a:t>
            </a:r>
            <a:r>
              <a:rPr lang="ru-RU" dirty="0" err="1" smtClean="0">
                <a:ea typeface="Times New Roman"/>
              </a:rPr>
              <a:t>Дейкстра</a:t>
            </a:r>
            <a:endParaRPr lang="ru-RU" dirty="0" smtClean="0">
              <a:ea typeface="Times New Roman"/>
            </a:endParaRPr>
          </a:p>
          <a:p>
            <a:r>
              <a:rPr lang="ru-RU" dirty="0" smtClean="0"/>
              <a:t>(11.05.1930 </a:t>
            </a:r>
            <a:r>
              <a:rPr lang="ru-RU" dirty="0"/>
              <a:t>— </a:t>
            </a:r>
            <a:r>
              <a:rPr lang="ru-RU" dirty="0" smtClean="0"/>
              <a:t>6.08.2002) </a:t>
            </a: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48497" y="5157192"/>
            <a:ext cx="2096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white"/>
                </a:solidFill>
              </a:rPr>
              <a:t>Дональд Кнут </a:t>
            </a:r>
            <a:endParaRPr lang="ru-RU" dirty="0">
              <a:solidFill>
                <a:prstClr val="white"/>
              </a:solidFill>
            </a:endParaRPr>
          </a:p>
          <a:p>
            <a:pPr lvl="0" algn="ctr"/>
            <a:r>
              <a:rPr lang="ru-RU" dirty="0" smtClean="0">
                <a:solidFill>
                  <a:prstClr val="white"/>
                </a:solidFill>
              </a:rPr>
              <a:t>(род. 10.01.1938)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184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Великий информатик. Почему?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type="body" sz="half" idx="2"/>
          </p:nvPr>
        </p:nvSpPr>
        <p:spPr>
          <a:xfrm>
            <a:off x="1259632" y="260648"/>
            <a:ext cx="7189472" cy="864096"/>
          </a:xfrm>
        </p:spPr>
        <p:txBody>
          <a:bodyPr>
            <a:noAutofit/>
          </a:bodyPr>
          <a:lstStyle/>
          <a:p>
            <a:r>
              <a:rPr lang="ru-RU" sz="2400" dirty="0"/>
              <a:t>УАЯ придумал он, </a:t>
            </a:r>
          </a:p>
          <a:p>
            <a:r>
              <a:rPr lang="ru-RU" sz="2400" dirty="0"/>
              <a:t>Чтоб ученики не путали Паскаль </a:t>
            </a:r>
            <a:r>
              <a:rPr lang="ru-RU" sz="2400"/>
              <a:t>и </a:t>
            </a:r>
            <a:r>
              <a:rPr lang="ru-RU" sz="2400" smtClean="0"/>
              <a:t>АЛГОЛ</a:t>
            </a:r>
            <a:r>
              <a:rPr lang="ru-RU" sz="2200" smtClean="0"/>
              <a:t>!</a:t>
            </a:r>
            <a:endParaRPr lang="ru-RU" sz="2200" dirty="0"/>
          </a:p>
        </p:txBody>
      </p:sp>
      <p:pic>
        <p:nvPicPr>
          <p:cNvPr id="5122" name="Picture 2" descr="http://pto70.ripo.unibel.by/IZOBRAGENIYA/Uchebnik_Ersh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8453">
            <a:off x="1420458" y="1980085"/>
            <a:ext cx="2838450" cy="40481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38" y="1494311"/>
            <a:ext cx="3810000" cy="5019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95" y="1494311"/>
            <a:ext cx="2847975" cy="5286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338" y="2113436"/>
            <a:ext cx="2971800" cy="4667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717184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4475062" cy="483810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Великий информатик. Почему?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type="body" sz="half" idx="2"/>
          </p:nvPr>
        </p:nvSpPr>
        <p:spPr>
          <a:xfrm>
            <a:off x="1259632" y="260648"/>
            <a:ext cx="7189472" cy="864096"/>
          </a:xfrm>
        </p:spPr>
        <p:txBody>
          <a:bodyPr>
            <a:noAutofit/>
          </a:bodyPr>
          <a:lstStyle/>
          <a:p>
            <a:r>
              <a:rPr lang="ru-RU" sz="2400" dirty="0"/>
              <a:t>Среди </a:t>
            </a:r>
            <a:r>
              <a:rPr lang="ru-RU" sz="2400" dirty="0" smtClean="0"/>
              <a:t>зачинов разнообразных  </a:t>
            </a:r>
            <a:r>
              <a:rPr lang="ru-RU" sz="2400" dirty="0"/>
              <a:t>— внедрение в школы компьютерных  классов.</a:t>
            </a:r>
          </a:p>
        </p:txBody>
      </p:sp>
      <p:pic>
        <p:nvPicPr>
          <p:cNvPr id="4102" name="Picture 6" descr="http://inf.1september.ru/2009/17/7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85992"/>
            <a:ext cx="5247203" cy="3400189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104" name="Picture 8" descr="http://ito.edu.ru/sp/publi/publi-0-pervin2011vesna.files/image00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894" y="2564904"/>
            <a:ext cx="5943600" cy="410527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717184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Великий информатик. Почему?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type="body" sz="half" idx="2"/>
          </p:nvPr>
        </p:nvSpPr>
        <p:spPr>
          <a:xfrm>
            <a:off x="1259632" y="260648"/>
            <a:ext cx="7189472" cy="864096"/>
          </a:xfrm>
        </p:spPr>
        <p:txBody>
          <a:bodyPr>
            <a:noAutofit/>
          </a:bodyPr>
          <a:lstStyle/>
          <a:p>
            <a:r>
              <a:rPr lang="ru-RU" sz="2200" dirty="0" smtClean="0"/>
              <a:t>С Джоном Маккарти на одной из профессиональных встреч</a:t>
            </a:r>
            <a:endParaRPr lang="ru-RU" sz="2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" r="1771"/>
          <a:stretch>
            <a:fillRect/>
          </a:stretch>
        </p:blipFill>
        <p:spPr bwMode="auto">
          <a:xfrm>
            <a:off x="1258888" y="1341438"/>
            <a:ext cx="7189787" cy="519747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8643966" y="6286520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246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Великий информатик. Почему?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type="body" sz="half" idx="2"/>
          </p:nvPr>
        </p:nvSpPr>
        <p:spPr>
          <a:xfrm>
            <a:off x="1259632" y="260648"/>
            <a:ext cx="7189472" cy="864096"/>
          </a:xfrm>
        </p:spPr>
        <p:txBody>
          <a:bodyPr>
            <a:noAutofit/>
          </a:bodyPr>
          <a:lstStyle/>
          <a:p>
            <a:r>
              <a:rPr lang="ru-RU" sz="2200" dirty="0" smtClean="0"/>
              <a:t>Международный симпозиум «Алгоритм в современной математике </a:t>
            </a:r>
            <a:r>
              <a:rPr lang="ru-RU" sz="2200" smtClean="0"/>
              <a:t>и приложениях»</a:t>
            </a:r>
            <a:endParaRPr lang="ru-RU" sz="2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681161"/>
            <a:ext cx="7548314" cy="45561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8643966" y="6286520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5215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2205</TotalTime>
  <Words>252</Words>
  <Application>Microsoft Office PowerPoint</Application>
  <PresentationFormat>Экран (4:3)</PresentationFormat>
  <Paragraphs>42</Paragraphs>
  <Slides>12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 Андрей Петрович Ершов</vt:lpstr>
      <vt:lpstr>5 фактов для Аллеи славы</vt:lpstr>
      <vt:lpstr>Великий информатик. Почему?</vt:lpstr>
      <vt:lpstr>Великий информатик. Почему?</vt:lpstr>
      <vt:lpstr>Великий информатик. Почему?</vt:lpstr>
      <vt:lpstr>Великий информатик. Почему?</vt:lpstr>
      <vt:lpstr>Великий информатик. Почему?</vt:lpstr>
      <vt:lpstr>Великий информатик. Почему?</vt:lpstr>
      <vt:lpstr>Великий информатик. Почему?</vt:lpstr>
      <vt:lpstr>Великий информатик. Почему?</vt:lpstr>
      <vt:lpstr>Великий информатик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Цитата в блокнот</dc:title>
  <dc:creator>Admin</dc:creator>
  <cp:lastModifiedBy>Admin</cp:lastModifiedBy>
  <cp:revision>46</cp:revision>
  <dcterms:created xsi:type="dcterms:W3CDTF">2012-02-11T10:56:38Z</dcterms:created>
  <dcterms:modified xsi:type="dcterms:W3CDTF">2013-12-03T17:17:19Z</dcterms:modified>
</cp:coreProperties>
</file>