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88" r:id="rId3"/>
    <p:sldId id="289" r:id="rId4"/>
    <p:sldId id="273" r:id="rId5"/>
    <p:sldId id="274" r:id="rId6"/>
    <p:sldId id="285" r:id="rId7"/>
    <p:sldId id="258" r:id="rId8"/>
    <p:sldId id="291" r:id="rId9"/>
    <p:sldId id="295" r:id="rId10"/>
    <p:sldId id="298" r:id="rId11"/>
    <p:sldId id="287" r:id="rId12"/>
    <p:sldId id="293" r:id="rId13"/>
    <p:sldId id="280" r:id="rId14"/>
    <p:sldId id="296" r:id="rId15"/>
    <p:sldId id="283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0412248-4C15-440E-B077-10085EE243E8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94659EC-1622-4FB9-9AF5-BB951A66E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file:///C:\&#1056;&#1072;&#1073;&#1086;&#1090;&#1072;%20&#1056;&#1077;&#1074;&#1072;&#1079;&#1086;&#1074;&#1086;&#1081;\&#1092;&#1077;&#1089;&#1090;&#1080;&#1074;&#1072;&#1083;&#1100;\2429\640765\&#1053;&#1086;&#1074;&#1072;&#1103;%20&#1087;&#1072;&#1087;&#1082;&#1072;\&#1089;&#1080;&#1084;&#1092;&#1086;&#1085;&#1080;&#1103;%20&#1084;&#1086;&#1094;&#1072;&#1088;&#1090;&#1072;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&#1056;&#1077;&#1092;&#1083;&#1077;&#1082;&#1090;&#1086;&#1088;&#1085;&#1072;&#1103;%20&#1076;&#1091;&#1075;&#1072;.swf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2;&#1081;&#1082;&#1086;&#1074;&#1089;&#1082;&#1080;&#1081;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21.png"/><Relationship Id="rId4" Type="http://schemas.microsoft.com/office/2007/relationships/media" Target="../media/media2.mp3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85;&#1077;&#1088;&#1074;&#1085;&#1072;&#1103;%20&#1089;&#1080;&#1089;&#1090;&#1077;&#1084;&#1072;.avi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695" y="0"/>
            <a:ext cx="9192056" cy="5564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симфония моцарт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6228184" y="5877272"/>
            <a:ext cx="609600" cy="609600"/>
          </a:xfrm>
          <a:prstGeom prst="rect">
            <a:avLst/>
          </a:prstGeom>
        </p:spPr>
      </p:pic>
      <p:pic>
        <p:nvPicPr>
          <p:cNvPr id="5" name="симфония моцарт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email"/>
          <a:stretch>
            <a:fillRect/>
          </a:stretch>
        </p:blipFill>
        <p:spPr>
          <a:xfrm>
            <a:off x="6105208" y="5859840"/>
            <a:ext cx="627032" cy="627032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21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217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758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913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6934" y="0"/>
            <a:ext cx="3869556" cy="25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72" y="2579704"/>
            <a:ext cx="40005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4062568" y="3212976"/>
            <a:ext cx="881913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7-конечная звезда 2"/>
          <p:cNvSpPr/>
          <p:nvPr/>
        </p:nvSpPr>
        <p:spPr>
          <a:xfrm>
            <a:off x="4951428" y="2971800"/>
            <a:ext cx="914400" cy="9144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6012160" y="3315969"/>
            <a:ext cx="79208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6" descr="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9788" y="2473612"/>
            <a:ext cx="1746027" cy="190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низ 8"/>
          <p:cNvSpPr/>
          <p:nvPr/>
        </p:nvSpPr>
        <p:spPr>
          <a:xfrm>
            <a:off x="7257517" y="3122266"/>
            <a:ext cx="279115" cy="1457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4799" y="4670012"/>
            <a:ext cx="914400" cy="9144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86857" y="3934497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ЧУВСТВИТЕЛЬНЫЙ НЕЙРОН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01599" y="5700123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ИСПОЛНИТЕЛЬНЫЙ НЕЙРОН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6007700" y="5127212"/>
            <a:ext cx="792088" cy="22636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596" y="4329047"/>
            <a:ext cx="2088232" cy="2507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847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792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0698"/>
            <a:ext cx="46220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Учёные подсчитали, что на здоровье </a:t>
            </a:r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человека:</a:t>
            </a:r>
          </a:p>
          <a:p>
            <a:pPr algn="ctr"/>
            <a:r>
              <a:rPr lang="ru-RU" sz="2800" b="1" u="sng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800" b="1" u="sng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 50% случаев оказывает влияние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образ жиз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 20% - наследственность,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 20% состояние окружающей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среды,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 8,5% -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здравоохранение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8386" y="1052736"/>
            <a:ext cx="4813119" cy="47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1159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9" y="0"/>
            <a:ext cx="878687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Правила гигиены нервной системы: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1. Не переутомляться.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2.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Соблюдать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режим дня (правильно чередовать отдых, труд и сон).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3. Получать положительные эмоции.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4. Вести здоровый образ </a:t>
            </a:r>
            <a:r>
              <a:rPr lang="ru-RU" sz="2800" b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жизни, не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иметь </a:t>
            </a:r>
            <a:r>
              <a:rPr lang="ru-RU" sz="2800" b="1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вредных </a:t>
            </a:r>
            <a:r>
              <a:rPr lang="ru-RU" sz="2800" b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привычек.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5. Соблюдать гигиену физического и умственного труда (делать гимнастику во время перерывов в работе).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6. Закаляться, заниматься физкультурой и спортом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7. Слушать классическую музыку.                              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  <a:hlinkClick r:id="rId3" action="ppaction://hlinkfile"/>
              </a:rPr>
              <a:t>Чайковский.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  <a:hlinkClick r:id="rId3" action="ppaction://hlinkfile"/>
              </a:rPr>
              <a:t>mp3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Чайковский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30830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704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2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772400" cy="439248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400" b="1" u="sng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Домашнее задание:</a:t>
            </a:r>
          </a:p>
          <a:p>
            <a:pPr algn="ctr"/>
            <a:endParaRPr lang="ru-RU" sz="4400" b="1" u="sng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algn="l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1. Изучить </a:t>
            </a:r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параграф 43, ответить на вопросы в конце параграфа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.</a:t>
            </a:r>
          </a:p>
          <a:p>
            <a:pPr algn="l"/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</a:t>
            </a:r>
            <a:endParaRPr lang="ru-RU" sz="44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algn="l"/>
            <a:r>
              <a:rPr lang="ru-RU" sz="4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2. Написать эссе, содержащее личный взгляд на тему урока: «Нервная система – дирижер нашего организма».</a:t>
            </a:r>
          </a:p>
          <a:p>
            <a:pPr algn="ctr"/>
            <a:endParaRPr lang="ru-RU" sz="4400" b="1" u="sng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52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68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904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Проблема урока: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Какое 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значение имеет состояние нашей нервной системы для поддержания здоровья человека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?</a:t>
            </a:r>
          </a:p>
          <a:p>
            <a:pPr algn="ctr"/>
            <a:r>
              <a:rPr lang="ru-RU" sz="4000" b="1" u="sng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Задача урока:</a:t>
            </a:r>
          </a:p>
          <a:p>
            <a:pPr algn="ctr"/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выяснить строение и принцип работы нервной системы в организме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человека.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8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774" y="116632"/>
            <a:ext cx="80335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u="sng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7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«Нервная система – дирижер </a:t>
            </a:r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нашего организма»</a:t>
            </a:r>
            <a:endParaRPr lang="ru-RU" sz="7200" b="1" dirty="0">
              <a:solidFill>
                <a:schemeClr val="bg2">
                  <a:lumMod val="10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85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8966"/>
            <a:ext cx="803354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Строение нервной системы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892875"/>
            <a:ext cx="48965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Нервная система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827584" y="1396931"/>
            <a:ext cx="1008112" cy="116797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6732240" y="1396931"/>
            <a:ext cx="1080120" cy="116797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564904"/>
            <a:ext cx="338437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?</a:t>
            </a:r>
            <a:endParaRPr lang="ru-RU" sz="6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2564904"/>
            <a:ext cx="324036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043608" y="3789040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131840" y="3789040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492752" y="3841812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436096" y="3841812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4345868"/>
            <a:ext cx="2195736" cy="1027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22004" y="4345868"/>
            <a:ext cx="2195736" cy="1027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63382" y="4387552"/>
            <a:ext cx="2195736" cy="1027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48264" y="4389107"/>
            <a:ext cx="2195736" cy="1027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white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22080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23"/>
            <a:ext cx="803354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Строение нервной системы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Organization Chart 6"/>
          <p:cNvGrpSpPr>
            <a:grpSpLocks/>
          </p:cNvGrpSpPr>
          <p:nvPr/>
        </p:nvGrpSpPr>
        <p:grpSpPr bwMode="auto">
          <a:xfrm>
            <a:off x="0" y="1196752"/>
            <a:ext cx="9144000" cy="4969098"/>
            <a:chOff x="907" y="121"/>
            <a:chExt cx="3632" cy="1166"/>
          </a:xfrm>
        </p:grpSpPr>
        <p:cxnSp>
          <p:nvCxnSpPr>
            <p:cNvPr id="8196" name="_s8196"/>
            <p:cNvCxnSpPr>
              <a:cxnSpLocks noChangeShapeType="1"/>
              <a:stCxn id="11" idx="0"/>
              <a:endCxn id="7" idx="2"/>
            </p:cNvCxnSpPr>
            <p:nvPr/>
          </p:nvCxnSpPr>
          <p:spPr bwMode="auto">
            <a:xfrm rot="5400000" flipH="1">
              <a:off x="3801" y="693"/>
              <a:ext cx="151" cy="462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197" name="_s8197"/>
            <p:cNvCxnSpPr>
              <a:cxnSpLocks noChangeShapeType="1"/>
              <a:stCxn id="10" idx="0"/>
              <a:endCxn id="7" idx="2"/>
            </p:cNvCxnSpPr>
            <p:nvPr/>
          </p:nvCxnSpPr>
          <p:spPr bwMode="auto">
            <a:xfrm rot="16200000">
              <a:off x="3340" y="693"/>
              <a:ext cx="151" cy="461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198" name="_s8198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5400000" flipH="1">
              <a:off x="1955" y="693"/>
              <a:ext cx="151" cy="462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199" name="_s8199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1494" y="693"/>
              <a:ext cx="151" cy="461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200" name="_s8200"/>
            <p:cNvCxnSpPr>
              <a:cxnSpLocks noChangeShapeType="1"/>
              <a:stCxn id="7" idx="0"/>
              <a:endCxn id="5" idx="2"/>
            </p:cNvCxnSpPr>
            <p:nvPr/>
          </p:nvCxnSpPr>
          <p:spPr bwMode="auto">
            <a:xfrm rot="5400000" flipH="1">
              <a:off x="3109" y="23"/>
              <a:ext cx="151" cy="923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201" name="_s8201"/>
            <p:cNvCxnSpPr>
              <a:cxnSpLocks noChangeShapeType="1"/>
              <a:stCxn id="6" idx="0"/>
              <a:endCxn id="5" idx="2"/>
            </p:cNvCxnSpPr>
            <p:nvPr/>
          </p:nvCxnSpPr>
          <p:spPr bwMode="auto">
            <a:xfrm rot="16200000">
              <a:off x="2186" y="23"/>
              <a:ext cx="151" cy="923"/>
            </a:xfrm>
            <a:prstGeom prst="bentConnector3">
              <a:avLst>
                <a:gd name="adj1" fmla="val 2005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5" name="_s8202"/>
            <p:cNvSpPr>
              <a:spLocks noChangeArrowheads="1"/>
            </p:cNvSpPr>
            <p:nvPr/>
          </p:nvSpPr>
          <p:spPr bwMode="auto">
            <a:xfrm>
              <a:off x="2291" y="12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Нервная система</a:t>
              </a:r>
            </a:p>
          </p:txBody>
        </p:sp>
        <p:sp>
          <p:nvSpPr>
            <p:cNvPr id="6" name="_s8203"/>
            <p:cNvSpPr>
              <a:spLocks noChangeArrowheads="1"/>
            </p:cNvSpPr>
            <p:nvPr/>
          </p:nvSpPr>
          <p:spPr bwMode="auto">
            <a:xfrm>
              <a:off x="1368" y="5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Центральная</a:t>
              </a: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(ЦНС)</a:t>
              </a:r>
            </a:p>
          </p:txBody>
        </p:sp>
        <p:sp>
          <p:nvSpPr>
            <p:cNvPr id="7" name="_s8204"/>
            <p:cNvSpPr>
              <a:spLocks noChangeArrowheads="1"/>
            </p:cNvSpPr>
            <p:nvPr/>
          </p:nvSpPr>
          <p:spPr bwMode="auto">
            <a:xfrm>
              <a:off x="3214" y="5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Периферическая</a:t>
              </a: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</a:p>
          </p:txBody>
        </p:sp>
        <p:sp>
          <p:nvSpPr>
            <p:cNvPr id="8" name="_s8205"/>
            <p:cNvSpPr>
              <a:spLocks noChangeArrowheads="1"/>
            </p:cNvSpPr>
            <p:nvPr/>
          </p:nvSpPr>
          <p:spPr bwMode="auto">
            <a:xfrm>
              <a:off x="907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Головной</a:t>
              </a: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мозг</a:t>
              </a:r>
            </a:p>
          </p:txBody>
        </p:sp>
        <p:sp>
          <p:nvSpPr>
            <p:cNvPr id="9" name="_s8206"/>
            <p:cNvSpPr>
              <a:spLocks noChangeArrowheads="1"/>
            </p:cNvSpPr>
            <p:nvPr/>
          </p:nvSpPr>
          <p:spPr bwMode="auto">
            <a:xfrm>
              <a:off x="1830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Спинной мозг</a:t>
              </a:r>
            </a:p>
          </p:txBody>
        </p:sp>
        <p:sp>
          <p:nvSpPr>
            <p:cNvPr id="10" name="_s8207"/>
            <p:cNvSpPr>
              <a:spLocks noChangeArrowheads="1"/>
            </p:cNvSpPr>
            <p:nvPr/>
          </p:nvSpPr>
          <p:spPr bwMode="auto">
            <a:xfrm>
              <a:off x="2753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Нервы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</a:p>
          </p:txBody>
        </p:sp>
        <p:sp>
          <p:nvSpPr>
            <p:cNvPr id="11" name="_s8208"/>
            <p:cNvSpPr>
              <a:spLocks noChangeArrowheads="1"/>
            </p:cNvSpPr>
            <p:nvPr/>
          </p:nvSpPr>
          <p:spPr bwMode="auto">
            <a:xfrm>
              <a:off x="3676" y="999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Нервные узлы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6561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effectLst/>
                <a:latin typeface="Comic Sans MS" pitchFamily="66" charset="0"/>
              </a:rPr>
              <a:t>Нервная система состоит из нервной ткани и нервных клеток – нейронов, из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effectLst/>
                <a:latin typeface="Comic Sans MS" pitchFamily="66" charset="0"/>
              </a:rPr>
              <a:t>белого и серого вещества: белое вещество и нервы – это скопление аксонов нервных клеток, а серое вещество и нервные узлы – скопления дендритов и тел нейронов.</a:t>
            </a:r>
            <a:br>
              <a:rPr lang="ru-RU" sz="2000" dirty="0">
                <a:solidFill>
                  <a:schemeClr val="bg2">
                    <a:lumMod val="10000"/>
                  </a:schemeClr>
                </a:solidFill>
                <a:effectLst/>
                <a:latin typeface="Comic Sans MS" pitchFamily="66" charset="0"/>
              </a:rPr>
            </a:br>
            <a:endParaRPr lang="ru-RU" sz="2000" dirty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4113" y="1412776"/>
            <a:ext cx="4766320" cy="294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3220551" cy="215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6521" y="1263470"/>
            <a:ext cx="2340022" cy="2925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3707904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7638" y="4221088"/>
            <a:ext cx="3566362" cy="26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359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3" y="125760"/>
            <a:ext cx="8786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Рефлекторная дуга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-путь, по которому проходят нервные импульсы от рецептора к исполнительному органу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151986" y="1628800"/>
            <a:ext cx="3950703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рефлекторной дуге различают 5 элементов: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1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– рецепторы,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2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– чувствительный нейрон,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3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– нервный центр,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4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– двигательный нейрон,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5 – исполнительный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орган.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46565"/>
            <a:ext cx="5132331" cy="478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033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927</TotalTime>
  <Words>310</Words>
  <Application>Microsoft Office PowerPoint</Application>
  <PresentationFormat>Экран (4:3)</PresentationFormat>
  <Paragraphs>52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Нервная система состоит из нервной ткани и нервных клеток – нейронов, из белого и серого вещества: белое вещество и нервы – это скопление аксонов нервных клеток, а серое вещество и нервные узлы – скопления дендритов и тел нейронов.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re</cp:lastModifiedBy>
  <cp:revision>52</cp:revision>
  <dcterms:created xsi:type="dcterms:W3CDTF">2012-03-13T17:58:52Z</dcterms:created>
  <dcterms:modified xsi:type="dcterms:W3CDTF">2013-12-23T16:16:02Z</dcterms:modified>
</cp:coreProperties>
</file>