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0" r:id="rId3"/>
    <p:sldId id="268" r:id="rId4"/>
    <p:sldId id="259" r:id="rId5"/>
    <p:sldId id="269" r:id="rId6"/>
    <p:sldId id="264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65" r:id="rId16"/>
    <p:sldId id="279" r:id="rId17"/>
    <p:sldId id="280" r:id="rId18"/>
    <p:sldId id="282" r:id="rId19"/>
    <p:sldId id="283" r:id="rId20"/>
    <p:sldId id="284" r:id="rId21"/>
    <p:sldId id="285" r:id="rId22"/>
    <p:sldId id="266" r:id="rId23"/>
    <p:sldId id="286" r:id="rId24"/>
    <p:sldId id="287" r:id="rId25"/>
    <p:sldId id="288" r:id="rId26"/>
    <p:sldId id="289" r:id="rId27"/>
    <p:sldId id="267" r:id="rId28"/>
    <p:sldId id="290" r:id="rId29"/>
    <p:sldId id="291" r:id="rId30"/>
    <p:sldId id="29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FF"/>
    <a:srgbClr val="0000FF"/>
    <a:srgbClr val="FF9900"/>
    <a:srgbClr val="6600CC"/>
    <a:srgbClr val="401BC7"/>
    <a:srgbClr val="FFFF00"/>
    <a:srgbClr val="3333CC"/>
    <a:srgbClr val="0066FF"/>
    <a:srgbClr val="410082"/>
    <a:srgbClr val="66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16" autoAdjust="0"/>
    <p:restoredTop sz="94660"/>
  </p:normalViewPr>
  <p:slideViewPr>
    <p:cSldViewPr>
      <p:cViewPr>
        <p:scale>
          <a:sx n="46" d="100"/>
          <a:sy n="46" d="100"/>
        </p:scale>
        <p:origin x="-1146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92CBD-722C-4F6D-902B-B7D6249860F3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CBAC7-D80F-4449-9076-2D8A25058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404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2DE58F-0981-4BBD-B453-67D66A08F36D}" type="slidenum">
              <a:rPr lang="en-GB"/>
              <a:pPr/>
              <a:t>7</a:t>
            </a:fld>
            <a:endParaRPr lang="en-GB"/>
          </a:p>
        </p:txBody>
      </p:sp>
      <p:sp>
        <p:nvSpPr>
          <p:cNvPr id="6553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</p:spPr>
      </p:sp>
      <p:sp>
        <p:nvSpPr>
          <p:cNvPr id="6553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59A995-9910-4F32-B722-2DAC6C1E4025}" type="slidenum">
              <a:rPr lang="en-GB"/>
              <a:pPr/>
              <a:t>17</a:t>
            </a:fld>
            <a:endParaRPr lang="en-GB"/>
          </a:p>
        </p:txBody>
      </p:sp>
      <p:sp>
        <p:nvSpPr>
          <p:cNvPr id="890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</p:spPr>
      </p:sp>
      <p:sp>
        <p:nvSpPr>
          <p:cNvPr id="890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091924-CEA2-4CFA-99F0-90C154644229}" type="slidenum">
              <a:rPr lang="en-GB"/>
              <a:pPr/>
              <a:t>18</a:t>
            </a:fld>
            <a:endParaRPr lang="en-GB"/>
          </a:p>
        </p:txBody>
      </p:sp>
      <p:sp>
        <p:nvSpPr>
          <p:cNvPr id="9113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</p:spPr>
      </p:sp>
      <p:sp>
        <p:nvSpPr>
          <p:cNvPr id="9113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438509-D612-4C3B-9DEC-941E7D63313C}" type="slidenum">
              <a:rPr lang="en-GB"/>
              <a:pPr/>
              <a:t>19</a:t>
            </a:fld>
            <a:endParaRPr lang="en-GB"/>
          </a:p>
        </p:txBody>
      </p:sp>
      <p:sp>
        <p:nvSpPr>
          <p:cNvPr id="9830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</p:spPr>
      </p:sp>
      <p:sp>
        <p:nvSpPr>
          <p:cNvPr id="9830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9BC2F9-BBA8-4CCE-A380-8F672C336716}" type="slidenum">
              <a:rPr lang="en-GB"/>
              <a:pPr/>
              <a:t>20</a:t>
            </a:fld>
            <a:endParaRPr lang="en-GB"/>
          </a:p>
        </p:txBody>
      </p:sp>
      <p:sp>
        <p:nvSpPr>
          <p:cNvPr id="10240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</p:spPr>
      </p:sp>
      <p:sp>
        <p:nvSpPr>
          <p:cNvPr id="10240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2BA1F3-C827-4101-85CC-6BF785A29A70}" type="slidenum">
              <a:rPr lang="en-GB"/>
              <a:pPr/>
              <a:t>21</a:t>
            </a:fld>
            <a:endParaRPr lang="en-GB"/>
          </a:p>
        </p:txBody>
      </p:sp>
      <p:sp>
        <p:nvSpPr>
          <p:cNvPr id="10342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</p:spPr>
      </p:sp>
      <p:sp>
        <p:nvSpPr>
          <p:cNvPr id="1034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1280A1-EE6E-4C08-99F2-1C406869CDF0}" type="slidenum">
              <a:rPr lang="en-GB"/>
              <a:pPr/>
              <a:t>8</a:t>
            </a:fld>
            <a:endParaRPr lang="en-GB"/>
          </a:p>
        </p:txBody>
      </p:sp>
      <p:sp>
        <p:nvSpPr>
          <p:cNvPr id="6656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</p:spPr>
      </p:sp>
      <p:sp>
        <p:nvSpPr>
          <p:cNvPr id="6656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B4A77B-939D-4DCB-9A00-B73B078B3FDA}" type="slidenum">
              <a:rPr lang="en-GB"/>
              <a:pPr/>
              <a:t>9</a:t>
            </a:fld>
            <a:endParaRPr lang="en-GB"/>
          </a:p>
        </p:txBody>
      </p:sp>
      <p:sp>
        <p:nvSpPr>
          <p:cNvPr id="6758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</p:spPr>
      </p:sp>
      <p:sp>
        <p:nvSpPr>
          <p:cNvPr id="6758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ACB364-5FBF-467C-8AF5-4C03DB2F9414}" type="slidenum">
              <a:rPr lang="en-GB"/>
              <a:pPr/>
              <a:t>10</a:t>
            </a:fld>
            <a:endParaRPr lang="en-GB"/>
          </a:p>
        </p:txBody>
      </p:sp>
      <p:sp>
        <p:nvSpPr>
          <p:cNvPr id="686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841861-5621-4214-91AB-3B89A03F7D12}" type="slidenum">
              <a:rPr lang="en-GB"/>
              <a:pPr/>
              <a:t>11</a:t>
            </a:fld>
            <a:endParaRPr lang="en-GB"/>
          </a:p>
        </p:txBody>
      </p:sp>
      <p:sp>
        <p:nvSpPr>
          <p:cNvPr id="7680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</p:spPr>
      </p:sp>
      <p:sp>
        <p:nvSpPr>
          <p:cNvPr id="7680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64CCE3-5FE7-414F-B279-EB01BC4006C2}" type="slidenum">
              <a:rPr lang="en-GB"/>
              <a:pPr/>
              <a:t>12</a:t>
            </a:fld>
            <a:endParaRPr lang="en-GB"/>
          </a:p>
        </p:txBody>
      </p:sp>
      <p:sp>
        <p:nvSpPr>
          <p:cNvPr id="870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</p:spPr>
      </p:sp>
      <p:sp>
        <p:nvSpPr>
          <p:cNvPr id="8704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DD6C23-57DB-4E4E-9780-A5E3017106DB}" type="slidenum">
              <a:rPr lang="en-GB"/>
              <a:pPr/>
              <a:t>13</a:t>
            </a:fld>
            <a:endParaRPr lang="en-GB"/>
          </a:p>
        </p:txBody>
      </p:sp>
      <p:sp>
        <p:nvSpPr>
          <p:cNvPr id="7782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</p:spPr>
      </p:sp>
      <p:sp>
        <p:nvSpPr>
          <p:cNvPr id="778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972914-265F-498F-85D9-CBEB0CC10071}" type="slidenum">
              <a:rPr lang="en-GB"/>
              <a:pPr/>
              <a:t>14</a:t>
            </a:fld>
            <a:endParaRPr lang="en-GB"/>
          </a:p>
        </p:txBody>
      </p:sp>
      <p:sp>
        <p:nvSpPr>
          <p:cNvPr id="7885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</p:spPr>
      </p:sp>
      <p:sp>
        <p:nvSpPr>
          <p:cNvPr id="7885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FD3F8F-CB8A-45C7-9DDB-87116C785B71}" type="slidenum">
              <a:rPr lang="en-GB"/>
              <a:pPr/>
              <a:t>16</a:t>
            </a:fld>
            <a:endParaRPr lang="en-GB"/>
          </a:p>
        </p:txBody>
      </p:sp>
      <p:sp>
        <p:nvSpPr>
          <p:cNvPr id="798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</p:spPr>
      </p:sp>
      <p:sp>
        <p:nvSpPr>
          <p:cNvPr id="798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7;&#1094;&#1077;&#1085;&#1072;&#1088;&#1080;&#1080;%20&#1084;&#1077;&#1088;&#1086;&#1087;&#1088;&#1080;&#1103;&#1090;&#1080;&#1081;\23%20&#1092;&#1077;&#1074;&#1088;&#1072;&#1083;&#1103;\2012%20&#1075;&#1086;&#1076;\&#1057;&#1077;&#1083;&#1080;&#1074;&#1077;&#1088;&#1089;&#1090;&#1086;&#1074;&#1072;%20&#1070;.&#1042;\&#1061;&#1086;&#1088;%20&#1052;&#1042;&#1044;%20&#1056;&#1060;%20-%20&#1057;&#1083;&#1091;&#1078;&#1080;&#1090;&#1100;%20&#1056;&#1086;&#1089;&#1089;&#1080;&#1080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70;&#1083;&#1080;&#1103;%20&#1042;&#1080;&#1082;&#1090;&#1086;&#1088;&#1086;&#1074;&#1085;&#1072;\&#1056;&#1072;&#1073;&#1086;&#1095;&#1080;&#1081;%20&#1089;&#1090;&#1086;&#1083;\23%20fevralya\Oficery(MD)%20(Trimmed).wma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2000240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57150" contourW="25400" prstMaterial="dkEdg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Служить России…</a:t>
            </a:r>
            <a:endParaRPr lang="ru-RU" sz="7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429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Муниципальное бюджетное </a:t>
            </a:r>
          </a:p>
          <a:p>
            <a:pPr algn="ctr"/>
            <a:r>
              <a:rPr lang="ru-RU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образовательное учреждение</a:t>
            </a:r>
          </a:p>
          <a:p>
            <a:pPr algn="ctr"/>
            <a:r>
              <a:rPr lang="ru-RU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средняя общеобразовательная школа №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2066" y="4929198"/>
            <a:ext cx="350049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Ю.В.Селиверстова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3042" y="5572140"/>
            <a:ext cx="5072098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Февраль, 2012</a:t>
            </a:r>
          </a:p>
          <a:p>
            <a:pPr algn="ctr"/>
            <a:r>
              <a:rPr lang="ru-RU" sz="2800" b="1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г.Новый Уренгой</a:t>
            </a:r>
          </a:p>
        </p:txBody>
      </p:sp>
      <p:pic>
        <p:nvPicPr>
          <p:cNvPr id="9" name="Хор МВД РФ - Служить Росс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23436"/>
          </a:xfrm>
          <a:prstGeom prst="round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 descr="543e9d7bc9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881" y="3285753"/>
            <a:ext cx="6204960" cy="3572248"/>
          </a:xfrm>
          <a:prstGeom prst="parallelogram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83972" name="Picture 4" descr="0_e385_bc981956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8641" y="0"/>
            <a:ext cx="5094720" cy="3407398"/>
          </a:xfrm>
          <a:prstGeom prst="parallelogram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0" y="0"/>
            <a:ext cx="8948160" cy="231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spAutoFit/>
          </a:bodyPr>
          <a:lstStyle/>
          <a:p>
            <a:pPr algn="ctr"/>
            <a:r>
              <a:rPr lang="ru-RU" sz="2900" dirty="0">
                <a:solidFill>
                  <a:srgbClr val="FF0000"/>
                </a:solidFill>
                <a:latin typeface="Arial Black" pitchFamily="34" charset="0"/>
              </a:rPr>
              <a:t>В ракетные войска входят части, вооруженные мощными ракетами, которые могут доставить в любую точку земного шара всесокрушающий атомный заряд.</a:t>
            </a:r>
          </a:p>
        </p:txBody>
      </p:sp>
      <p:pic>
        <p:nvPicPr>
          <p:cNvPr id="86019" name="Picture 3" descr="26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354647"/>
            <a:ext cx="6073920" cy="4503353"/>
          </a:xfrm>
          <a:prstGeom prst="round2Diag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143116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ngle"/>
            <a:contourClr>
              <a:srgbClr val="333333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65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150"/>
                            </p:stCondLst>
                            <p:childTnLst>
                              <p:par>
                                <p:cTn id="1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147218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2720" y="0"/>
            <a:ext cx="9666720" cy="6858000"/>
          </a:xfrm>
          <a:prstGeom prst="bevel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a4996660e0dcd42b122cd4f5e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272838" cy="6858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842965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57150" contourW="25400" prstMaterial="dkEdg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войск Российской армии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071546"/>
            <a:ext cx="4214842" cy="132343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Космические войска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4643438" y="1142984"/>
            <a:ext cx="2143140" cy="1406188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4572000" y="2786058"/>
            <a:ext cx="2143140" cy="1406188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2857496"/>
            <a:ext cx="4214810" cy="132343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Воздушно-десантные войска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4857760"/>
            <a:ext cx="4214842" cy="132343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Военно-морской флот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4643438" y="4714884"/>
            <a:ext cx="2143140" cy="1406188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857232"/>
            <a:ext cx="1643074" cy="16595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714620"/>
            <a:ext cx="1785950" cy="17591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714884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2038349000769dfb7bbd2fdfc5b04d5c535b232d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880" y="162737"/>
            <a:ext cx="3265920" cy="3266263"/>
          </a:xfrm>
          <a:prstGeom prst="rect">
            <a:avLst/>
          </a:prstGeom>
          <a:noFill/>
        </p:spPr>
      </p:pic>
      <p:pic>
        <p:nvPicPr>
          <p:cNvPr id="80899" name="Picture 3" descr="missile-launcher-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45760" y="0"/>
            <a:ext cx="4998240" cy="4882113"/>
          </a:xfrm>
          <a:prstGeom prst="round2Diag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80900" name="Picture 4" descr="topol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840" y="4016582"/>
            <a:ext cx="3983040" cy="2655639"/>
          </a:xfrm>
          <a:prstGeom prst="round2Diag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260640" y="227544"/>
            <a:ext cx="8557920" cy="162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spAutoFit/>
          </a:bodyPr>
          <a:lstStyle/>
          <a:p>
            <a:r>
              <a:rPr lang="ru-RU" sz="2500" dirty="0">
                <a:solidFill>
                  <a:srgbClr val="FF0000"/>
                </a:solidFill>
                <a:latin typeface="Arial Black" pitchFamily="34" charset="0"/>
              </a:rPr>
              <a:t>В военно-морской флот - входят соединения различных боевых кораблей, морская авиация, береговые базы, на которых располагаются боевые корабли и самолеты.</a:t>
            </a:r>
          </a:p>
        </p:txBody>
      </p:sp>
      <p:pic>
        <p:nvPicPr>
          <p:cNvPr id="88068" name="Picture 4" descr="17398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80" y="1860676"/>
            <a:ext cx="8294400" cy="4825947"/>
          </a:xfrm>
          <a:prstGeom prst="snip2Same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3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081ebf0d1b0ac822dc9e0635c7090e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9920" y="3963297"/>
            <a:ext cx="5374080" cy="2894704"/>
          </a:xfrm>
          <a:prstGeom prst="parallelogram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94211" name="Picture 3" descr="21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682240" cy="4084269"/>
          </a:xfrm>
          <a:prstGeom prst="parallelogram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94212" name="Picture 4" descr="30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60648"/>
            <a:ext cx="2662560" cy="349380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522720" y="227544"/>
            <a:ext cx="8425440" cy="211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spAutoFit/>
          </a:bodyPr>
          <a:lstStyle/>
          <a:p>
            <a:pPr algn="ctr"/>
            <a:r>
              <a:rPr lang="ru-RU" sz="3300" dirty="0">
                <a:solidFill>
                  <a:srgbClr val="FF0000"/>
                </a:solidFill>
                <a:latin typeface="Arial Black" pitchFamily="34" charset="0"/>
              </a:rPr>
              <a:t>Войска противовоздушной обороны вооружены зенитными ракетами и самолетами-истребителями.</a:t>
            </a:r>
          </a:p>
        </p:txBody>
      </p:sp>
      <p:pic>
        <p:nvPicPr>
          <p:cNvPr id="99332" name="Picture 4" descr="020905-o-9999r-021 (1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41281" y="2253838"/>
            <a:ext cx="6662880" cy="4442866"/>
          </a:xfrm>
          <a:prstGeom prst="pentagon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8429652" cy="5843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57224" y="5534561"/>
            <a:ext cx="7704353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57150">
                  <a:solidFill>
                    <a:schemeClr val="bg1"/>
                  </a:solidFill>
                </a:ln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Во все века Российские мужи</a:t>
            </a:r>
          </a:p>
          <a:p>
            <a:r>
              <a:rPr lang="ru-RU" sz="4000" b="1" dirty="0" smtClean="0">
                <a:ln w="57150">
                  <a:solidFill>
                    <a:schemeClr val="bg1"/>
                  </a:solidFill>
                </a:ln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Своим геройством в войнах побеждали,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5534561"/>
            <a:ext cx="742955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57150">
                  <a:solidFill>
                    <a:schemeClr val="bg1"/>
                  </a:solidFill>
                </a:ln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Все -  офицеры, конюхи, пажи</a:t>
            </a:r>
          </a:p>
          <a:p>
            <a:r>
              <a:rPr lang="ru-RU" sz="4000" b="1" dirty="0" smtClean="0">
                <a:ln w="57150">
                  <a:solidFill>
                    <a:schemeClr val="bg1"/>
                  </a:solidFill>
                </a:ln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За честь России жизни отдавали.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5534561"/>
            <a:ext cx="842965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57150">
                  <a:solidFill>
                    <a:schemeClr val="bg1"/>
                  </a:solidFill>
                </a:ln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И в Вас Российский дух не ослабел,</a:t>
            </a:r>
          </a:p>
          <a:p>
            <a:r>
              <a:rPr lang="ru-RU" sz="4000" b="1" dirty="0" smtClean="0">
                <a:ln w="57150">
                  <a:solidFill>
                    <a:schemeClr val="bg1"/>
                  </a:solidFill>
                </a:ln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Мы видим в Вас героев прошлых, славных.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5534561"/>
            <a:ext cx="850109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57150">
                  <a:solidFill>
                    <a:schemeClr val="bg1"/>
                  </a:solidFill>
                </a:ln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Вы совершите много  нужных дел</a:t>
            </a:r>
          </a:p>
          <a:p>
            <a:r>
              <a:rPr lang="ru-RU" sz="4000" b="1" dirty="0" smtClean="0">
                <a:ln w="57150">
                  <a:solidFill>
                    <a:schemeClr val="bg1"/>
                  </a:solidFill>
                </a:ln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Для милых женщин и для всей державы!</a:t>
            </a:r>
          </a:p>
        </p:txBody>
      </p:sp>
      <p:pic>
        <p:nvPicPr>
          <p:cNvPr id="9" name="Oficery(MD) (Trimmed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 showWhenStopped="0"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 descr="muzeyvs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5680" y="0"/>
            <a:ext cx="5184000" cy="3888408"/>
          </a:xfrm>
          <a:prstGeom prst="snip2Diag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05477" name="Picture 5" descr="3833697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2640" y="4016583"/>
            <a:ext cx="3918240" cy="2646998"/>
          </a:xfrm>
          <a:prstGeom prst="snip2Diag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05478" name="Picture 6" descr="166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840" y="4016583"/>
            <a:ext cx="4115520" cy="2628275"/>
          </a:xfrm>
          <a:prstGeom prst="snip2Diag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3" descr="straightflush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520" y="0"/>
            <a:ext cx="7512480" cy="5237830"/>
          </a:xfrm>
          <a:prstGeom prst="round2Same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07525" name="Picture 5" descr="sa3-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885528"/>
            <a:ext cx="2659680" cy="2972472"/>
          </a:xfrm>
          <a:prstGeom prst="round2Same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842965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57150" contourW="25400" prstMaterial="dkEdg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войск Российской армии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071546"/>
            <a:ext cx="4214842" cy="120032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Пограничная служба ФСБ России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4643438" y="1142984"/>
            <a:ext cx="2143140" cy="1406188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4572000" y="2786058"/>
            <a:ext cx="2143140" cy="1406188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2857496"/>
            <a:ext cx="4214810" cy="132343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Войска МЧС и ГО России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4857760"/>
            <a:ext cx="4214842" cy="144655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Войска ФАПСИ</a:t>
            </a:r>
          </a:p>
          <a:p>
            <a:pPr algn="ctr"/>
            <a:endParaRPr lang="ru-RU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4643438" y="4786322"/>
            <a:ext cx="2143140" cy="1406188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857232"/>
            <a:ext cx="1857388" cy="1714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714620"/>
            <a:ext cx="1785950" cy="1785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7" y="4714884"/>
            <a:ext cx="2000264" cy="1714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4235_sour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4143380"/>
            <a:ext cx="4362287" cy="2459829"/>
          </a:xfrm>
          <a:prstGeom prst="round2Diag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Рисунок 2" descr="пог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4" y="857232"/>
            <a:ext cx="1926421" cy="2880000"/>
          </a:xfrm>
          <a:prstGeom prst="round2Diag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Рисунок 3" descr="пог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857232"/>
            <a:ext cx="4785994" cy="2857520"/>
          </a:xfrm>
          <a:prstGeom prst="round2Diag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000504"/>
            <a:ext cx="1857388" cy="1714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857224" y="142852"/>
            <a:ext cx="75461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Пограничная служба ФСБ России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гран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500042"/>
            <a:ext cx="3632433" cy="2880000"/>
          </a:xfrm>
          <a:prstGeom prst="snip1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Рисунок 2" descr="пограни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500042"/>
            <a:ext cx="3840000" cy="2880000"/>
          </a:xfrm>
          <a:prstGeom prst="snip1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Рисунок 3" descr="пр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714752"/>
            <a:ext cx="3823010" cy="2880000"/>
          </a:xfrm>
          <a:prstGeom prst="snip1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Рисунок 4" descr="п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3714752"/>
            <a:ext cx="2526316" cy="2880000"/>
          </a:xfrm>
          <a:prstGeom prst="snip1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чс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214290"/>
            <a:ext cx="4154245" cy="2880000"/>
          </a:xfrm>
          <a:prstGeom prst="snip1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Рисунок 2" descr="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3958154" cy="2880000"/>
          </a:xfrm>
          <a:prstGeom prst="snip1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Рисунок 3" descr="го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286124"/>
            <a:ext cx="4355122" cy="2880000"/>
          </a:xfrm>
          <a:prstGeom prst="snip1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Рисунок 4" descr="мч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286124"/>
            <a:ext cx="4018605" cy="2880000"/>
          </a:xfrm>
          <a:prstGeom prst="snip1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5072050"/>
            <a:ext cx="1785950" cy="1785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071802" y="142852"/>
            <a:ext cx="5269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Войска МЧС и ГО России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5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5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3643314"/>
            <a:ext cx="4682927" cy="2880000"/>
          </a:xfrm>
          <a:prstGeom prst="snip2Diag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Рисунок 3" descr="св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643314"/>
            <a:ext cx="3963303" cy="2880000"/>
          </a:xfrm>
          <a:prstGeom prst="snip2Diag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714356"/>
            <a:ext cx="70723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ФАПСИ - Войска связи Федерального агентства правительственной связи и информации 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42852"/>
            <a:ext cx="2000264" cy="1714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842965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57150" contourW="25400" prstMaterial="dkEdg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войск Российской армии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071546"/>
            <a:ext cx="4214842" cy="132343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Железнодорож-ные</a:t>
            </a: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войска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4643438" y="1142984"/>
            <a:ext cx="2143140" cy="1406188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4572000" y="2786058"/>
            <a:ext cx="2143140" cy="1406188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2857496"/>
            <a:ext cx="4214810" cy="132343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Главспецстрой</a:t>
            </a:r>
            <a:endParaRPr lang="ru-RU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4857760"/>
            <a:ext cx="4143404" cy="120032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Внутренние войска МВД </a:t>
            </a:r>
            <a:r>
              <a:rPr lang="ru-RU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Росии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4643438" y="4786322"/>
            <a:ext cx="2143140" cy="1406188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857760"/>
            <a:ext cx="2005366" cy="1571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928670"/>
            <a:ext cx="2000264" cy="18396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928934"/>
            <a:ext cx="1980261" cy="1714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785794"/>
            <a:ext cx="3931741" cy="2880000"/>
          </a:xfrm>
          <a:prstGeom prst="snip2Diag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Рисунок 2" descr="ж..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785794"/>
            <a:ext cx="2160000" cy="2880000"/>
          </a:xfrm>
          <a:prstGeom prst="snip2Diag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Рисунок 3" descr="ж.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3786190"/>
            <a:ext cx="3030698" cy="2880000"/>
          </a:xfrm>
          <a:prstGeom prst="snip2Diag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365104"/>
            <a:ext cx="2000264" cy="18396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57158" y="0"/>
            <a:ext cx="7841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Железнодорожные войска России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28"/>
            <a:ext cx="87615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Внутренние войска МВД России</a:t>
            </a:r>
            <a:endParaRPr lang="ru-RU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857760"/>
            <a:ext cx="2005366" cy="1571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в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142984"/>
            <a:ext cx="3306188" cy="2857520"/>
          </a:xfrm>
          <a:prstGeom prst="snip2Same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8" name="Рисунок 7" descr="вн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142984"/>
            <a:ext cx="3648000" cy="2880000"/>
          </a:xfrm>
          <a:prstGeom prst="snip2Same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Рисунок 5" descr="вну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3786190"/>
            <a:ext cx="4315279" cy="2880000"/>
          </a:xfrm>
          <a:prstGeom prst="snip2Same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14282" y="500042"/>
            <a:ext cx="8572560" cy="5857916"/>
            <a:chOff x="642910" y="500042"/>
            <a:chExt cx="7000924" cy="5286412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642910" y="500042"/>
              <a:ext cx="7000924" cy="5286412"/>
            </a:xfrm>
            <a:prstGeom prst="vertic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/>
                <a:t> </a:t>
              </a:r>
            </a:p>
            <a:p>
              <a:endParaRPr lang="ru-RU" dirty="0" smtClean="0"/>
            </a:p>
            <a:p>
              <a:endParaRPr lang="ru-RU" dirty="0" smtClean="0"/>
            </a:p>
            <a:p>
              <a:r>
                <a:rPr lang="ru-RU" dirty="0" smtClean="0"/>
                <a:t> Принят</a:t>
              </a:r>
            </a:p>
            <a:p>
              <a:r>
                <a:rPr lang="ru-RU" dirty="0" smtClean="0"/>
                <a:t>Государственной Думой</a:t>
              </a:r>
            </a:p>
            <a:p>
              <a:r>
                <a:rPr lang="ru-RU" dirty="0" smtClean="0"/>
                <a:t>10 февраля 1995 года</a:t>
              </a:r>
            </a:p>
            <a:p>
              <a:endParaRPr lang="ru-RU" dirty="0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428992" y="2928934"/>
              <a:ext cx="3372981" cy="27860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714620"/>
            <a:ext cx="42957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000100" y="1357298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entury Gothic" pitchFamily="34" charset="0"/>
              </a:rPr>
              <a:t>Федеральный закон Российской Федерации «О днях  воинской славы России»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entury Gothic" pitchFamily="34" charset="0"/>
              </a:rPr>
              <a:t>Февраль, 1995</a:t>
            </a:r>
            <a:endParaRPr lang="ru-RU" sz="2400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4249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И если ты настоящий мужчина</a:t>
            </a:r>
            <a:r>
              <a:rPr lang="ru-RU" sz="4400" dirty="0" smtClean="0">
                <a:solidFill>
                  <a:srgbClr val="FF0000"/>
                </a:solidFill>
              </a:rPr>
              <a:t>,</a:t>
            </a:r>
          </a:p>
          <a:p>
            <a:endParaRPr lang="ru-RU" sz="4400" dirty="0"/>
          </a:p>
          <a:p>
            <a:endParaRPr lang="ru-RU" sz="4400" dirty="0" smtClean="0"/>
          </a:p>
          <a:p>
            <a:r>
              <a:rPr lang="ru-RU" sz="4400" dirty="0" smtClean="0"/>
              <a:t> </a:t>
            </a:r>
            <a:r>
              <a:rPr lang="ru-RU" sz="6600" dirty="0" smtClean="0">
                <a:solidFill>
                  <a:srgbClr val="00FFFF"/>
                </a:solidFill>
              </a:rPr>
              <a:t>ТО </a:t>
            </a:r>
            <a:r>
              <a:rPr lang="ru-RU" sz="6600" dirty="0">
                <a:solidFill>
                  <a:srgbClr val="00FFFF"/>
                </a:solidFill>
              </a:rPr>
              <a:t>ЭТО </a:t>
            </a:r>
            <a:endParaRPr lang="ru-RU" sz="6600" dirty="0" smtClean="0">
              <a:solidFill>
                <a:srgbClr val="00FFFF"/>
              </a:solidFill>
            </a:endParaRPr>
          </a:p>
          <a:p>
            <a:endParaRPr lang="ru-RU" sz="6600" dirty="0"/>
          </a:p>
          <a:p>
            <a:r>
              <a:rPr lang="ru-RU" sz="6600" dirty="0" smtClean="0">
                <a:solidFill>
                  <a:srgbClr val="FFFF00"/>
                </a:solidFill>
              </a:rPr>
              <a:t>И ТВОЙ ПРАЗДНИК!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4763527" y="1279879"/>
            <a:ext cx="3960440" cy="3384376"/>
          </a:xfrm>
          <a:prstGeom prst="star5">
            <a:avLst>
              <a:gd name="adj" fmla="val 16716"/>
              <a:gd name="hf" fmla="val 105146"/>
              <a:gd name="vf" fmla="val 110557"/>
            </a:avLst>
          </a:prstGeom>
          <a:gradFill>
            <a:gsLst>
              <a:gs pos="0">
                <a:srgbClr val="FFC0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 w="6350" cmpd="sng">
            <a:solidFill>
              <a:srgbClr val="FF9900"/>
            </a:solidFill>
          </a:ln>
          <a:scene3d>
            <a:camera prst="orthographicFront">
              <a:rot lat="0" lon="0" rev="0"/>
            </a:camera>
            <a:lightRig rig="flood" dir="t"/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526510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конечная звезда 8"/>
          <p:cNvSpPr/>
          <p:nvPr/>
        </p:nvSpPr>
        <p:spPr>
          <a:xfrm>
            <a:off x="214282" y="5072074"/>
            <a:ext cx="1643042" cy="1500174"/>
          </a:xfrm>
          <a:prstGeom prst="star5">
            <a:avLst/>
          </a:prstGeom>
          <a:gradFill>
            <a:gsLst>
              <a:gs pos="0">
                <a:srgbClr val="FFC0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 w="6350" cmpd="sng">
            <a:solidFill>
              <a:srgbClr val="FF9900"/>
            </a:solidFill>
          </a:ln>
          <a:scene3d>
            <a:camera prst="orthographicFront">
              <a:rot lat="0" lon="0" rev="0"/>
            </a:camera>
            <a:lightRig rig="flood" dir="t"/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428728" y="3429000"/>
            <a:ext cx="1643074" cy="1428760"/>
          </a:xfrm>
          <a:prstGeom prst="star5">
            <a:avLst/>
          </a:prstGeom>
          <a:gradFill>
            <a:gsLst>
              <a:gs pos="0">
                <a:srgbClr val="FFC0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 w="6350" cmpd="sng">
            <a:solidFill>
              <a:srgbClr val="FF9900"/>
            </a:solidFill>
          </a:ln>
          <a:scene3d>
            <a:camera prst="orthographicFront">
              <a:rot lat="0" lon="0" rev="0"/>
            </a:camera>
            <a:lightRig rig="flood" dir="t"/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2928926" y="2285992"/>
            <a:ext cx="1571636" cy="1428760"/>
          </a:xfrm>
          <a:prstGeom prst="star5">
            <a:avLst>
              <a:gd name="adj" fmla="val 16716"/>
              <a:gd name="hf" fmla="val 105146"/>
              <a:gd name="vf" fmla="val 110557"/>
            </a:avLst>
          </a:prstGeom>
          <a:gradFill>
            <a:gsLst>
              <a:gs pos="0">
                <a:srgbClr val="FFC0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 w="6350" cmpd="sng">
            <a:solidFill>
              <a:srgbClr val="FF9900"/>
            </a:solidFill>
          </a:ln>
          <a:scene3d>
            <a:camera prst="orthographicFront">
              <a:rot lat="0" lon="0" rev="0"/>
            </a:camera>
            <a:lightRig rig="flood" dir="t"/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4786314" y="1357298"/>
            <a:ext cx="1357322" cy="128588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FC0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 w="6350" cmpd="sng">
            <a:solidFill>
              <a:srgbClr val="FF9900"/>
            </a:solidFill>
          </a:ln>
          <a:scene3d>
            <a:camera prst="orthographicFront">
              <a:rot lat="0" lon="0" rev="0"/>
            </a:camera>
            <a:lightRig rig="flood" dir="t"/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2500298" y="5572140"/>
            <a:ext cx="2327881" cy="830997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i="1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рождения</a:t>
            </a:r>
          </a:p>
          <a:p>
            <a:r>
              <a:rPr lang="ru-RU" sz="2400" b="1" i="1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Красной Армии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86116" y="4286256"/>
            <a:ext cx="232788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</a:t>
            </a:r>
          </a:p>
          <a:p>
            <a:r>
              <a:rPr lang="ru-RU" sz="2400" b="1" i="1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Красной Армии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57752" y="2928934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Советской</a:t>
            </a:r>
          </a:p>
          <a:p>
            <a:r>
              <a:rPr lang="ru-RU" sz="2400" b="1" i="1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Армии и Военно-Морского Флота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57918" y="1857364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защитника Отечества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57150" contourW="25400" prstMaterial="dkEdg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 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возникновения праздника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8" grpId="1" animBg="1"/>
      <p:bldP spid="22" grpId="1" animBg="1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0" y="857232"/>
            <a:ext cx="8501122" cy="5572164"/>
            <a:chOff x="285720" y="1571612"/>
            <a:chExt cx="8310234" cy="5286388"/>
          </a:xfrm>
        </p:grpSpPr>
        <p:grpSp>
          <p:nvGrpSpPr>
            <p:cNvPr id="4" name="Группа 4"/>
            <p:cNvGrpSpPr/>
            <p:nvPr/>
          </p:nvGrpSpPr>
          <p:grpSpPr>
            <a:xfrm>
              <a:off x="285720" y="1571612"/>
              <a:ext cx="8310234" cy="3071834"/>
              <a:chOff x="214282" y="1714488"/>
              <a:chExt cx="8738830" cy="3155110"/>
            </a:xfrm>
          </p:grpSpPr>
          <p:pic>
            <p:nvPicPr>
              <p:cNvPr id="2" name="Рисунок 1" descr="74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357686" y="1714488"/>
                <a:ext cx="4595426" cy="3143272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pic>
            <p:nvPicPr>
              <p:cNvPr id="3" name="Рисунок 2" descr="73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14282" y="1714488"/>
                <a:ext cx="4214842" cy="3155110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p:grpSp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357158" y="4643446"/>
              <a:ext cx="8215370" cy="2214554"/>
            </a:xfrm>
            <a:prstGeom prst="rect">
              <a:avLst/>
            </a:prstGeom>
          </p:spPr>
          <p:txBody>
            <a:bodyPr/>
            <a:lstStyle/>
            <a:p>
              <a:pPr marL="609600" indent="-609600" algn="ctr">
                <a:lnSpc>
                  <a:spcPct val="90000"/>
                </a:lnSpc>
                <a:spcBef>
                  <a:spcPct val="20000"/>
                </a:spcBef>
              </a:pPr>
              <a:r>
                <a:rPr lang="ru-RU" sz="2800" b="1" i="1" dirty="0" smtClean="0">
                  <a:ln w="1143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День рождения  Красной Армии</a:t>
              </a:r>
            </a:p>
            <a:p>
              <a:pPr marL="609600" marR="0" lvl="0" indent="-609600" algn="ctr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ru-RU" sz="36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23 февраля 1918 г. – </a:t>
              </a:r>
            </a:p>
            <a:p>
              <a:pPr marL="609600" marR="0" lvl="0" indent="-609600" algn="ctr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ru-RU" sz="36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День победы Красной Армии над кайзеровскими войсками.</a:t>
              </a:r>
              <a:endPara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0" y="857232"/>
            <a:ext cx="8572528" cy="5429264"/>
            <a:chOff x="357158" y="1428736"/>
            <a:chExt cx="8403202" cy="5429264"/>
          </a:xfrm>
        </p:grpSpPr>
        <p:grpSp>
          <p:nvGrpSpPr>
            <p:cNvPr id="5" name="Группа 10"/>
            <p:cNvGrpSpPr/>
            <p:nvPr/>
          </p:nvGrpSpPr>
          <p:grpSpPr>
            <a:xfrm>
              <a:off x="357158" y="1428736"/>
              <a:ext cx="8403202" cy="3214710"/>
              <a:chOff x="-1" y="1643050"/>
              <a:chExt cx="8620971" cy="3071834"/>
            </a:xfrm>
          </p:grpSpPr>
          <p:pic>
            <p:nvPicPr>
              <p:cNvPr id="8" name="Рисунок 7" descr="72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70647" y="1643050"/>
                <a:ext cx="4150323" cy="3071834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pic>
            <p:nvPicPr>
              <p:cNvPr id="9" name="Picture 2" descr="C:\Documents and Settings\Пользователь\Рабочий стол\23\75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-1" y="1643050"/>
                <a:ext cx="4541792" cy="3071834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500034" y="4549676"/>
              <a:ext cx="728667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Российский национальный праздник, отмечаемый 23 февраля, был установлен в 1922 году как День Красной Армии. 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0" y="857232"/>
            <a:ext cx="8651872" cy="5572140"/>
            <a:chOff x="285720" y="1285860"/>
            <a:chExt cx="8437590" cy="5572140"/>
          </a:xfrm>
        </p:grpSpPr>
        <p:grpSp>
          <p:nvGrpSpPr>
            <p:cNvPr id="10" name="Группа 13"/>
            <p:cNvGrpSpPr/>
            <p:nvPr/>
          </p:nvGrpSpPr>
          <p:grpSpPr>
            <a:xfrm>
              <a:off x="285720" y="1285860"/>
              <a:ext cx="8437590" cy="3357586"/>
              <a:chOff x="214282" y="1643050"/>
              <a:chExt cx="8294714" cy="3214710"/>
            </a:xfrm>
          </p:grpSpPr>
          <p:pic>
            <p:nvPicPr>
              <p:cNvPr id="12" name="Picture 2" descr="C:\Documents and Settings\Пользователь\Рабочий стол\23\78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786182" y="1643050"/>
                <a:ext cx="4722814" cy="3206192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pic>
            <p:nvPicPr>
              <p:cNvPr id="13" name="Picture 3" descr="C:\Documents and Settings\Пользователь\Рабочий стол\23\79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14282" y="1643050"/>
                <a:ext cx="4677140" cy="3214710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1285852" y="4549676"/>
              <a:ext cx="600079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 1949 до 1993г. этот праздник носил название «День Советской Армии и Военно-Морского флота».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57150" contourW="25400" prstMaterial="dkEdg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возникновения праздника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8572528" y="1000108"/>
            <a:ext cx="571472" cy="2786082"/>
          </a:xfrm>
          <a:prstGeom prst="stripedRight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0" y="857232"/>
            <a:ext cx="8643966" cy="5100734"/>
            <a:chOff x="285720" y="1171669"/>
            <a:chExt cx="8429684" cy="5100734"/>
          </a:xfrm>
        </p:grpSpPr>
        <p:grpSp>
          <p:nvGrpSpPr>
            <p:cNvPr id="11" name="Группа 18"/>
            <p:cNvGrpSpPr/>
            <p:nvPr/>
          </p:nvGrpSpPr>
          <p:grpSpPr>
            <a:xfrm>
              <a:off x="285720" y="1171669"/>
              <a:ext cx="8429684" cy="3434274"/>
              <a:chOff x="214282" y="1524784"/>
              <a:chExt cx="8429684" cy="3761603"/>
            </a:xfrm>
          </p:grpSpPr>
          <p:pic>
            <p:nvPicPr>
              <p:cNvPr id="1026" name="Picture 2" descr="C:\Documents and Settings\Пользователь\Рабочий стол\23\43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14282" y="1571612"/>
                <a:ext cx="4425304" cy="371477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027" name="Picture 3" descr="C:\Documents and Settings\Пользователь\Рабочий стол\23\26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357686" y="1524784"/>
                <a:ext cx="4286280" cy="375585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357158" y="5072074"/>
              <a:ext cx="82868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Ныне этот праздник переименован в «День защитника Отечества».</a:t>
              </a:r>
              <a:r>
                <a:rPr lang="ru-RU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endParaRPr lang="ru-RU" dirty="0"/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842965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57150" contourW="25400" prstMaterial="dkEdg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войск Российской армии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857232"/>
            <a:ext cx="1857388" cy="178595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" name="TextBox 4"/>
          <p:cNvSpPr txBox="1"/>
          <p:nvPr/>
        </p:nvSpPr>
        <p:spPr>
          <a:xfrm>
            <a:off x="214282" y="1214422"/>
            <a:ext cx="4214842" cy="132343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Сухопутные войска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4643438" y="1142984"/>
            <a:ext cx="2143140" cy="1406188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4572000" y="2786058"/>
            <a:ext cx="2143140" cy="1406188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2857496"/>
            <a:ext cx="4214810" cy="132343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Военно-воздушные силы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4857760"/>
            <a:ext cx="4214842" cy="132343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Ракетные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войска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4643438" y="4714884"/>
            <a:ext cx="2143140" cy="1406188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714620"/>
            <a:ext cx="1785950" cy="178595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643446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ngle"/>
            <a:contourClr>
              <a:srgbClr val="333333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2939041" y="162738"/>
            <a:ext cx="6073920" cy="229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Сухопутные войска - пехота, артиллерия, ракетные части, танки.</a:t>
            </a:r>
          </a:p>
        </p:txBody>
      </p:sp>
      <p:pic>
        <p:nvPicPr>
          <p:cNvPr id="72707" name="Picture 3" descr="5ca8e9107fed829c7c0c2f379ba72ab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041" y="162738"/>
            <a:ext cx="2612160" cy="2612434"/>
          </a:xfrm>
          <a:prstGeom prst="rect">
            <a:avLst/>
          </a:prstGeom>
          <a:noFill/>
        </p:spPr>
      </p:pic>
      <p:pic>
        <p:nvPicPr>
          <p:cNvPr id="72708" name="Picture 4" descr="4100077_37027d9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11360" y="2710365"/>
            <a:ext cx="4695840" cy="3557173"/>
          </a:xfrm>
          <a:prstGeom prst="snipRound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72711" name="Picture 7" descr="1276079388_cf05f84d86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040" y="3297947"/>
            <a:ext cx="3984480" cy="2935028"/>
          </a:xfrm>
          <a:prstGeom prst="snipRound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1255689184_tchk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880" y="227544"/>
            <a:ext cx="4302720" cy="28601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71683" name="Picture 3" descr="btr80_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9841" y="3297946"/>
            <a:ext cx="5002560" cy="343476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71684" name="Picture 4" descr="330cc7eb3c4fb714ed72630c72966b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4320" y="162738"/>
            <a:ext cx="2877120" cy="287742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326881" y="162738"/>
            <a:ext cx="8491680" cy="18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spAutoFit/>
          </a:bodyPr>
          <a:lstStyle/>
          <a:p>
            <a:pPr algn="ctr"/>
            <a:r>
              <a:rPr lang="ru-RU" sz="2900" dirty="0">
                <a:solidFill>
                  <a:srgbClr val="FF0000"/>
                </a:solidFill>
                <a:latin typeface="Arial Black" pitchFamily="34" charset="0"/>
              </a:rPr>
              <a:t>В военно-воздушные силы входят бомбардировочные истребительные, а также вертолетные части и соединения.</a:t>
            </a:r>
          </a:p>
        </p:txBody>
      </p:sp>
      <p:pic>
        <p:nvPicPr>
          <p:cNvPr id="70659" name="Picture 3" descr="28bd963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040" y="1926923"/>
            <a:ext cx="4049280" cy="3005596"/>
          </a:xfrm>
          <a:prstGeom prst="round2Same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70661" name="Picture 5" descr="r_mig-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1360" y="3560054"/>
            <a:ext cx="4711680" cy="3135210"/>
          </a:xfrm>
          <a:prstGeom prst="round2Same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357298"/>
            <a:ext cx="1785950" cy="178595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5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5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355</Words>
  <Application>Microsoft Office PowerPoint</Application>
  <PresentationFormat>Экран (4:3)</PresentationFormat>
  <Paragraphs>86</Paragraphs>
  <Slides>30</Slides>
  <Notes>14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Селиверстова Ю.В.</cp:lastModifiedBy>
  <cp:revision>143</cp:revision>
  <dcterms:modified xsi:type="dcterms:W3CDTF">2012-03-10T09:24:22Z</dcterms:modified>
</cp:coreProperties>
</file>