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9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57" r:id="rId10"/>
    <p:sldId id="258" r:id="rId11"/>
    <p:sldId id="259" r:id="rId12"/>
    <p:sldId id="260" r:id="rId13"/>
    <p:sldId id="262" r:id="rId14"/>
    <p:sldId id="263" r:id="rId15"/>
    <p:sldId id="264" r:id="rId16"/>
    <p:sldId id="265" r:id="rId17"/>
    <p:sldId id="26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FFFFFF"/>
    <a:srgbClr val="C9D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22" autoAdjust="0"/>
    <p:restoredTop sz="94660"/>
  </p:normalViewPr>
  <p:slideViewPr>
    <p:cSldViewPr>
      <p:cViewPr varScale="1">
        <p:scale>
          <a:sx n="85" d="100"/>
          <a:sy n="85" d="100"/>
        </p:scale>
        <p:origin x="-78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B43BB-11D0-44E6-8B9A-8E330CCE52C6}" type="datetimeFigureOut">
              <a:rPr lang="ru-RU" smtClean="0"/>
              <a:t>06.06.2012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20FA8-3C56-4373-9535-E4F2962D7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182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20FA8-3C56-4373-9535-E4F2962D78A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002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F269-7D34-4CC0-A5EB-4FAF6113187C}" type="datetime1">
              <a:rPr lang="ru-RU" smtClean="0"/>
              <a:t>06.06.2012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0B0260-2F9D-4914-AB8D-C0264FFED71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6992-96D2-4A0E-8409-854B97C89953}" type="datetime1">
              <a:rPr lang="ru-RU" smtClean="0"/>
              <a:t>06.06.2012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B0260-2F9D-4914-AB8D-C0264FFED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1724-F463-4393-B857-515C872B27A7}" type="datetime1">
              <a:rPr lang="ru-RU" smtClean="0"/>
              <a:t>06.06.2012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B0260-2F9D-4914-AB8D-C0264FFED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2936-BDC2-4A7F-B956-E844DC913405}" type="datetime1">
              <a:rPr lang="ru-RU" smtClean="0"/>
              <a:t>06.06.2012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0B0260-2F9D-4914-AB8D-C0264FFED711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968F-71F8-433D-986A-F64397831706}" type="datetime1">
              <a:rPr lang="ru-RU" smtClean="0"/>
              <a:t>06.06.2012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0B0260-2F9D-4914-AB8D-C0264FFED71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9138-BBF1-472B-9B48-3DADCB99BD24}" type="datetime1">
              <a:rPr lang="ru-RU" smtClean="0"/>
              <a:t>06.06.2012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0B0260-2F9D-4914-AB8D-C0264FFED71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B3F9C-66E0-4939-8BE4-DC0EE64BEBE6}" type="datetime1">
              <a:rPr lang="ru-RU" smtClean="0"/>
              <a:t>06.06.2012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0B0260-2F9D-4914-AB8D-C0264FFED711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745C-E9D7-42A0-9D63-96A05366E15D}" type="datetime1">
              <a:rPr lang="ru-RU" smtClean="0"/>
              <a:t>06.06.2012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0B0260-2F9D-4914-AB8D-C0264FFED71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4AF2-0B35-44AB-AFC2-78C01ABF725F}" type="datetime1">
              <a:rPr lang="ru-RU" smtClean="0"/>
              <a:t>06.06.2012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0B0260-2F9D-4914-AB8D-C0264FFED71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298A-2AB3-4414-90AB-1CFB34DCBE87}" type="datetime1">
              <a:rPr lang="ru-RU" smtClean="0"/>
              <a:t>06.06.2012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0B0260-2F9D-4914-AB8D-C0264FFED71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3F5D-C4AA-4C49-BCA2-6E5FB256B85F}" type="datetime1">
              <a:rPr lang="ru-RU" smtClean="0"/>
              <a:t>06.06.2012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0B0260-2F9D-4914-AB8D-C0264FFED711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64788A30-BC7C-4135-92B9-4BE1C0538A0F}" type="datetime1">
              <a:rPr lang="ru-RU" smtClean="0"/>
              <a:t>06.06.2012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40B0260-2F9D-4914-AB8D-C0264FFED71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5" t="6263" r="30540" b="7151"/>
          <a:stretch/>
        </p:blipFill>
        <p:spPr bwMode="auto">
          <a:xfrm>
            <a:off x="3347864" y="188640"/>
            <a:ext cx="5708454" cy="6322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5192" y="1780406"/>
            <a:ext cx="8711126" cy="2152650"/>
          </a:xfrm>
        </p:spPr>
        <p:txBody>
          <a:bodyPr/>
          <a:lstStyle/>
          <a:p>
            <a:r>
              <a:rPr lang="ru-RU" dirty="0" smtClean="0"/>
              <a:t>Построение векторной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57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1"/>
          <p:cNvSpPr txBox="1">
            <a:spLocks/>
          </p:cNvSpPr>
          <p:nvPr/>
        </p:nvSpPr>
        <p:spPr>
          <a:xfrm>
            <a:off x="0" y="1340768"/>
            <a:ext cx="9144000" cy="1008112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Font typeface="Wingdings" pitchFamily="2" charset="2"/>
              <a:buNone/>
            </a:pPr>
            <a:r>
              <a:rPr lang="en-US" sz="5400" dirty="0" err="1" smtClean="0"/>
              <a:t>U</a:t>
            </a:r>
            <a:r>
              <a:rPr lang="en-US" sz="5400" baseline="-25000" dirty="0" err="1"/>
              <a:t>a</a:t>
            </a:r>
            <a:r>
              <a:rPr lang="en-US" sz="5400" baseline="-25000" dirty="0"/>
              <a:t>	</a:t>
            </a:r>
            <a:r>
              <a:rPr lang="en-US" sz="5400" dirty="0" smtClean="0"/>
              <a:t>	</a:t>
            </a:r>
            <a:r>
              <a:rPr lang="en-US" sz="5400" dirty="0" err="1" smtClean="0"/>
              <a:t>U</a:t>
            </a:r>
            <a:r>
              <a:rPr lang="en-US" sz="5400" baseline="-25000" dirty="0" err="1"/>
              <a:t>b</a:t>
            </a:r>
            <a:r>
              <a:rPr lang="en-US" sz="5400" baseline="-25000" dirty="0"/>
              <a:t>	</a:t>
            </a:r>
            <a:r>
              <a:rPr lang="en-US" sz="5400" dirty="0" smtClean="0"/>
              <a:t>	</a:t>
            </a:r>
            <a:r>
              <a:rPr lang="en-US" sz="5400" dirty="0" err="1" smtClean="0"/>
              <a:t>U</a:t>
            </a:r>
            <a:r>
              <a:rPr lang="en-US" sz="5400" baseline="-25000" dirty="0" err="1"/>
              <a:t>c</a:t>
            </a:r>
            <a:endParaRPr lang="ru-RU" sz="5400" baseline="-25000" dirty="0"/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-1825530" y="3429000"/>
            <a:ext cx="9853915" cy="936104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Font typeface="Wingdings" pitchFamily="2" charset="2"/>
              <a:buNone/>
            </a:pPr>
            <a:r>
              <a:rPr lang="en-US" sz="5400" dirty="0" err="1" smtClean="0"/>
              <a:t>L</a:t>
            </a:r>
            <a:r>
              <a:rPr lang="en-US" sz="5400" baseline="-25000" dirty="0" err="1" smtClean="0"/>
              <a:t>ua</a:t>
            </a:r>
            <a:r>
              <a:rPr lang="en-US" sz="5400" baseline="-25000" dirty="0" smtClean="0"/>
              <a:t> </a:t>
            </a:r>
            <a:r>
              <a:rPr lang="en-US" sz="5400" dirty="0" smtClean="0"/>
              <a:t>= </a:t>
            </a:r>
            <a:r>
              <a:rPr lang="en-US" sz="5400" dirty="0" err="1" smtClean="0"/>
              <a:t>L</a:t>
            </a:r>
            <a:r>
              <a:rPr lang="en-US" sz="5400" baseline="-25000" dirty="0" err="1" smtClean="0"/>
              <a:t>ub</a:t>
            </a:r>
            <a:r>
              <a:rPr lang="en-US" sz="5400" baseline="-25000" dirty="0" smtClean="0"/>
              <a:t> </a:t>
            </a:r>
            <a:r>
              <a:rPr lang="en-US" sz="5400" dirty="0" smtClean="0"/>
              <a:t>= L</a:t>
            </a:r>
            <a:r>
              <a:rPr lang="en-US" sz="5400" baseline="-25000" dirty="0" smtClean="0"/>
              <a:t>uc </a:t>
            </a:r>
            <a:r>
              <a:rPr lang="en-US" sz="5400" dirty="0" smtClean="0"/>
              <a:t>=</a:t>
            </a:r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64089" y="3150415"/>
                <a:ext cx="1152127" cy="1358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400" b="0" i="1" dirty="0" smtClean="0">
                              <a:latin typeface="Cambria Math"/>
                            </a:rPr>
                            <m:t>𝑈</m:t>
                          </m:r>
                          <m:r>
                            <a:rPr lang="ru-RU" sz="4400" b="0" i="1" baseline="-25000" dirty="0" smtClean="0">
                              <a:latin typeface="Cambria Math"/>
                            </a:rPr>
                            <m:t>Ф</m:t>
                          </m:r>
                        </m:num>
                        <m:den>
                          <m:r>
                            <a:rPr lang="en-US" sz="4400" b="0" i="1" dirty="0" smtClean="0">
                              <a:latin typeface="Cambria Math"/>
                            </a:rPr>
                            <m:t>𝑀</m:t>
                          </m:r>
                          <m:r>
                            <a:rPr lang="en-US" sz="4400" b="0" i="1" baseline="-25000" dirty="0" smtClean="0">
                              <a:latin typeface="Cambria Math"/>
                            </a:rPr>
                            <m:t>𝑈</m:t>
                          </m:r>
                        </m:den>
                      </m:f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9" y="3150415"/>
                <a:ext cx="1152127" cy="1358705"/>
              </a:xfrm>
              <a:prstGeom prst="rect">
                <a:avLst/>
              </a:prstGeom>
              <a:blipFill rotWithShape="1">
                <a:blip r:embed="rId2"/>
                <a:stretch>
                  <a:fillRect b="-58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6321835" y="3501008"/>
                <a:ext cx="2282613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dirty="0">
                          <a:solidFill>
                            <a:prstClr val="white"/>
                          </a:solidFill>
                          <a:latin typeface="Cambria Math"/>
                        </a:rPr>
                        <m:t>=10 </m:t>
                      </m:r>
                      <m:r>
                        <a:rPr lang="ru-RU" sz="4400" i="1" dirty="0">
                          <a:solidFill>
                            <a:prstClr val="white"/>
                          </a:solidFill>
                          <a:latin typeface="Cambria Math"/>
                        </a:rPr>
                        <m:t>см</m:t>
                      </m:r>
                    </m:oMath>
                  </m:oMathPara>
                </a14:m>
                <a:endParaRPr lang="ru-RU" sz="4400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1835" y="3501008"/>
                <a:ext cx="2282613" cy="76944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0B0260-2F9D-4914-AB8D-C0264FFED71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11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32" r="27890"/>
          <a:stretch/>
        </p:blipFill>
        <p:spPr bwMode="auto">
          <a:xfrm>
            <a:off x="1835696" y="34512"/>
            <a:ext cx="6048672" cy="6772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0B0260-2F9D-4914-AB8D-C0264FFED71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0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1897539" y="918167"/>
            <a:ext cx="9853915" cy="1358705"/>
            <a:chOff x="-1753523" y="1268760"/>
            <a:chExt cx="9853915" cy="1358705"/>
          </a:xfrm>
        </p:grpSpPr>
        <p:sp>
          <p:nvSpPr>
            <p:cNvPr id="3" name="Объект 1"/>
            <p:cNvSpPr txBox="1">
              <a:spLocks/>
            </p:cNvSpPr>
            <p:nvPr/>
          </p:nvSpPr>
          <p:spPr>
            <a:xfrm>
              <a:off x="-1753523" y="1556792"/>
              <a:ext cx="9853915" cy="93610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74320" indent="-256032" algn="l" defTabSz="914400" rtl="0" eaLnBrk="1" latinLnBrk="0" hangingPunct="1">
                <a:spcBef>
                  <a:spcPct val="20000"/>
                </a:spcBef>
                <a:spcAft>
                  <a:spcPts val="0"/>
                </a:spcAft>
                <a:buSzPct val="60000"/>
                <a:buFont typeface="Wingdings" pitchFamily="2" charset="2"/>
                <a:buChar char=""/>
                <a:defRPr sz="21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1pPr>
              <a:lvl2pPr marL="640080" indent="-256032" algn="l" defTabSz="914400" rtl="0" eaLnBrk="1" latinLnBrk="0" hangingPunct="1">
                <a:spcBef>
                  <a:spcPct val="20000"/>
                </a:spcBef>
                <a:buSzPct val="60000"/>
                <a:buFont typeface="Wingdings" pitchFamily="2" charset="2"/>
                <a:buChar char=""/>
                <a:defRPr sz="19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2pPr>
              <a:lvl3pPr marL="1005840" indent="-256032" algn="l" defTabSz="914400" rtl="0" eaLnBrk="1" latinLnBrk="0" hangingPunct="1">
                <a:spcBef>
                  <a:spcPct val="20000"/>
                </a:spcBef>
                <a:buSzPct val="60000"/>
                <a:buFont typeface="Wingdings" pitchFamily="2" charset="2"/>
                <a:buChar char=""/>
                <a:defRPr sz="17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3pPr>
              <a:lvl4pPr marL="1371600" indent="-256032" algn="l" defTabSz="914400" rtl="0" eaLnBrk="1" latinLnBrk="0" hangingPunct="1">
                <a:spcBef>
                  <a:spcPct val="20000"/>
                </a:spcBef>
                <a:buSzPct val="60000"/>
                <a:buFont typeface="Wingdings" pitchFamily="2" charset="2"/>
                <a:buChar char=""/>
                <a:defRPr sz="16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4pPr>
              <a:lvl5pPr marL="1645920" indent="-256032" algn="l" defTabSz="914400" rtl="0" eaLnBrk="1" latinLnBrk="0" hangingPunct="1">
                <a:spcBef>
                  <a:spcPct val="20000"/>
                </a:spcBef>
                <a:buSzPct val="60000"/>
                <a:buFont typeface="Wingdings" pitchFamily="2" charset="2"/>
                <a:buChar char=""/>
                <a:defRPr sz="15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5pPr>
              <a:lvl6pPr marL="1965960" indent="-256032" algn="l" defTabSz="914400" rtl="0" eaLnBrk="1" latinLnBrk="0" hangingPunct="1">
                <a:spcBef>
                  <a:spcPct val="20000"/>
                </a:spcBef>
                <a:buSzPct val="60000"/>
                <a:buFont typeface="Wingdings" pitchFamily="2" charset="2"/>
                <a:buChar char=""/>
                <a:defRPr sz="1400" kern="1200">
                  <a:solidFill>
                    <a:schemeClr val="tx1"/>
                  </a:solidFill>
                  <a:effectLst>
                    <a:outerShdw blurRad="38100" dist="38100" dir="2700000" algn="ctr" rotWithShape="0">
                      <a:srgbClr val="000000">
                        <a:alpha val="43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6pPr>
              <a:lvl7pPr marL="2240280" indent="-256032" algn="l" defTabSz="914400" rtl="0" eaLnBrk="1" latinLnBrk="0" hangingPunct="1">
                <a:spcBef>
                  <a:spcPct val="20000"/>
                </a:spcBef>
                <a:buSzPct val="60000"/>
                <a:buFont typeface="Wingdings" pitchFamily="2" charset="2"/>
                <a:buChar char=""/>
                <a:defRPr sz="1400" kern="1200">
                  <a:solidFill>
                    <a:schemeClr val="tx1"/>
                  </a:solidFill>
                  <a:effectLst>
                    <a:outerShdw blurRad="38100" dist="38100" dir="2700000" algn="ctr" rotWithShape="0">
                      <a:srgbClr val="000000">
                        <a:alpha val="43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7pPr>
              <a:lvl8pPr marL="2514600" indent="-256032" algn="l" defTabSz="914400" rtl="0" eaLnBrk="1" latinLnBrk="0" hangingPunct="1">
                <a:spcBef>
                  <a:spcPct val="20000"/>
                </a:spcBef>
                <a:buSzPct val="60000"/>
                <a:buFont typeface="Wingdings" pitchFamily="2" charset="2"/>
                <a:buChar char=""/>
                <a:defRPr sz="1400" kern="1200">
                  <a:solidFill>
                    <a:schemeClr val="tx1"/>
                  </a:solidFill>
                  <a:effectLst>
                    <a:outerShdw blurRad="38100" dist="38100" dir="2700000" algn="ctr" rotWithShape="0">
                      <a:srgbClr val="000000">
                        <a:alpha val="43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8pPr>
              <a:lvl9pPr marL="2834640" indent="-256032" algn="l" defTabSz="914400" rtl="0" eaLnBrk="1" latinLnBrk="0" hangingPunct="1">
                <a:spcBef>
                  <a:spcPct val="20000"/>
                </a:spcBef>
                <a:buSzPct val="60000"/>
                <a:buFont typeface="Wingdings" pitchFamily="2" charset="2"/>
                <a:buChar char=""/>
                <a:defRPr sz="1400" kern="1200">
                  <a:solidFill>
                    <a:schemeClr val="tx1"/>
                  </a:solidFill>
                  <a:effectLst>
                    <a:outerShdw blurRad="38100" dist="38100" dir="2700000" algn="ctr" rotWithShape="0">
                      <a:srgbClr val="000000">
                        <a:alpha val="43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9pPr>
            </a:lstStyle>
            <a:p>
              <a:pPr marL="18288" indent="0" algn="ctr">
                <a:buFont typeface="Wingdings" pitchFamily="2" charset="2"/>
                <a:buNone/>
              </a:pPr>
              <a:r>
                <a:rPr lang="en-US" sz="5400" dirty="0" err="1" smtClean="0"/>
                <a:t>L</a:t>
              </a:r>
              <a:r>
                <a:rPr lang="en-US" sz="5400" baseline="-25000" dirty="0" err="1" smtClean="0"/>
                <a:t>I</a:t>
              </a:r>
              <a:r>
                <a:rPr lang="en-US" sz="4400" baseline="-32000" dirty="0" err="1" smtClean="0"/>
                <a:t>a</a:t>
              </a:r>
              <a:r>
                <a:rPr lang="en-US" sz="5400" baseline="-25000" dirty="0" smtClean="0"/>
                <a:t> </a:t>
              </a:r>
              <a:r>
                <a:rPr lang="en-US" sz="5400" dirty="0" smtClean="0"/>
                <a:t>=</a:t>
              </a:r>
              <a:endParaRPr lang="ru-RU" sz="5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3923927" y="1268760"/>
                  <a:ext cx="3384375" cy="13587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40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400" b="0" i="1" dirty="0" smtClean="0">
                                <a:latin typeface="Cambria Math"/>
                              </a:rPr>
                              <m:t>𝐼</m:t>
                            </m:r>
                            <m:r>
                              <a:rPr lang="en-US" sz="4400" b="0" i="1" baseline="-25000" dirty="0" smtClean="0">
                                <a:latin typeface="Cambria Math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4400" b="0" i="1" dirty="0" smtClean="0">
                                <a:latin typeface="Cambria Math"/>
                              </a:rPr>
                              <m:t>𝑀</m:t>
                            </m:r>
                            <m:r>
                              <a:rPr lang="en-US" sz="4400" b="0" i="1" baseline="-25000" dirty="0" smtClean="0">
                                <a:latin typeface="Cambria Math"/>
                              </a:rPr>
                              <m:t>𝑖</m:t>
                            </m:r>
                          </m:den>
                        </m:f>
                        <m:r>
                          <a:rPr lang="en-US" sz="4400" b="0" i="1" dirty="0" smtClean="0">
                            <a:latin typeface="Cambria Math"/>
                          </a:rPr>
                          <m:t>=2,2 </m:t>
                        </m:r>
                        <m:r>
                          <a:rPr lang="ru-RU" sz="4400" b="0" i="1" dirty="0" smtClean="0">
                            <a:latin typeface="Cambria Math"/>
                          </a:rPr>
                          <m:t>см</m:t>
                        </m:r>
                      </m:oMath>
                    </m:oMathPara>
                  </a14:m>
                  <a:endParaRPr lang="ru-RU" sz="4400" dirty="0"/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23927" y="1268760"/>
                  <a:ext cx="3384375" cy="135870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b="-6278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Группа 4"/>
          <p:cNvGrpSpPr/>
          <p:nvPr/>
        </p:nvGrpSpPr>
        <p:grpSpPr>
          <a:xfrm>
            <a:off x="-1908720" y="2646359"/>
            <a:ext cx="9853915" cy="1358705"/>
            <a:chOff x="-1753523" y="1268760"/>
            <a:chExt cx="9853915" cy="1358705"/>
          </a:xfrm>
        </p:grpSpPr>
        <p:sp>
          <p:nvSpPr>
            <p:cNvPr id="6" name="Объект 1"/>
            <p:cNvSpPr txBox="1">
              <a:spLocks/>
            </p:cNvSpPr>
            <p:nvPr/>
          </p:nvSpPr>
          <p:spPr>
            <a:xfrm>
              <a:off x="-1753523" y="1556792"/>
              <a:ext cx="9853915" cy="93610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74320" indent="-256032" algn="l" defTabSz="914400" rtl="0" eaLnBrk="1" latinLnBrk="0" hangingPunct="1">
                <a:spcBef>
                  <a:spcPct val="20000"/>
                </a:spcBef>
                <a:spcAft>
                  <a:spcPts val="0"/>
                </a:spcAft>
                <a:buSzPct val="60000"/>
                <a:buFont typeface="Wingdings" pitchFamily="2" charset="2"/>
                <a:buChar char=""/>
                <a:defRPr sz="21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1pPr>
              <a:lvl2pPr marL="640080" indent="-256032" algn="l" defTabSz="914400" rtl="0" eaLnBrk="1" latinLnBrk="0" hangingPunct="1">
                <a:spcBef>
                  <a:spcPct val="20000"/>
                </a:spcBef>
                <a:buSzPct val="60000"/>
                <a:buFont typeface="Wingdings" pitchFamily="2" charset="2"/>
                <a:buChar char=""/>
                <a:defRPr sz="19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2pPr>
              <a:lvl3pPr marL="1005840" indent="-256032" algn="l" defTabSz="914400" rtl="0" eaLnBrk="1" latinLnBrk="0" hangingPunct="1">
                <a:spcBef>
                  <a:spcPct val="20000"/>
                </a:spcBef>
                <a:buSzPct val="60000"/>
                <a:buFont typeface="Wingdings" pitchFamily="2" charset="2"/>
                <a:buChar char=""/>
                <a:defRPr sz="17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3pPr>
              <a:lvl4pPr marL="1371600" indent="-256032" algn="l" defTabSz="914400" rtl="0" eaLnBrk="1" latinLnBrk="0" hangingPunct="1">
                <a:spcBef>
                  <a:spcPct val="20000"/>
                </a:spcBef>
                <a:buSzPct val="60000"/>
                <a:buFont typeface="Wingdings" pitchFamily="2" charset="2"/>
                <a:buChar char=""/>
                <a:defRPr sz="16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4pPr>
              <a:lvl5pPr marL="1645920" indent="-256032" algn="l" defTabSz="914400" rtl="0" eaLnBrk="1" latinLnBrk="0" hangingPunct="1">
                <a:spcBef>
                  <a:spcPct val="20000"/>
                </a:spcBef>
                <a:buSzPct val="60000"/>
                <a:buFont typeface="Wingdings" pitchFamily="2" charset="2"/>
                <a:buChar char=""/>
                <a:defRPr sz="15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5pPr>
              <a:lvl6pPr marL="1965960" indent="-256032" algn="l" defTabSz="914400" rtl="0" eaLnBrk="1" latinLnBrk="0" hangingPunct="1">
                <a:spcBef>
                  <a:spcPct val="20000"/>
                </a:spcBef>
                <a:buSzPct val="60000"/>
                <a:buFont typeface="Wingdings" pitchFamily="2" charset="2"/>
                <a:buChar char=""/>
                <a:defRPr sz="1400" kern="1200">
                  <a:solidFill>
                    <a:schemeClr val="tx1"/>
                  </a:solidFill>
                  <a:effectLst>
                    <a:outerShdw blurRad="38100" dist="38100" dir="2700000" algn="ctr" rotWithShape="0">
                      <a:srgbClr val="000000">
                        <a:alpha val="43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6pPr>
              <a:lvl7pPr marL="2240280" indent="-256032" algn="l" defTabSz="914400" rtl="0" eaLnBrk="1" latinLnBrk="0" hangingPunct="1">
                <a:spcBef>
                  <a:spcPct val="20000"/>
                </a:spcBef>
                <a:buSzPct val="60000"/>
                <a:buFont typeface="Wingdings" pitchFamily="2" charset="2"/>
                <a:buChar char=""/>
                <a:defRPr sz="1400" kern="1200">
                  <a:solidFill>
                    <a:schemeClr val="tx1"/>
                  </a:solidFill>
                  <a:effectLst>
                    <a:outerShdw blurRad="38100" dist="38100" dir="2700000" algn="ctr" rotWithShape="0">
                      <a:srgbClr val="000000">
                        <a:alpha val="43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7pPr>
              <a:lvl8pPr marL="2514600" indent="-256032" algn="l" defTabSz="914400" rtl="0" eaLnBrk="1" latinLnBrk="0" hangingPunct="1">
                <a:spcBef>
                  <a:spcPct val="20000"/>
                </a:spcBef>
                <a:buSzPct val="60000"/>
                <a:buFont typeface="Wingdings" pitchFamily="2" charset="2"/>
                <a:buChar char=""/>
                <a:defRPr sz="1400" kern="1200">
                  <a:solidFill>
                    <a:schemeClr val="tx1"/>
                  </a:solidFill>
                  <a:effectLst>
                    <a:outerShdw blurRad="38100" dist="38100" dir="2700000" algn="ctr" rotWithShape="0">
                      <a:srgbClr val="000000">
                        <a:alpha val="43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8pPr>
              <a:lvl9pPr marL="2834640" indent="-256032" algn="l" defTabSz="914400" rtl="0" eaLnBrk="1" latinLnBrk="0" hangingPunct="1">
                <a:spcBef>
                  <a:spcPct val="20000"/>
                </a:spcBef>
                <a:buSzPct val="60000"/>
                <a:buFont typeface="Wingdings" pitchFamily="2" charset="2"/>
                <a:buChar char=""/>
                <a:defRPr sz="1400" kern="1200">
                  <a:solidFill>
                    <a:schemeClr val="tx1"/>
                  </a:solidFill>
                  <a:effectLst>
                    <a:outerShdw blurRad="38100" dist="38100" dir="2700000" algn="ctr" rotWithShape="0">
                      <a:srgbClr val="000000">
                        <a:alpha val="43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9pPr>
            </a:lstStyle>
            <a:p>
              <a:pPr marL="18288" indent="0" algn="ctr">
                <a:buFont typeface="Wingdings" pitchFamily="2" charset="2"/>
                <a:buNone/>
              </a:pPr>
              <a:r>
                <a:rPr lang="en-US" sz="5400" dirty="0" err="1" smtClean="0"/>
                <a:t>L</a:t>
              </a:r>
              <a:r>
                <a:rPr lang="en-US" sz="5400" baseline="-25000" dirty="0" err="1" smtClean="0"/>
                <a:t>I</a:t>
              </a:r>
              <a:r>
                <a:rPr lang="en-US" sz="4000" baseline="-34000" dirty="0" err="1" smtClean="0"/>
                <a:t>b</a:t>
              </a:r>
              <a:r>
                <a:rPr lang="en-US" sz="5400" baseline="-25000" dirty="0" smtClean="0"/>
                <a:t> </a:t>
              </a:r>
              <a:r>
                <a:rPr lang="en-US" sz="5400" dirty="0" smtClean="0"/>
                <a:t>=</a:t>
              </a:r>
              <a:endParaRPr lang="ru-RU" sz="5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3923927" y="1268760"/>
                  <a:ext cx="3384375" cy="13587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40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400" b="0" i="1" dirty="0" smtClean="0">
                                <a:latin typeface="Cambria Math"/>
                              </a:rPr>
                              <m:t>𝐼</m:t>
                            </m:r>
                            <m:r>
                              <a:rPr lang="en-US" sz="4400" b="0" i="1" baseline="-25000" dirty="0" smtClean="0">
                                <a:latin typeface="Cambria Math"/>
                              </a:rPr>
                              <m:t>𝑏</m:t>
                            </m:r>
                          </m:num>
                          <m:den>
                            <m:r>
                              <a:rPr lang="en-US" sz="4400" b="0" i="1" dirty="0" smtClean="0">
                                <a:latin typeface="Cambria Math"/>
                              </a:rPr>
                              <m:t>𝑀</m:t>
                            </m:r>
                            <m:r>
                              <a:rPr lang="en-US" sz="4400" b="0" i="1" baseline="-25000" dirty="0" smtClean="0">
                                <a:latin typeface="Cambria Math"/>
                              </a:rPr>
                              <m:t>𝑖</m:t>
                            </m:r>
                          </m:den>
                        </m:f>
                        <m:r>
                          <a:rPr lang="en-US" sz="4400" b="0" i="1" dirty="0" smtClean="0">
                            <a:latin typeface="Cambria Math"/>
                          </a:rPr>
                          <m:t>=2,2 </m:t>
                        </m:r>
                        <m:r>
                          <a:rPr lang="ru-RU" sz="4400" b="0" i="1" dirty="0" smtClean="0">
                            <a:latin typeface="Cambria Math"/>
                          </a:rPr>
                          <m:t>см</m:t>
                        </m:r>
                      </m:oMath>
                    </m:oMathPara>
                  </a14:m>
                  <a:endParaRPr lang="ru-RU" sz="44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23927" y="1268760"/>
                  <a:ext cx="3384375" cy="135870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583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" name="Группа 7"/>
          <p:cNvGrpSpPr/>
          <p:nvPr/>
        </p:nvGrpSpPr>
        <p:grpSpPr>
          <a:xfrm>
            <a:off x="-1897539" y="4302543"/>
            <a:ext cx="9853915" cy="1358705"/>
            <a:chOff x="-1753523" y="1268760"/>
            <a:chExt cx="9853915" cy="1358705"/>
          </a:xfrm>
        </p:grpSpPr>
        <p:sp>
          <p:nvSpPr>
            <p:cNvPr id="9" name="Объект 1"/>
            <p:cNvSpPr txBox="1">
              <a:spLocks/>
            </p:cNvSpPr>
            <p:nvPr/>
          </p:nvSpPr>
          <p:spPr>
            <a:xfrm>
              <a:off x="-1753523" y="1556792"/>
              <a:ext cx="9853915" cy="93610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74320" indent="-256032" algn="l" defTabSz="914400" rtl="0" eaLnBrk="1" latinLnBrk="0" hangingPunct="1">
                <a:spcBef>
                  <a:spcPct val="20000"/>
                </a:spcBef>
                <a:spcAft>
                  <a:spcPts val="0"/>
                </a:spcAft>
                <a:buSzPct val="60000"/>
                <a:buFont typeface="Wingdings" pitchFamily="2" charset="2"/>
                <a:buChar char=""/>
                <a:defRPr sz="21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1pPr>
              <a:lvl2pPr marL="640080" indent="-256032" algn="l" defTabSz="914400" rtl="0" eaLnBrk="1" latinLnBrk="0" hangingPunct="1">
                <a:spcBef>
                  <a:spcPct val="20000"/>
                </a:spcBef>
                <a:buSzPct val="60000"/>
                <a:buFont typeface="Wingdings" pitchFamily="2" charset="2"/>
                <a:buChar char=""/>
                <a:defRPr sz="19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2pPr>
              <a:lvl3pPr marL="1005840" indent="-256032" algn="l" defTabSz="914400" rtl="0" eaLnBrk="1" latinLnBrk="0" hangingPunct="1">
                <a:spcBef>
                  <a:spcPct val="20000"/>
                </a:spcBef>
                <a:buSzPct val="60000"/>
                <a:buFont typeface="Wingdings" pitchFamily="2" charset="2"/>
                <a:buChar char=""/>
                <a:defRPr sz="17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3pPr>
              <a:lvl4pPr marL="1371600" indent="-256032" algn="l" defTabSz="914400" rtl="0" eaLnBrk="1" latinLnBrk="0" hangingPunct="1">
                <a:spcBef>
                  <a:spcPct val="20000"/>
                </a:spcBef>
                <a:buSzPct val="60000"/>
                <a:buFont typeface="Wingdings" pitchFamily="2" charset="2"/>
                <a:buChar char=""/>
                <a:defRPr sz="16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4pPr>
              <a:lvl5pPr marL="1645920" indent="-256032" algn="l" defTabSz="914400" rtl="0" eaLnBrk="1" latinLnBrk="0" hangingPunct="1">
                <a:spcBef>
                  <a:spcPct val="20000"/>
                </a:spcBef>
                <a:buSzPct val="60000"/>
                <a:buFont typeface="Wingdings" pitchFamily="2" charset="2"/>
                <a:buChar char=""/>
                <a:defRPr sz="15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5pPr>
              <a:lvl6pPr marL="1965960" indent="-256032" algn="l" defTabSz="914400" rtl="0" eaLnBrk="1" latinLnBrk="0" hangingPunct="1">
                <a:spcBef>
                  <a:spcPct val="20000"/>
                </a:spcBef>
                <a:buSzPct val="60000"/>
                <a:buFont typeface="Wingdings" pitchFamily="2" charset="2"/>
                <a:buChar char=""/>
                <a:defRPr sz="1400" kern="1200">
                  <a:solidFill>
                    <a:schemeClr val="tx1"/>
                  </a:solidFill>
                  <a:effectLst>
                    <a:outerShdw blurRad="38100" dist="38100" dir="2700000" algn="ctr" rotWithShape="0">
                      <a:srgbClr val="000000">
                        <a:alpha val="43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6pPr>
              <a:lvl7pPr marL="2240280" indent="-256032" algn="l" defTabSz="914400" rtl="0" eaLnBrk="1" latinLnBrk="0" hangingPunct="1">
                <a:spcBef>
                  <a:spcPct val="20000"/>
                </a:spcBef>
                <a:buSzPct val="60000"/>
                <a:buFont typeface="Wingdings" pitchFamily="2" charset="2"/>
                <a:buChar char=""/>
                <a:defRPr sz="1400" kern="1200">
                  <a:solidFill>
                    <a:schemeClr val="tx1"/>
                  </a:solidFill>
                  <a:effectLst>
                    <a:outerShdw blurRad="38100" dist="38100" dir="2700000" algn="ctr" rotWithShape="0">
                      <a:srgbClr val="000000">
                        <a:alpha val="43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7pPr>
              <a:lvl8pPr marL="2514600" indent="-256032" algn="l" defTabSz="914400" rtl="0" eaLnBrk="1" latinLnBrk="0" hangingPunct="1">
                <a:spcBef>
                  <a:spcPct val="20000"/>
                </a:spcBef>
                <a:buSzPct val="60000"/>
                <a:buFont typeface="Wingdings" pitchFamily="2" charset="2"/>
                <a:buChar char=""/>
                <a:defRPr sz="1400" kern="1200">
                  <a:solidFill>
                    <a:schemeClr val="tx1"/>
                  </a:solidFill>
                  <a:effectLst>
                    <a:outerShdw blurRad="38100" dist="38100" dir="2700000" algn="ctr" rotWithShape="0">
                      <a:srgbClr val="000000">
                        <a:alpha val="43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8pPr>
              <a:lvl9pPr marL="2834640" indent="-256032" algn="l" defTabSz="914400" rtl="0" eaLnBrk="1" latinLnBrk="0" hangingPunct="1">
                <a:spcBef>
                  <a:spcPct val="20000"/>
                </a:spcBef>
                <a:buSzPct val="60000"/>
                <a:buFont typeface="Wingdings" pitchFamily="2" charset="2"/>
                <a:buChar char=""/>
                <a:defRPr sz="1400" kern="1200">
                  <a:solidFill>
                    <a:schemeClr val="tx1"/>
                  </a:solidFill>
                  <a:effectLst>
                    <a:outerShdw blurRad="38100" dist="38100" dir="2700000" algn="ctr" rotWithShape="0">
                      <a:srgbClr val="000000">
                        <a:alpha val="43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9pPr>
            </a:lstStyle>
            <a:p>
              <a:pPr marL="18288" indent="0" algn="ctr">
                <a:buFont typeface="Wingdings" pitchFamily="2" charset="2"/>
                <a:buNone/>
              </a:pPr>
              <a:r>
                <a:rPr lang="en-US" sz="5400" dirty="0" err="1" smtClean="0"/>
                <a:t>L</a:t>
              </a:r>
              <a:r>
                <a:rPr lang="en-US" sz="5400" baseline="-25000" dirty="0" err="1" smtClean="0"/>
                <a:t>I</a:t>
              </a:r>
              <a:r>
                <a:rPr lang="en-US" sz="4000" baseline="-34000" dirty="0" err="1" smtClean="0"/>
                <a:t>c</a:t>
              </a:r>
              <a:r>
                <a:rPr lang="en-US" sz="5400" baseline="-25000" dirty="0" smtClean="0"/>
                <a:t> </a:t>
              </a:r>
              <a:r>
                <a:rPr lang="en-US" sz="5400" dirty="0" smtClean="0"/>
                <a:t>=</a:t>
              </a:r>
              <a:endParaRPr lang="ru-RU" sz="5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3923927" y="1268760"/>
                  <a:ext cx="3384375" cy="13587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40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400" b="0" i="1" dirty="0" smtClean="0">
                                <a:latin typeface="Cambria Math"/>
                              </a:rPr>
                              <m:t>𝐼</m:t>
                            </m:r>
                            <m:r>
                              <a:rPr lang="en-US" sz="4400" b="0" i="1" baseline="-25000" dirty="0" smtClean="0">
                                <a:latin typeface="Cambria Math"/>
                              </a:rPr>
                              <m:t>𝑐</m:t>
                            </m:r>
                          </m:num>
                          <m:den>
                            <m:r>
                              <a:rPr lang="en-US" sz="4400" b="0" i="1" dirty="0" smtClean="0">
                                <a:latin typeface="Cambria Math"/>
                              </a:rPr>
                              <m:t>𝑀</m:t>
                            </m:r>
                            <m:r>
                              <a:rPr lang="en-US" sz="4400" b="0" i="1" baseline="-25000" dirty="0" smtClean="0">
                                <a:latin typeface="Cambria Math"/>
                              </a:rPr>
                              <m:t>𝑖</m:t>
                            </m:r>
                          </m:den>
                        </m:f>
                        <m:r>
                          <a:rPr lang="en-US" sz="4400" b="0" i="1" dirty="0" smtClean="0">
                            <a:latin typeface="Cambria Math"/>
                          </a:rPr>
                          <m:t>=4,4 </m:t>
                        </m:r>
                        <m:r>
                          <a:rPr lang="ru-RU" sz="4400" b="0" i="1" dirty="0" smtClean="0">
                            <a:latin typeface="Cambria Math"/>
                          </a:rPr>
                          <m:t>см</m:t>
                        </m:r>
                      </m:oMath>
                    </m:oMathPara>
                  </a14:m>
                  <a:endParaRPr lang="ru-RU" sz="4400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23927" y="1268760"/>
                  <a:ext cx="3384375" cy="135870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6278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0B0260-2F9D-4914-AB8D-C0264FFED71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82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03" r="28533"/>
          <a:stretch/>
        </p:blipFill>
        <p:spPr bwMode="auto">
          <a:xfrm>
            <a:off x="1580223" y="-1800"/>
            <a:ext cx="5983554" cy="686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0B0260-2F9D-4914-AB8D-C0264FFED711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65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49" t="26" r="28969"/>
          <a:stretch/>
        </p:blipFill>
        <p:spPr bwMode="auto">
          <a:xfrm>
            <a:off x="1621489" y="0"/>
            <a:ext cx="5901022" cy="685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0B0260-2F9D-4914-AB8D-C0264FFED711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813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68" r="29404"/>
          <a:stretch/>
        </p:blipFill>
        <p:spPr bwMode="auto">
          <a:xfrm>
            <a:off x="1611173" y="-1800"/>
            <a:ext cx="5921655" cy="686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0B0260-2F9D-4914-AB8D-C0264FFED711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313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03" r="28969"/>
          <a:stretch/>
        </p:blipFill>
        <p:spPr bwMode="auto">
          <a:xfrm>
            <a:off x="1611635" y="-1264"/>
            <a:ext cx="5920730" cy="6860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0B0260-2F9D-4914-AB8D-C0264FFED711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69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 txBox="1">
            <a:spLocks/>
          </p:cNvSpPr>
          <p:nvPr/>
        </p:nvSpPr>
        <p:spPr>
          <a:xfrm>
            <a:off x="0" y="1340768"/>
            <a:ext cx="9144000" cy="1368152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Font typeface="Wingdings" pitchFamily="2" charset="2"/>
              <a:buNone/>
              <a:tabLst>
                <a:tab pos="1439863" algn="l"/>
              </a:tabLst>
            </a:pPr>
            <a:r>
              <a:rPr lang="en-US" sz="8000" dirty="0" smtClean="0"/>
              <a:t>I</a:t>
            </a:r>
            <a:r>
              <a:rPr lang="en-US" sz="8000" baseline="-25000" dirty="0" smtClean="0"/>
              <a:t>0</a:t>
            </a:r>
            <a:r>
              <a:rPr lang="en-US" sz="8000" dirty="0" smtClean="0"/>
              <a:t> = </a:t>
            </a:r>
            <a:r>
              <a:rPr lang="en-US" sz="8000" dirty="0" err="1" smtClean="0"/>
              <a:t>I</a:t>
            </a:r>
            <a:r>
              <a:rPr lang="en-US" sz="8000" baseline="-25000" dirty="0" err="1" smtClean="0"/>
              <a:t>a</a:t>
            </a:r>
            <a:r>
              <a:rPr lang="en-US" sz="8000" dirty="0" smtClean="0"/>
              <a:t> + </a:t>
            </a:r>
            <a:r>
              <a:rPr lang="en-US" sz="8000" dirty="0" err="1" smtClean="0"/>
              <a:t>I</a:t>
            </a:r>
            <a:r>
              <a:rPr lang="en-US" sz="8000" baseline="-25000" dirty="0" err="1" smtClean="0"/>
              <a:t>b</a:t>
            </a:r>
            <a:r>
              <a:rPr lang="en-US" sz="8000" dirty="0" smtClean="0"/>
              <a:t> + </a:t>
            </a:r>
            <a:r>
              <a:rPr lang="en-US" sz="8000" dirty="0" err="1" smtClean="0"/>
              <a:t>I</a:t>
            </a:r>
            <a:r>
              <a:rPr lang="en-US" sz="8000" baseline="-25000" dirty="0" err="1" smtClean="0"/>
              <a:t>c</a:t>
            </a:r>
            <a:endParaRPr lang="ru-RU" sz="8000" dirty="0"/>
          </a:p>
        </p:txBody>
      </p:sp>
      <p:sp>
        <p:nvSpPr>
          <p:cNvPr id="3" name="Объект 1"/>
          <p:cNvSpPr txBox="1">
            <a:spLocks/>
          </p:cNvSpPr>
          <p:nvPr/>
        </p:nvSpPr>
        <p:spPr>
          <a:xfrm>
            <a:off x="0" y="2708920"/>
            <a:ext cx="9144000" cy="1368152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None/>
              <a:tabLst>
                <a:tab pos="1439863" algn="l"/>
              </a:tabLst>
            </a:pPr>
            <a:r>
              <a:rPr lang="en-US" sz="8000" dirty="0" smtClean="0"/>
              <a:t>I</a:t>
            </a:r>
            <a:r>
              <a:rPr lang="en-US" sz="8000" baseline="-25000" dirty="0" smtClean="0"/>
              <a:t>0</a:t>
            </a:r>
            <a:r>
              <a:rPr lang="en-US" sz="8000" dirty="0" smtClean="0"/>
              <a:t> = L</a:t>
            </a:r>
            <a:r>
              <a:rPr lang="en-US" sz="8000" baseline="-25000" dirty="0" smtClean="0"/>
              <a:t>I</a:t>
            </a:r>
            <a:r>
              <a:rPr lang="en-US" sz="6000" baseline="-34000" dirty="0" smtClean="0"/>
              <a:t>0</a:t>
            </a:r>
            <a:r>
              <a:rPr lang="en-US" sz="8000" dirty="0" smtClean="0"/>
              <a:t> * </a:t>
            </a:r>
            <a:r>
              <a:rPr lang="en-US" sz="8000" dirty="0" err="1" smtClean="0"/>
              <a:t>M</a:t>
            </a:r>
            <a:r>
              <a:rPr lang="en-US" sz="8000" baseline="-25000" dirty="0" err="1" smtClean="0"/>
              <a:t>i</a:t>
            </a:r>
            <a:r>
              <a:rPr lang="en-US" sz="8000" dirty="0" smtClean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5556" y="4077072"/>
            <a:ext cx="7992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" lvl="0" algn="ctr">
              <a:tabLst>
                <a:tab pos="1439863" algn="l"/>
              </a:tabLst>
            </a:pPr>
            <a:r>
              <a:rPr lang="en-US" sz="8000" dirty="0">
                <a:solidFill>
                  <a:prstClr val="white"/>
                </a:solidFill>
              </a:rPr>
              <a:t>I</a:t>
            </a:r>
            <a:r>
              <a:rPr lang="en-US" sz="8000" baseline="-25000" dirty="0">
                <a:solidFill>
                  <a:prstClr val="white"/>
                </a:solidFill>
              </a:rPr>
              <a:t>0 </a:t>
            </a:r>
            <a:r>
              <a:rPr lang="en-US" sz="8000" dirty="0">
                <a:solidFill>
                  <a:prstClr val="white"/>
                </a:solidFill>
              </a:rPr>
              <a:t>= 2,2*10 = 22 A</a:t>
            </a:r>
            <a:endParaRPr lang="ru-RU" sz="8000" dirty="0">
              <a:solidFill>
                <a:prstClr val="white"/>
              </a:solidFill>
            </a:endParaRPr>
          </a:p>
        </p:txBody>
      </p:sp>
      <p:sp>
        <p:nvSpPr>
          <p:cNvPr id="6" name="Объект 1"/>
          <p:cNvSpPr txBox="1">
            <a:spLocks/>
          </p:cNvSpPr>
          <p:nvPr/>
        </p:nvSpPr>
        <p:spPr>
          <a:xfrm>
            <a:off x="6660232" y="404664"/>
            <a:ext cx="720080" cy="1368152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Font typeface="Wingdings" pitchFamily="2" charset="2"/>
              <a:buNone/>
              <a:tabLst>
                <a:tab pos="1439863" algn="l"/>
              </a:tabLst>
            </a:pPr>
            <a:r>
              <a:rPr lang="en-US" sz="8000" dirty="0" smtClean="0"/>
              <a:t>.</a:t>
            </a:r>
            <a:endParaRPr lang="ru-RU" sz="8000" dirty="0"/>
          </a:p>
        </p:txBody>
      </p:sp>
      <p:sp>
        <p:nvSpPr>
          <p:cNvPr id="7" name="Объект 1"/>
          <p:cNvSpPr txBox="1">
            <a:spLocks/>
          </p:cNvSpPr>
          <p:nvPr/>
        </p:nvSpPr>
        <p:spPr>
          <a:xfrm>
            <a:off x="3203848" y="395058"/>
            <a:ext cx="720080" cy="1368152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Font typeface="Wingdings" pitchFamily="2" charset="2"/>
              <a:buNone/>
              <a:tabLst>
                <a:tab pos="1439863" algn="l"/>
              </a:tabLst>
            </a:pPr>
            <a:r>
              <a:rPr lang="en-US" sz="8000" dirty="0" smtClean="0"/>
              <a:t>.</a:t>
            </a:r>
            <a:endParaRPr lang="ru-RU" sz="8000" dirty="0"/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4932040" y="407936"/>
            <a:ext cx="720080" cy="1368152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Font typeface="Wingdings" pitchFamily="2" charset="2"/>
              <a:buNone/>
              <a:tabLst>
                <a:tab pos="1439863" algn="l"/>
              </a:tabLst>
            </a:pPr>
            <a:r>
              <a:rPr lang="en-US" sz="8000" dirty="0" smtClean="0"/>
              <a:t>.</a:t>
            </a:r>
            <a:endParaRPr lang="ru-RU" sz="8000" dirty="0"/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1475656" y="404664"/>
            <a:ext cx="720080" cy="1368152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Font typeface="Wingdings" pitchFamily="2" charset="2"/>
              <a:buNone/>
              <a:tabLst>
                <a:tab pos="1439863" algn="l"/>
              </a:tabLst>
            </a:pPr>
            <a:r>
              <a:rPr lang="en-US" sz="8000" dirty="0" smtClean="0"/>
              <a:t>.</a:t>
            </a:r>
            <a:endParaRPr lang="ru-RU" sz="8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0B0260-2F9D-4914-AB8D-C0264FFED711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28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график.pn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r="71387" b="69917"/>
          <a:stretch/>
        </p:blipFill>
        <p:spPr>
          <a:xfrm>
            <a:off x="270590" y="1772816"/>
            <a:ext cx="8765906" cy="453650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6328"/>
            <a:ext cx="9144000" cy="914400"/>
          </a:xfrm>
        </p:spPr>
        <p:txBody>
          <a:bodyPr>
            <a:noAutofit/>
          </a:bodyPr>
          <a:lstStyle/>
          <a:p>
            <a:pPr algn="ctr"/>
            <a:r>
              <a:rPr lang="en-US" sz="6600" dirty="0" err="1" smtClean="0">
                <a:solidFill>
                  <a:schemeClr val="bg1"/>
                </a:solidFill>
                <a:effectLst/>
              </a:rPr>
              <a:t>i</a:t>
            </a:r>
            <a:r>
              <a:rPr lang="en-US" sz="6600" dirty="0" smtClean="0">
                <a:solidFill>
                  <a:schemeClr val="bg1"/>
                </a:solidFill>
                <a:effectLst/>
              </a:rPr>
              <a:t>(t) = </a:t>
            </a:r>
            <a:r>
              <a:rPr lang="en-US" sz="6600" dirty="0" err="1" smtClean="0">
                <a:solidFill>
                  <a:schemeClr val="bg1"/>
                </a:solidFill>
                <a:effectLst/>
              </a:rPr>
              <a:t>I</a:t>
            </a:r>
            <a:r>
              <a:rPr lang="en-US" sz="6600" baseline="-25000" dirty="0" err="1" smtClean="0">
                <a:solidFill>
                  <a:schemeClr val="bg1"/>
                </a:solidFill>
                <a:effectLst/>
              </a:rPr>
              <a:t>m</a:t>
            </a:r>
            <a:r>
              <a:rPr lang="en-US" sz="6600" dirty="0" smtClean="0">
                <a:solidFill>
                  <a:schemeClr val="bg1"/>
                </a:solidFill>
                <a:effectLst/>
              </a:rPr>
              <a:t> sin(</a:t>
            </a:r>
            <a:r>
              <a:rPr lang="el-GR" sz="6600" dirty="0" smtClean="0">
                <a:solidFill>
                  <a:schemeClr val="bg1"/>
                </a:solidFill>
                <a:effectLst/>
              </a:rPr>
              <a:t>ω</a:t>
            </a:r>
            <a:r>
              <a:rPr lang="en-US" sz="6600" baseline="-25000" dirty="0">
                <a:solidFill>
                  <a:schemeClr val="bg1"/>
                </a:solidFill>
                <a:effectLst/>
              </a:rPr>
              <a:t>t</a:t>
            </a:r>
            <a:r>
              <a:rPr lang="en-US" sz="6600" dirty="0" smtClean="0">
                <a:solidFill>
                  <a:schemeClr val="bg1"/>
                </a:solidFill>
                <a:effectLst/>
              </a:rPr>
              <a:t> – </a:t>
            </a:r>
            <a:r>
              <a:rPr lang="el-GR" sz="6600" dirty="0" smtClean="0">
                <a:solidFill>
                  <a:schemeClr val="bg1"/>
                </a:solidFill>
                <a:effectLst/>
              </a:rPr>
              <a:t>ψ</a:t>
            </a:r>
            <a:r>
              <a:rPr lang="en-US" sz="6600" baseline="-25000" dirty="0" smtClean="0">
                <a:solidFill>
                  <a:schemeClr val="bg1"/>
                </a:solidFill>
                <a:effectLst/>
              </a:rPr>
              <a:t>i</a:t>
            </a:r>
            <a:r>
              <a:rPr lang="en-US" sz="6600" dirty="0" smtClean="0">
                <a:solidFill>
                  <a:schemeClr val="bg1"/>
                </a:solidFill>
                <a:effectLst/>
              </a:rPr>
              <a:t>)</a:t>
            </a:r>
            <a:endParaRPr lang="ru-RU" sz="6600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0B0260-2F9D-4914-AB8D-C0264FFED711}" type="slidenum">
              <a:rPr lang="ru-RU" smtClean="0"/>
              <a:t>2</a:t>
            </a:fld>
            <a:endParaRPr lang="ru-RU"/>
          </a:p>
        </p:txBody>
      </p:sp>
      <p:sp>
        <p:nvSpPr>
          <p:cNvPr id="5" name="Номер слайда 2"/>
          <p:cNvSpPr txBox="1">
            <a:spLocks/>
          </p:cNvSpPr>
          <p:nvPr/>
        </p:nvSpPr>
        <p:spPr>
          <a:xfrm>
            <a:off x="971600" y="6076528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defPPr>
              <a:defRPr lang="ru-RU"/>
            </a:defPPr>
            <a:lvl1pPr marL="0" algn="l" defTabSz="914400" rtl="0" eaLnBrk="1" latinLnBrk="0" hangingPunct="1">
              <a:defRPr sz="1600" kern="1200">
                <a:solidFill>
                  <a:schemeClr val="tx1">
                    <a:alpha val="6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40B0260-2F9D-4914-AB8D-C0264FFED711}" type="slidenum">
              <a:rPr lang="ru-RU" smtClean="0">
                <a:solidFill>
                  <a:schemeClr val="bg1">
                    <a:alpha val="60000"/>
                  </a:schemeClr>
                </a:solidFill>
              </a:rPr>
              <a:pPr/>
              <a:t>2</a:t>
            </a:fld>
            <a:endParaRPr lang="ru-RU">
              <a:solidFill>
                <a:schemeClr val="bg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445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вект диагр.pn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r="85464" b="80431"/>
          <a:stretch/>
        </p:blipFill>
        <p:spPr>
          <a:xfrm>
            <a:off x="539552" y="1484784"/>
            <a:ext cx="7787208" cy="516048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7468" y="66328"/>
            <a:ext cx="9171467" cy="91440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  <a:effectLst/>
              </a:rPr>
              <a:t>Графоаналитический способ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0B0260-2F9D-4914-AB8D-C0264FFED711}" type="slidenum">
              <a:rPr lang="ru-RU" smtClean="0">
                <a:solidFill>
                  <a:schemeClr val="bg1">
                    <a:alpha val="60000"/>
                  </a:schemeClr>
                </a:solidFill>
              </a:rPr>
              <a:t>3</a:t>
            </a:fld>
            <a:endParaRPr lang="ru-RU">
              <a:solidFill>
                <a:schemeClr val="bg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90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6328"/>
            <a:ext cx="9144000" cy="91440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  <a:effectLst/>
              </a:rPr>
              <a:t>Активное </a:t>
            </a:r>
            <a:r>
              <a:rPr lang="ru-RU" dirty="0" smtClean="0">
                <a:solidFill>
                  <a:schemeClr val="bg1"/>
                </a:solidFill>
                <a:effectLst/>
              </a:rPr>
              <a:t>сопротивление</a:t>
            </a:r>
            <a:endParaRPr lang="ru-RU" dirty="0">
              <a:solidFill>
                <a:schemeClr val="bg1"/>
              </a:solidFill>
              <a:effectLst/>
            </a:endParaRPr>
          </a:p>
        </p:txBody>
      </p:sp>
      <p:pic>
        <p:nvPicPr>
          <p:cNvPr id="4" name="Содержимое 3" descr="активное.pn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t="317" r="86766" b="77914"/>
          <a:stretch/>
        </p:blipFill>
        <p:spPr>
          <a:xfrm>
            <a:off x="827584" y="1268760"/>
            <a:ext cx="6233947" cy="5047535"/>
          </a:xfrm>
        </p:spPr>
      </p:pic>
      <p:pic>
        <p:nvPicPr>
          <p:cNvPr id="5" name="Содержимое 3" descr="все.png"/>
          <p:cNvPicPr>
            <a:picLocks noChangeAspect="1"/>
          </p:cNvPicPr>
          <p:nvPr/>
        </p:nvPicPr>
        <p:blipFill rotWithShape="1">
          <a:blip r:embed="rId3" cstate="print"/>
          <a:srcRect l="17881" r="74501" b="85639"/>
          <a:stretch/>
        </p:blipFill>
        <p:spPr>
          <a:xfrm>
            <a:off x="7510626" y="2876113"/>
            <a:ext cx="1177623" cy="1092813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0B0260-2F9D-4914-AB8D-C0264FFED711}" type="slidenum">
              <a:rPr lang="ru-RU" smtClean="0">
                <a:solidFill>
                  <a:schemeClr val="bg1">
                    <a:alpha val="60000"/>
                  </a:schemeClr>
                </a:solidFill>
              </a:rPr>
              <a:t>4</a:t>
            </a:fld>
            <a:endParaRPr lang="ru-RU">
              <a:solidFill>
                <a:schemeClr val="bg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486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0384"/>
            <a:ext cx="9144000" cy="914400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effectLst/>
              </a:rPr>
              <a:t>Виды  реактивных сопротивлений</a:t>
            </a:r>
          </a:p>
        </p:txBody>
      </p:sp>
      <p:pic>
        <p:nvPicPr>
          <p:cNvPr id="5" name="Содержимое 4" descr="индуктив.png"/>
          <p:cNvPicPr>
            <a:picLocks noGrp="1" noChangeAspect="1"/>
          </p:cNvPicPr>
          <p:nvPr>
            <p:ph sz="half" idx="4294967295"/>
          </p:nvPr>
        </p:nvPicPr>
        <p:blipFill rotWithShape="1">
          <a:blip r:embed="rId2" cstate="print"/>
          <a:srcRect r="87749" b="79561"/>
          <a:stretch/>
        </p:blipFill>
        <p:spPr>
          <a:xfrm>
            <a:off x="4332899" y="1844824"/>
            <a:ext cx="4559581" cy="3744416"/>
          </a:xfrm>
          <a:prstGeom prst="rect">
            <a:avLst/>
          </a:prstGeom>
        </p:spPr>
      </p:pic>
      <p:pic>
        <p:nvPicPr>
          <p:cNvPr id="6" name="Содержимое 5" descr="емкость.png"/>
          <p:cNvPicPr>
            <a:picLocks noGrp="1" noChangeAspect="1"/>
          </p:cNvPicPr>
          <p:nvPr>
            <p:ph sz="half" idx="4294967295"/>
          </p:nvPr>
        </p:nvPicPr>
        <p:blipFill rotWithShape="1">
          <a:blip r:embed="rId3" cstate="print"/>
          <a:srcRect r="86379" b="79315"/>
          <a:stretch/>
        </p:blipFill>
        <p:spPr>
          <a:xfrm>
            <a:off x="302652" y="1844824"/>
            <a:ext cx="4557380" cy="3406730"/>
          </a:xfrm>
          <a:prstGeom prst="rect">
            <a:avLst/>
          </a:prstGeom>
        </p:spPr>
      </p:pic>
      <p:pic>
        <p:nvPicPr>
          <p:cNvPr id="7" name="Содержимое 3" descr="все.png"/>
          <p:cNvPicPr>
            <a:picLocks noGrp="1" noChangeAspect="1"/>
          </p:cNvPicPr>
          <p:nvPr>
            <p:ph idx="4294967295"/>
          </p:nvPr>
        </p:nvPicPr>
        <p:blipFill rotWithShape="1">
          <a:blip r:embed="rId4" cstate="print"/>
          <a:srcRect l="28081" t="-24" r="59999" b="86703"/>
          <a:stretch/>
        </p:blipFill>
        <p:spPr>
          <a:xfrm>
            <a:off x="5652120" y="5157192"/>
            <a:ext cx="1842738" cy="1013726"/>
          </a:xfrm>
          <a:prstGeom prst="rect">
            <a:avLst/>
          </a:prstGeom>
        </p:spPr>
      </p:pic>
      <p:pic>
        <p:nvPicPr>
          <p:cNvPr id="8" name="Содержимое 3" descr="все.png"/>
          <p:cNvPicPr>
            <a:picLocks noGrp="1" noChangeAspect="1"/>
          </p:cNvPicPr>
          <p:nvPr>
            <p:ph idx="4294967295"/>
          </p:nvPr>
        </p:nvPicPr>
        <p:blipFill rotWithShape="1">
          <a:blip r:embed="rId4" cstate="print"/>
          <a:srcRect l="42837" r="51591" b="85469"/>
          <a:stretch/>
        </p:blipFill>
        <p:spPr>
          <a:xfrm>
            <a:off x="1547664" y="5013176"/>
            <a:ext cx="861297" cy="1105692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0B0260-2F9D-4914-AB8D-C0264FFED711}" type="slidenum">
              <a:rPr lang="ru-RU" smtClean="0">
                <a:solidFill>
                  <a:schemeClr val="bg1">
                    <a:alpha val="60000"/>
                  </a:schemeClr>
                </a:solidFill>
              </a:rPr>
              <a:t>5</a:t>
            </a:fld>
            <a:endParaRPr lang="ru-RU">
              <a:solidFill>
                <a:schemeClr val="bg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180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652" y="66328"/>
            <a:ext cx="9144000" cy="914400"/>
          </a:xfrm>
        </p:spPr>
        <p:txBody>
          <a:bodyPr>
            <a:noAutofit/>
          </a:bodyPr>
          <a:lstStyle/>
          <a:p>
            <a:pPr algn="ctr"/>
            <a:r>
              <a:rPr lang="el-GR" sz="6600" dirty="0">
                <a:solidFill>
                  <a:schemeClr val="bg1"/>
                </a:solidFill>
                <a:effectLst/>
              </a:rPr>
              <a:t>ϕ</a:t>
            </a:r>
            <a:r>
              <a:rPr lang="pt-BR" sz="6600" dirty="0">
                <a:solidFill>
                  <a:schemeClr val="bg1"/>
                </a:solidFill>
                <a:effectLst/>
              </a:rPr>
              <a:t> = arctg((XL - XC) / R</a:t>
            </a:r>
            <a:r>
              <a:rPr lang="pt-BR" sz="6600" dirty="0" smtClean="0">
                <a:solidFill>
                  <a:schemeClr val="bg1"/>
                </a:solidFill>
                <a:effectLst/>
              </a:rPr>
              <a:t>)</a:t>
            </a:r>
            <a:endParaRPr lang="ru-RU" sz="6600" dirty="0">
              <a:solidFill>
                <a:schemeClr val="bg1"/>
              </a:solidFill>
              <a:effectLst/>
            </a:endParaRPr>
          </a:p>
        </p:txBody>
      </p:sp>
      <p:pic>
        <p:nvPicPr>
          <p:cNvPr id="4" name="Содержимое 3" descr="все.pn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r="42999" b="37450"/>
          <a:stretch/>
        </p:blipFill>
        <p:spPr>
          <a:xfrm>
            <a:off x="251520" y="1628800"/>
            <a:ext cx="8811635" cy="4759616"/>
          </a:xfrm>
        </p:spPr>
      </p:pic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683568" y="6364560"/>
            <a:ext cx="2133600" cy="304800"/>
          </a:xfrm>
        </p:spPr>
        <p:txBody>
          <a:bodyPr/>
          <a:lstStyle/>
          <a:p>
            <a:fld id="{A40B0260-2F9D-4914-AB8D-C0264FFED711}" type="slidenum">
              <a:rPr lang="ru-RU" smtClean="0">
                <a:solidFill>
                  <a:schemeClr val="bg1">
                    <a:alpha val="60000"/>
                  </a:schemeClr>
                </a:solidFill>
              </a:rPr>
              <a:t>6</a:t>
            </a:fld>
            <a:endParaRPr lang="ru-RU">
              <a:solidFill>
                <a:schemeClr val="bg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94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15416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effectLst/>
              </a:rPr>
              <a:t>Трёхфазная система ЭДС</a:t>
            </a:r>
          </a:p>
        </p:txBody>
      </p:sp>
      <p:sp>
        <p:nvSpPr>
          <p:cNvPr id="3" name="AutoShape 2" descr="mk:@MSITStore:E:\Учебный%20комплекс\elec_knv_20070830.chm::/IMG/li_04003.gif"/>
          <p:cNvSpPr>
            <a:spLocks noChangeAspect="1" noChangeArrowheads="1"/>
          </p:cNvSpPr>
          <p:nvPr/>
        </p:nvSpPr>
        <p:spPr bwMode="auto">
          <a:xfrm>
            <a:off x="155575" y="-1722438"/>
            <a:ext cx="3448050" cy="360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mk:@MSITStore:E:\Учебный%20комплекс\elec_knv_20070830.chm::/IMG/li_04003.gif"/>
          <p:cNvSpPr>
            <a:spLocks noChangeAspect="1" noChangeArrowheads="1"/>
          </p:cNvSpPr>
          <p:nvPr/>
        </p:nvSpPr>
        <p:spPr bwMode="auto">
          <a:xfrm>
            <a:off x="307975" y="-1570038"/>
            <a:ext cx="3448050" cy="360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25" t="34001" r="27260" b="30255"/>
          <a:stretch/>
        </p:blipFill>
        <p:spPr bwMode="auto">
          <a:xfrm>
            <a:off x="1889044" y="2420888"/>
            <a:ext cx="5750641" cy="4148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25" t="21331" r="27260" b="66316"/>
          <a:stretch/>
        </p:blipFill>
        <p:spPr bwMode="auto">
          <a:xfrm>
            <a:off x="827583" y="764704"/>
            <a:ext cx="7509573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0B0260-2F9D-4914-AB8D-C0264FFED711}" type="slidenum">
              <a:rPr lang="ru-RU" smtClean="0">
                <a:solidFill>
                  <a:schemeClr val="bg1">
                    <a:alpha val="60000"/>
                  </a:schemeClr>
                </a:solidFill>
              </a:rPr>
              <a:t>7</a:t>
            </a:fld>
            <a:endParaRPr lang="ru-RU">
              <a:solidFill>
                <a:schemeClr val="bg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42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-315416"/>
            <a:ext cx="9144000" cy="114300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  <a:effectLst/>
              </a:rPr>
              <a:t>Соединение </a:t>
            </a:r>
            <a:r>
              <a:rPr lang="ru-RU" dirty="0" smtClean="0">
                <a:solidFill>
                  <a:schemeClr val="bg1"/>
                </a:solidFill>
                <a:effectLst/>
              </a:rPr>
              <a:t>звездой</a:t>
            </a:r>
            <a:endParaRPr lang="ru-RU" dirty="0">
              <a:solidFill>
                <a:schemeClr val="bg1"/>
              </a:solidFill>
              <a:effectLst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26" t="35240" r="24386" b="37903"/>
          <a:stretch/>
        </p:blipFill>
        <p:spPr bwMode="auto">
          <a:xfrm>
            <a:off x="0" y="1700808"/>
            <a:ext cx="9121696" cy="4038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0B0260-2F9D-4914-AB8D-C0264FFED711}" type="slidenum">
              <a:rPr lang="ru-RU" smtClean="0">
                <a:solidFill>
                  <a:schemeClr val="bg1">
                    <a:alpha val="60000"/>
                  </a:schemeClr>
                </a:solidFill>
              </a:rPr>
              <a:t>8</a:t>
            </a:fld>
            <a:endParaRPr lang="ru-RU">
              <a:solidFill>
                <a:schemeClr val="bg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08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1"/>
          </a:xfrm>
        </p:spPr>
        <p:txBody>
          <a:bodyPr>
            <a:noAutofit/>
          </a:bodyPr>
          <a:lstStyle/>
          <a:p>
            <a:pPr marL="18288" indent="0">
              <a:buNone/>
              <a:tabLst>
                <a:tab pos="1439863" algn="l"/>
              </a:tabLst>
            </a:pPr>
            <a:r>
              <a:rPr lang="ru-RU" sz="5400" dirty="0" smtClean="0"/>
              <a:t>	</a:t>
            </a:r>
            <a:r>
              <a:rPr lang="en-US" sz="5400" dirty="0" err="1" smtClean="0"/>
              <a:t>I</a:t>
            </a:r>
            <a:r>
              <a:rPr lang="en-US" sz="5400" baseline="-25000" dirty="0" err="1" smtClean="0"/>
              <a:t>a</a:t>
            </a:r>
            <a:r>
              <a:rPr lang="en-US" sz="5400" dirty="0" smtClean="0"/>
              <a:t> = 22 A ; </a:t>
            </a:r>
            <a:r>
              <a:rPr lang="ru-RU" sz="5400" dirty="0" smtClean="0"/>
              <a:t>		</a:t>
            </a:r>
            <a:r>
              <a:rPr lang="el-GR" sz="5400" dirty="0" smtClean="0">
                <a:latin typeface="Palatino Linotype"/>
                <a:sym typeface="Symbol"/>
              </a:rPr>
              <a:t>ϕ</a:t>
            </a:r>
            <a:r>
              <a:rPr lang="en-US" sz="5400" baseline="-25000" dirty="0" smtClean="0">
                <a:sym typeface="Symbol"/>
              </a:rPr>
              <a:t>a </a:t>
            </a:r>
            <a:r>
              <a:rPr lang="en-US" sz="5400" dirty="0" smtClean="0">
                <a:sym typeface="Symbol"/>
              </a:rPr>
              <a:t>= 90</a:t>
            </a:r>
            <a:r>
              <a:rPr lang="en-US" sz="5400" baseline="30000" dirty="0" smtClean="0">
                <a:sym typeface="Symbol"/>
              </a:rPr>
              <a:t>o</a:t>
            </a:r>
            <a:endParaRPr lang="en-US" sz="5400" baseline="30000" dirty="0" smtClean="0"/>
          </a:p>
          <a:p>
            <a:pPr marL="18288" indent="0">
              <a:buNone/>
              <a:tabLst>
                <a:tab pos="1439863" algn="l"/>
              </a:tabLst>
            </a:pPr>
            <a:r>
              <a:rPr lang="ru-RU" sz="5400" dirty="0" smtClean="0"/>
              <a:t>	</a:t>
            </a:r>
            <a:r>
              <a:rPr lang="en-US" sz="5400" dirty="0" err="1" smtClean="0"/>
              <a:t>I</a:t>
            </a:r>
            <a:r>
              <a:rPr lang="en-US" sz="5400" baseline="-25000" dirty="0" err="1" smtClean="0"/>
              <a:t>b</a:t>
            </a:r>
            <a:r>
              <a:rPr lang="en-US" sz="5400" dirty="0" smtClean="0"/>
              <a:t> = 22 A</a:t>
            </a:r>
            <a:r>
              <a:rPr lang="en-US" sz="5400" dirty="0"/>
              <a:t> ; </a:t>
            </a:r>
            <a:r>
              <a:rPr lang="ru-RU" sz="5400" dirty="0" smtClean="0"/>
              <a:t>		</a:t>
            </a:r>
            <a:r>
              <a:rPr lang="el-GR" sz="5400" dirty="0" smtClean="0">
                <a:sym typeface="Symbol"/>
              </a:rPr>
              <a:t>ϕ </a:t>
            </a:r>
            <a:r>
              <a:rPr lang="en-US" sz="5400" baseline="-25000" dirty="0" smtClean="0">
                <a:sym typeface="Symbol"/>
              </a:rPr>
              <a:t>b </a:t>
            </a:r>
            <a:r>
              <a:rPr lang="en-US" sz="5400" dirty="0" smtClean="0">
                <a:sym typeface="Symbol"/>
              </a:rPr>
              <a:t>= - 37</a:t>
            </a:r>
            <a:r>
              <a:rPr lang="en-US" sz="5400" baseline="30000" dirty="0" smtClean="0">
                <a:sym typeface="Symbol"/>
              </a:rPr>
              <a:t>o</a:t>
            </a:r>
            <a:endParaRPr lang="en-US" sz="5400" dirty="0" smtClean="0"/>
          </a:p>
          <a:p>
            <a:pPr marL="18288" indent="0">
              <a:buNone/>
              <a:tabLst>
                <a:tab pos="1439863" algn="l"/>
              </a:tabLst>
            </a:pPr>
            <a:r>
              <a:rPr lang="ru-RU" sz="5400" dirty="0" smtClean="0"/>
              <a:t>	</a:t>
            </a:r>
            <a:r>
              <a:rPr lang="en-US" sz="5400" dirty="0" err="1" smtClean="0"/>
              <a:t>I</a:t>
            </a:r>
            <a:r>
              <a:rPr lang="en-US" sz="5400" baseline="-25000" dirty="0" err="1" smtClean="0"/>
              <a:t>c</a:t>
            </a:r>
            <a:r>
              <a:rPr lang="en-US" sz="5400" dirty="0" smtClean="0"/>
              <a:t> = 44 A</a:t>
            </a:r>
            <a:r>
              <a:rPr lang="en-US" sz="5400" dirty="0"/>
              <a:t> ; </a:t>
            </a:r>
            <a:r>
              <a:rPr lang="ru-RU" sz="5400" dirty="0" smtClean="0"/>
              <a:t>		</a:t>
            </a:r>
            <a:r>
              <a:rPr lang="el-GR" sz="5400" dirty="0" smtClean="0">
                <a:sym typeface="Symbol"/>
              </a:rPr>
              <a:t>ϕ </a:t>
            </a:r>
            <a:r>
              <a:rPr lang="en-US" sz="5400" baseline="-25000" dirty="0" smtClean="0">
                <a:sym typeface="Symbol"/>
              </a:rPr>
              <a:t>c </a:t>
            </a:r>
            <a:r>
              <a:rPr lang="en-US" sz="5400" dirty="0" smtClean="0">
                <a:sym typeface="Symbol"/>
              </a:rPr>
              <a:t>= 0</a:t>
            </a:r>
            <a:r>
              <a:rPr lang="en-US" sz="5400" baseline="30000" dirty="0" smtClean="0">
                <a:sym typeface="Symbol"/>
              </a:rPr>
              <a:t>o</a:t>
            </a:r>
            <a:endParaRPr lang="ru-RU" sz="5400" baseline="30000" dirty="0" smtClean="0">
              <a:sym typeface="Symbol"/>
            </a:endParaRPr>
          </a:p>
          <a:p>
            <a:pPr marL="18288" indent="0">
              <a:buNone/>
              <a:tabLst>
                <a:tab pos="1790700" algn="l"/>
              </a:tabLst>
            </a:pPr>
            <a:r>
              <a:rPr lang="ru-RU" sz="5400" baseline="30000" dirty="0">
                <a:sym typeface="Symbol"/>
              </a:rPr>
              <a:t>	</a:t>
            </a:r>
            <a:r>
              <a:rPr lang="en-US" sz="5400" dirty="0" err="1" smtClean="0">
                <a:sym typeface="Symbol"/>
              </a:rPr>
              <a:t>U</a:t>
            </a:r>
            <a:r>
              <a:rPr lang="en-US" sz="5400" baseline="-25000" dirty="0" err="1" smtClean="0">
                <a:sym typeface="Symbol"/>
              </a:rPr>
              <a:t>a</a:t>
            </a:r>
            <a:r>
              <a:rPr lang="ru-RU" sz="5400" baseline="-25000" dirty="0" smtClean="0">
                <a:sym typeface="Symbol"/>
              </a:rPr>
              <a:t> </a:t>
            </a:r>
            <a:r>
              <a:rPr lang="en-US" sz="5400" dirty="0" smtClean="0">
                <a:sym typeface="Symbol"/>
              </a:rPr>
              <a:t>=</a:t>
            </a:r>
            <a:r>
              <a:rPr lang="ru-RU" sz="5400" dirty="0" smtClean="0">
                <a:sym typeface="Symbol"/>
              </a:rPr>
              <a:t> </a:t>
            </a:r>
            <a:r>
              <a:rPr lang="en-US" sz="5400" dirty="0" err="1" smtClean="0">
                <a:sym typeface="Symbol"/>
              </a:rPr>
              <a:t>U</a:t>
            </a:r>
            <a:r>
              <a:rPr lang="en-US" sz="5400" baseline="-25000" dirty="0" err="1" smtClean="0">
                <a:sym typeface="Symbol"/>
              </a:rPr>
              <a:t>b</a:t>
            </a:r>
            <a:r>
              <a:rPr lang="ru-RU" sz="5400" baseline="-25000" dirty="0" smtClean="0">
                <a:sym typeface="Symbol"/>
              </a:rPr>
              <a:t> </a:t>
            </a:r>
            <a:r>
              <a:rPr lang="en-US" sz="5400" dirty="0" smtClean="0">
                <a:sym typeface="Symbol"/>
              </a:rPr>
              <a:t>=</a:t>
            </a:r>
            <a:r>
              <a:rPr lang="ru-RU" sz="5400" dirty="0" smtClean="0">
                <a:sym typeface="Symbol"/>
              </a:rPr>
              <a:t> </a:t>
            </a:r>
            <a:r>
              <a:rPr lang="en-US" sz="5400" dirty="0" err="1" smtClean="0">
                <a:sym typeface="Symbol"/>
              </a:rPr>
              <a:t>U</a:t>
            </a:r>
            <a:r>
              <a:rPr lang="en-US" sz="5400" baseline="-25000" dirty="0" err="1" smtClean="0">
                <a:sym typeface="Symbol"/>
              </a:rPr>
              <a:t>c</a:t>
            </a:r>
            <a:r>
              <a:rPr lang="ru-RU" sz="5400" baseline="-25000" dirty="0" smtClean="0">
                <a:sym typeface="Symbol"/>
              </a:rPr>
              <a:t> </a:t>
            </a:r>
            <a:r>
              <a:rPr lang="en-US" sz="5400" dirty="0" smtClean="0">
                <a:sym typeface="Symbol"/>
              </a:rPr>
              <a:t>=</a:t>
            </a:r>
            <a:r>
              <a:rPr lang="ru-RU" sz="5400" dirty="0" smtClean="0">
                <a:sym typeface="Symbol"/>
              </a:rPr>
              <a:t> </a:t>
            </a:r>
            <a:r>
              <a:rPr lang="en-US" sz="5400" dirty="0" smtClean="0">
                <a:sym typeface="Symbol"/>
              </a:rPr>
              <a:t>220 B</a:t>
            </a:r>
          </a:p>
          <a:p>
            <a:pPr marL="18288" indent="0" algn="ctr">
              <a:buNone/>
            </a:pPr>
            <a:r>
              <a:rPr lang="en-US" sz="5400" dirty="0" err="1" smtClean="0">
                <a:sym typeface="Symbol"/>
              </a:rPr>
              <a:t>M</a:t>
            </a:r>
            <a:r>
              <a:rPr lang="en-US" sz="5400" baseline="-25000" dirty="0" err="1">
                <a:sym typeface="Symbol"/>
              </a:rPr>
              <a:t>i</a:t>
            </a:r>
            <a:r>
              <a:rPr lang="en-US" sz="5400" dirty="0" smtClean="0">
                <a:sym typeface="Symbol"/>
              </a:rPr>
              <a:t>=10</a:t>
            </a:r>
            <a:r>
              <a:rPr lang="ru-RU" sz="5400" dirty="0" smtClean="0">
                <a:sym typeface="Symbol"/>
              </a:rPr>
              <a:t> </a:t>
            </a:r>
            <a:r>
              <a:rPr lang="en-US" sz="5400" dirty="0" smtClean="0">
                <a:sym typeface="Symbol"/>
              </a:rPr>
              <a:t>A/</a:t>
            </a:r>
            <a:r>
              <a:rPr lang="ru-RU" sz="5400" dirty="0" smtClean="0">
                <a:sym typeface="Symbol"/>
              </a:rPr>
              <a:t>см</a:t>
            </a:r>
          </a:p>
          <a:p>
            <a:pPr marL="18288" indent="0" algn="ctr">
              <a:buNone/>
            </a:pPr>
            <a:r>
              <a:rPr lang="en-US" sz="5400" dirty="0" smtClean="0">
                <a:sym typeface="Symbol"/>
              </a:rPr>
              <a:t>M</a:t>
            </a:r>
            <a:r>
              <a:rPr lang="en-US" sz="5400" baseline="-25000" dirty="0">
                <a:sym typeface="Symbol"/>
              </a:rPr>
              <a:t>u</a:t>
            </a:r>
            <a:r>
              <a:rPr lang="en-US" sz="5400" dirty="0" smtClean="0">
                <a:sym typeface="Symbol"/>
              </a:rPr>
              <a:t>=22 B/</a:t>
            </a:r>
            <a:r>
              <a:rPr lang="ru-RU" sz="5400" dirty="0" smtClean="0">
                <a:sym typeface="Symbol"/>
              </a:rPr>
              <a:t>см</a:t>
            </a:r>
            <a:endParaRPr lang="ru-RU" sz="5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0B0260-2F9D-4914-AB8D-C0264FFED71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41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426</TotalTime>
  <Words>114</Words>
  <Application>Microsoft Office PowerPoint</Application>
  <PresentationFormat>Экран (4:3)</PresentationFormat>
  <Paragraphs>49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Базовая</vt:lpstr>
      <vt:lpstr>Построение векторной диаграммы</vt:lpstr>
      <vt:lpstr>i(t) = Im sin(ωt – ψi)</vt:lpstr>
      <vt:lpstr>Графоаналитический способ</vt:lpstr>
      <vt:lpstr>Активное сопротивление</vt:lpstr>
      <vt:lpstr>Виды  реактивных сопротивлений</vt:lpstr>
      <vt:lpstr>ϕ = arctg((XL - XC) / R)</vt:lpstr>
      <vt:lpstr>Трёхфазная система ЭДС</vt:lpstr>
      <vt:lpstr>Соединение звездой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Построение векторной диаграммы</dc:title>
  <dc:creator>Admin</dc:creator>
  <cp:lastModifiedBy>teacher</cp:lastModifiedBy>
  <cp:revision>27</cp:revision>
  <dcterms:created xsi:type="dcterms:W3CDTF">2012-05-27T09:34:00Z</dcterms:created>
  <dcterms:modified xsi:type="dcterms:W3CDTF">2012-06-05T20:14:37Z</dcterms:modified>
</cp:coreProperties>
</file>