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64" r:id="rId3"/>
    <p:sldId id="257" r:id="rId4"/>
    <p:sldId id="261" r:id="rId5"/>
    <p:sldId id="262" r:id="rId6"/>
    <p:sldId id="263" r:id="rId7"/>
    <p:sldId id="258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E3D6F-6DDD-4240-951A-A98898AFF9C8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9EF6B-123E-4637-881E-6AACAB3E0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D2A097-A884-4A70-BEA6-55AF195F985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84A03-70D5-4661-86DA-7DE6F52CB6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406772" cy="3758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ru-RU" sz="6000" b="1" i="1" dirty="0" smtClean="0"/>
              <a:t>Тема: «Именительный и винительный </a:t>
            </a:r>
            <a:br>
              <a:rPr lang="ru-RU" sz="6000" b="1" i="1" dirty="0" smtClean="0"/>
            </a:br>
            <a:r>
              <a:rPr lang="ru-RU" sz="6000" b="1" i="1" dirty="0" smtClean="0"/>
              <a:t>падежи в сопоставлении»</a:t>
            </a:r>
            <a:endParaRPr lang="ru-RU" sz="6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557214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578645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 класс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33654" cy="553404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</a:schemeClr>
                </a:solidFill>
              </a:rPr>
              <a:t>Как работалось на уроке?</a:t>
            </a:r>
          </a:p>
          <a:p>
            <a:r>
              <a:rPr lang="ru-RU" sz="4800" b="1" dirty="0" smtClean="0">
                <a:solidFill>
                  <a:schemeClr val="tx1">
                    <a:lumMod val="50000"/>
                  </a:schemeClr>
                </a:solidFill>
              </a:rPr>
              <a:t>В чем испытывали трудности?</a:t>
            </a:r>
          </a:p>
          <a:p>
            <a:r>
              <a:rPr lang="ru-RU" sz="4800" b="1" dirty="0" smtClean="0">
                <a:solidFill>
                  <a:schemeClr val="tx1">
                    <a:lumMod val="50000"/>
                  </a:schemeClr>
                </a:solidFill>
              </a:rPr>
              <a:t>Какой секрет русского языка раскрыли?</a:t>
            </a:r>
            <a:endParaRPr lang="ru-RU" sz="4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800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ш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М…тр…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М…р…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endParaRPr lang="ru-RU" sz="54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М…г…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</a:t>
            </a:r>
            <a:endParaRPr lang="ru-RU" sz="54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800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ш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             (м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шина)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М…тр…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М…р…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                  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М…г…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        </a:t>
            </a:r>
            <a:endParaRPr lang="ru-RU" sz="5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Минус 10"/>
          <p:cNvSpPr/>
          <p:nvPr/>
        </p:nvSpPr>
        <p:spPr>
          <a:xfrm rot="19462276">
            <a:off x="7750338" y="1082475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1000108"/>
            <a:ext cx="91440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М…</a:t>
            </a:r>
            <a:r>
              <a:rPr kumimoji="0" lang="ru-RU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…н…             (м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шина)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М…тр…                  (м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тро)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М…р…</a:t>
            </a:r>
            <a:r>
              <a:rPr kumimoji="0" lang="ru-RU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М…г…</a:t>
            </a:r>
            <a:r>
              <a:rPr kumimoji="0" lang="ru-RU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…н…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Минус 2"/>
          <p:cNvSpPr/>
          <p:nvPr/>
        </p:nvSpPr>
        <p:spPr>
          <a:xfrm rot="19462276">
            <a:off x="7750338" y="1082475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 rot="19462276">
            <a:off x="7893214" y="2082607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800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ш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             (м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шина)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М…тр…                  (м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тро)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М…р…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                  (м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роз)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М…г…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</a:t>
            </a:r>
            <a:endParaRPr lang="ru-RU" sz="5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Минус 2"/>
          <p:cNvSpPr/>
          <p:nvPr/>
        </p:nvSpPr>
        <p:spPr>
          <a:xfrm rot="19462276">
            <a:off x="7750338" y="1082475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 rot="19462276">
            <a:off x="7536023" y="3082738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 rot="19462276">
            <a:off x="7893214" y="2082608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800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ш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            (м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шина)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М…тр…                 (м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тро)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М…р…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                 (м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роз)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М…г…</a:t>
            </a:r>
            <a:r>
              <a:rPr lang="ru-RU" sz="5400" b="1" dirty="0" err="1" smtClean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…н…         (м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г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зин)</a:t>
            </a:r>
            <a:endParaRPr lang="ru-RU" sz="5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Минус 2"/>
          <p:cNvSpPr/>
          <p:nvPr/>
        </p:nvSpPr>
        <p:spPr>
          <a:xfrm rot="18097737">
            <a:off x="7587448" y="1096709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 rot="18317899">
            <a:off x="7964652" y="4011434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 rot="18206264">
            <a:off x="7393148" y="3082739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 rot="18389124">
            <a:off x="7665880" y="2096604"/>
            <a:ext cx="358496" cy="235592"/>
          </a:xfrm>
          <a:prstGeom prst="mathMinus">
            <a:avLst>
              <a:gd name="adj1" fmla="val 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643998" cy="65722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И. п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. - что? мороз 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Р.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чего?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Д.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чему?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у 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В.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что? мороз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Т.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чем?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ом</a:t>
            </a:r>
          </a:p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П.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о чем? о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е</a:t>
            </a:r>
            <a:endParaRPr lang="ru-RU" sz="5400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642918"/>
            <a:ext cx="42862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3571876"/>
            <a:ext cx="42862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643998" cy="65722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И. п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. - что? мороз 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Р.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чего?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Д.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чему?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у 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В.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что? мороз</a:t>
            </a:r>
          </a:p>
          <a:p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Т.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чем?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ом</a:t>
            </a:r>
          </a:p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tx1">
                    <a:lumMod val="50000"/>
                  </a:schemeClr>
                </a:solidFill>
              </a:rPr>
              <a:t>П. п. </a:t>
            </a:r>
            <a:r>
              <a:rPr lang="ru-RU" sz="5400" dirty="0" smtClean="0">
                <a:solidFill>
                  <a:schemeClr val="tx1">
                    <a:lumMod val="50000"/>
                  </a:schemeClr>
                </a:solidFill>
              </a:rPr>
              <a:t>– о чем? о мороз</a:t>
            </a:r>
            <a:r>
              <a:rPr lang="ru-RU" sz="5400" b="1" u="sng" dirty="0" smtClean="0">
                <a:solidFill>
                  <a:srgbClr val="FF0000"/>
                </a:solidFill>
              </a:rPr>
              <a:t>е</a:t>
            </a:r>
            <a:endParaRPr lang="ru-RU" sz="5400" b="1" u="sng" dirty="0">
              <a:solidFill>
                <a:srgbClr val="FF0000"/>
              </a:solidFill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-357222" y="857232"/>
            <a:ext cx="7429552" cy="500066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-500098" y="3857628"/>
            <a:ext cx="7786742" cy="500066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43636" y="642918"/>
            <a:ext cx="42862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3571876"/>
            <a:ext cx="42862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18"/>
            <a:ext cx="8929718" cy="6357982"/>
          </a:xfrm>
        </p:spPr>
        <p:txBody>
          <a:bodyPr numCol="2">
            <a:normAutofit lnSpcReduction="10000"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И. п.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Кто? Что?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Без предлога,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главный член предложения.</a:t>
            </a:r>
          </a:p>
          <a:p>
            <a:pPr algn="ctr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5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В. п.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Кого? Что?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Без предлогов,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с предлогами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в, во, на, за, через, про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второстепенный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член предложения.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rgbClr val="7F79DC"/>
      </a:dk1>
      <a:lt1>
        <a:srgbClr val="EFD7E9"/>
      </a:lt1>
      <a:dk2>
        <a:srgbClr val="92387D"/>
      </a:dk2>
      <a:lt2>
        <a:srgbClr val="D89CCA"/>
      </a:lt2>
      <a:accent1>
        <a:srgbClr val="BC53A4"/>
      </a:accent1>
      <a:accent2>
        <a:srgbClr val="FFFFA2"/>
      </a:accent2>
      <a:accent3>
        <a:srgbClr val="D697C8"/>
      </a:accent3>
      <a:accent4>
        <a:srgbClr val="634102"/>
      </a:accent4>
      <a:accent5>
        <a:srgbClr val="FF0B0D"/>
      </a:accent5>
      <a:accent6>
        <a:srgbClr val="C5E6A1"/>
      </a:accent6>
      <a:hlink>
        <a:srgbClr val="C00000"/>
      </a:hlink>
      <a:folHlink>
        <a:srgbClr val="D2592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106</TotalTime>
  <Words>236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Тема: «Именительный и винительный  падежи в сопоставлении»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«Именительный и винительный  падежи в сопоставлении»</dc:title>
  <dc:creator>ESPEC</dc:creator>
  <cp:lastModifiedBy>ESPEC</cp:lastModifiedBy>
  <cp:revision>13</cp:revision>
  <dcterms:created xsi:type="dcterms:W3CDTF">2009-11-30T10:08:59Z</dcterms:created>
  <dcterms:modified xsi:type="dcterms:W3CDTF">2009-11-30T14:36:07Z</dcterms:modified>
</cp:coreProperties>
</file>