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75" r:id="rId3"/>
    <p:sldId id="257" r:id="rId4"/>
    <p:sldId id="278" r:id="rId5"/>
    <p:sldId id="273" r:id="rId6"/>
    <p:sldId id="274" r:id="rId7"/>
    <p:sldId id="280" r:id="rId8"/>
    <p:sldId id="281" r:id="rId9"/>
    <p:sldId id="284" r:id="rId10"/>
    <p:sldId id="285" r:id="rId11"/>
    <p:sldId id="282" r:id="rId12"/>
    <p:sldId id="261" r:id="rId13"/>
    <p:sldId id="262" r:id="rId14"/>
    <p:sldId id="283" r:id="rId15"/>
    <p:sldId id="267" r:id="rId16"/>
    <p:sldId id="268" r:id="rId17"/>
    <p:sldId id="286" r:id="rId18"/>
    <p:sldId id="308" r:id="rId19"/>
    <p:sldId id="269" r:id="rId20"/>
    <p:sldId id="291" r:id="rId21"/>
    <p:sldId id="298" r:id="rId22"/>
    <p:sldId id="297" r:id="rId23"/>
    <p:sldId id="292" r:id="rId24"/>
    <p:sldId id="296" r:id="rId25"/>
    <p:sldId id="289" r:id="rId26"/>
    <p:sldId id="303" r:id="rId27"/>
    <p:sldId id="299" r:id="rId28"/>
    <p:sldId id="300" r:id="rId29"/>
    <p:sldId id="301" r:id="rId30"/>
    <p:sldId id="302" r:id="rId31"/>
    <p:sldId id="304" r:id="rId32"/>
    <p:sldId id="271" r:id="rId33"/>
    <p:sldId id="327" r:id="rId34"/>
    <p:sldId id="315" r:id="rId35"/>
    <p:sldId id="323" r:id="rId36"/>
    <p:sldId id="322" r:id="rId37"/>
    <p:sldId id="320" r:id="rId38"/>
    <p:sldId id="321" r:id="rId39"/>
    <p:sldId id="312" r:id="rId40"/>
    <p:sldId id="313" r:id="rId41"/>
    <p:sldId id="319" r:id="rId42"/>
    <p:sldId id="318" r:id="rId43"/>
    <p:sldId id="324" r:id="rId44"/>
    <p:sldId id="325" r:id="rId45"/>
    <p:sldId id="326" r:id="rId46"/>
    <p:sldId id="314" r:id="rId47"/>
    <p:sldId id="310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FF"/>
    <a:srgbClr val="FFFF00"/>
    <a:srgbClr val="FFFF01"/>
    <a:srgbClr val="CC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79" autoAdjust="0"/>
  </p:normalViewPr>
  <p:slideViewPr>
    <p:cSldViewPr>
      <p:cViewPr varScale="1">
        <p:scale>
          <a:sx n="127" d="100"/>
          <a:sy n="127" d="100"/>
        </p:scale>
        <p:origin x="-11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2597385904529558"/>
          <c:y val="0.28890889766533639"/>
          <c:w val="0.52147734314422056"/>
          <c:h val="0.8181160386625886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Имеют пирсинг</c:v>
                </c:pt>
              </c:strCache>
            </c:strRef>
          </c:tx>
          <c:dPt>
            <c:idx val="0"/>
            <c:explosion val="84"/>
          </c:dPt>
          <c:dPt>
            <c:idx val="1"/>
            <c:explosion val="76"/>
          </c:dPt>
          <c:dLbls>
            <c:dLbl>
              <c:idx val="0"/>
              <c:layout>
                <c:manualLayout>
                  <c:x val="-0.14502446489637774"/>
                  <c:y val="7.7928729929638146E-2"/>
                </c:manualLayout>
              </c:layout>
              <c:tx>
                <c:rich>
                  <a:bodyPr/>
                  <a:lstStyle/>
                  <a:p>
                    <a:pPr>
                      <a:defRPr sz="2000" b="1"/>
                    </a:pPr>
                    <a:r>
                      <a:rPr lang="ru-RU" sz="2000" b="1" dirty="0" smtClean="0"/>
                      <a:t>Не имеют- 16</a:t>
                    </a:r>
                    <a:endParaRPr lang="ru-RU" sz="2000" b="1" dirty="0"/>
                  </a:p>
                </c:rich>
              </c:tx>
              <c:spPr>
                <a:solidFill>
                  <a:schemeClr val="bg2">
                    <a:lumMod val="75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</c:dLbl>
            <c:dLbl>
              <c:idx val="1"/>
              <c:layout>
                <c:manualLayout>
                  <c:x val="0.16197976400837991"/>
                  <c:y val="-9.2284022285097758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z="2000" b="1" dirty="0"/>
                      <a:t>Имеют </a:t>
                    </a:r>
                    <a:r>
                      <a:rPr lang="ru-RU" sz="2000" b="1" dirty="0" smtClean="0"/>
                      <a:t>пирсинг-34</a:t>
                    </a:r>
                    <a:endParaRPr lang="ru-RU" sz="2000" b="1" dirty="0"/>
                  </a:p>
                </c:rich>
              </c:tx>
              <c:spPr>
                <a:solidFill>
                  <a:schemeClr val="bg2">
                    <a:lumMod val="75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</c:dLbl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c:spPr>
            <c:showVal val="1"/>
            <c:showSerName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</c:v>
                </c:pt>
                <c:pt idx="1">
                  <c:v>34</c:v>
                </c:pt>
              </c:numCache>
            </c:numRef>
          </c:val>
        </c:ser>
        <c:firstSliceAng val="0"/>
        <c:holeSize val="50"/>
      </c:doughnutChart>
      <c:spPr>
        <a:noFill/>
        <a:ln w="25388">
          <a:noFill/>
        </a:ln>
      </c:spPr>
    </c:plotArea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0.49401</cdr:x>
      <cdr:y>0.41112</cdr:y>
    </cdr:from>
    <cdr:to>
      <cdr:x>0.52015</cdr:x>
      <cdr:y>0.45466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491440" y="2498356"/>
          <a:ext cx="184731" cy="2645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</cdr:y>
    </cdr:from>
    <cdr:to>
      <cdr:x>0.86739</cdr:x>
      <cdr:y>0.1491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0" y="0"/>
          <a:ext cx="612068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all" spc="0" dirty="0">
            <a:ln/>
            <a:solidFill>
              <a:schemeClr val="accent1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0.06123</cdr:x>
      <cdr:y>0.05814</cdr:y>
    </cdr:from>
    <cdr:to>
      <cdr:x>0.64289</cdr:x>
      <cdr:y>0.40789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32066" y="360052"/>
          <a:ext cx="4104447" cy="21659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</a:rPr>
            <a:t>Всего опрошено 50 человек</a:t>
          </a:r>
          <a:endParaRPr lang="ru-RU" sz="4000" b="1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06E715-9621-46E1-A237-E1BCD1B5C8C3}" type="datetimeFigureOut">
              <a:rPr lang="ru-RU"/>
              <a:pPr>
                <a:defRPr/>
              </a:pPr>
              <a:t>11.06.2013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CE5A204-269C-4C01-96BA-503C76009E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D6A96-2496-4C4B-8AAA-17CE01DA96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96E4E-19C3-43B3-A7CE-CE2CE4830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37E28-DA6B-4633-9248-1808EBE81A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2BAF7-8B1D-44EE-A4F3-646BF6B06E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81AEB-F16E-4362-98C0-85B0CBAE97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8704E-4E62-4CBC-AA98-2B45683AD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CD744-5166-4564-96DE-6C55D18252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CD1CA-9445-4C49-AA32-5BC160F1A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48B98-38F6-4083-B005-82D556A5D4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90743-2D61-43E0-A539-D66BE60D4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F80BC-E1A2-4472-A3D5-72CAF6FC43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6A47F73-D281-456B-8FD2-44C62089D0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numampriceput.files.wordpress.com/2007/09/indie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hyperlink" Target="http://pirsingstyle.com/foto/istorija-pirsinga/pirsing-foto-2.as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allday.ru/uploads/posts/2009-03/1236290240_2706216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file:///E:\220337727%20220521990%20&#1050;&#1083;&#1072;&#1089;&#1089;&#1085;&#1099;&#1081;%20&#1095;&#1072;&#1089;%20&#1057;&#1054;&#1042;&#1056;&#1045;&#1052;&#1045;&#1053;&#1053;&#1067;&#1049;%20&#1055;&#1048;&#1056;&#1057;&#1048;&#1053;&#1043;%20&#1048;%20&#1047;&#1044;&#1054;&#1056;&#1054;&#1042;&#1068;&#1045;\&#1055;&#1056;&#1048;&#1051;&#1054;&#1046;&#1045;&#1053;&#1048;&#1045;%203.mp3" TargetMode="External"/><Relationship Id="rId1" Type="http://schemas.openxmlformats.org/officeDocument/2006/relationships/audio" Target="file:///E:\220337727%20220521990%20&#1050;&#1083;&#1072;&#1089;&#1089;&#1085;&#1099;&#1081;%20&#1095;&#1072;&#1089;%20&#1057;&#1054;&#1042;&#1056;&#1045;&#1052;&#1045;&#1053;&#1053;&#1067;&#1049;%20&#1055;&#1048;&#1056;&#1057;&#1048;&#1053;&#1043;%20&#1048;%20&#1047;&#1044;&#1054;&#1056;&#1054;&#1042;&#1068;&#1045;\&#1055;&#1056;&#1048;&#1051;&#1054;&#1046;&#1045;&#1053;&#1048;&#1045;%204.mp3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43372" y="692150"/>
            <a:ext cx="5000628" cy="1470025"/>
          </a:xfrm>
        </p:spPr>
        <p:txBody>
          <a:bodyPr/>
          <a:lstStyle/>
          <a:p>
            <a:pPr eaLnBrk="1" hangingPunct="1"/>
            <a:r>
              <a:rPr lang="ru-RU" sz="4800" b="1" i="1" u="sng" dirty="0" smtClean="0">
                <a:solidFill>
                  <a:srgbClr val="FFFF00"/>
                </a:solidFill>
              </a:rPr>
              <a:t>Классный час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1" y="3214686"/>
            <a:ext cx="4248150" cy="3357586"/>
          </a:xfrm>
        </p:spPr>
        <p:txBody>
          <a:bodyPr/>
          <a:lstStyle/>
          <a:p>
            <a:pPr eaLnBrk="1" hangingPunct="1"/>
            <a:r>
              <a:rPr lang="ru-RU" sz="4400" b="1" i="1" u="sng" dirty="0" smtClean="0">
                <a:solidFill>
                  <a:srgbClr val="FFFF00"/>
                </a:solidFill>
              </a:rPr>
              <a:t>ПИРСИНГ</a:t>
            </a:r>
          </a:p>
          <a:p>
            <a:pPr eaLnBrk="1" hangingPunct="1"/>
            <a:endParaRPr lang="ru-RU" sz="1800" b="1" i="1" u="sng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ru-RU" sz="4400" b="1" i="1" u="sng" dirty="0" smtClean="0">
                <a:solidFill>
                  <a:srgbClr val="FFFF00"/>
                </a:solidFill>
              </a:rPr>
              <a:t>«ЗА» или «ПРОТИВ»? </a:t>
            </a: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323850" y="260350"/>
            <a:ext cx="8424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/>
              <a:t> </a:t>
            </a:r>
          </a:p>
        </p:txBody>
      </p:sp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5724525" y="4149725"/>
            <a:ext cx="28082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260648"/>
            <a:ext cx="3748406" cy="28111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76" y="3214686"/>
            <a:ext cx="3986936" cy="32194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F:\пирс\469209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43174" y="1928802"/>
            <a:ext cx="6025840" cy="45193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1"/>
          <p:cNvSpPr txBox="1"/>
          <p:nvPr/>
        </p:nvSpPr>
        <p:spPr>
          <a:xfrm>
            <a:off x="571472" y="214290"/>
            <a:ext cx="6858048" cy="21659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Допустим ли </a:t>
            </a:r>
            <a:r>
              <a:rPr lang="ru-RU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пирсинг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 в школе?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/>
        </p:nvGraphicFramePr>
        <p:xfrm>
          <a:off x="1043608" y="188640"/>
          <a:ext cx="7056437" cy="6192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1188" y="620713"/>
            <a:ext cx="7345362" cy="587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С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амый юный возраст участника опроса-10 лет.</a:t>
            </a:r>
          </a:p>
          <a:p>
            <a:pPr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Б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ольше всего девочек-23 ученицы.</a:t>
            </a:r>
          </a:p>
          <a:p>
            <a:pPr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С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делали прокол давно-22 ученика.</a:t>
            </a:r>
          </a:p>
          <a:p>
            <a:pPr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С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делали этим летом-12 человек.</a:t>
            </a:r>
          </a:p>
          <a:p>
            <a:pPr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Н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е принимают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пирсинг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-</a:t>
            </a:r>
          </a:p>
          <a:p>
            <a:pPr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всего 9 человек.</a:t>
            </a:r>
          </a:p>
          <a:p>
            <a:pPr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Н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ормально относятся к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пирсингу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-</a:t>
            </a:r>
          </a:p>
          <a:p>
            <a:pPr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23 человека.</a:t>
            </a:r>
          </a:p>
          <a:p>
            <a:pPr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Х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отят сделать прокол-13 человек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.</a:t>
            </a:r>
          </a:p>
          <a:p>
            <a:pPr>
              <a:defRPr/>
            </a:pPr>
            <a:endParaRPr lang="ru-RU" sz="1400" dirty="0"/>
          </a:p>
          <a:p>
            <a:pPr>
              <a:defRPr/>
            </a:pP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9552" y="548680"/>
            <a:ext cx="7561262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Самые популярные места проколов среди учащихся нашей школы.</a:t>
            </a:r>
          </a:p>
          <a:p>
            <a:pPr algn="ctr">
              <a:defRPr/>
            </a:pPr>
            <a:endParaRPr lang="ru-RU" sz="28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  <a:p>
            <a:pPr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1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место- уши - 86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%</a:t>
            </a:r>
          </a:p>
          <a:p>
            <a:pPr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2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место- язык, нос - 30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%</a:t>
            </a:r>
          </a:p>
          <a:p>
            <a:pPr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3 место-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пупок -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25%</a:t>
            </a:r>
          </a:p>
          <a:p>
            <a:pPr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4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место- губы - 11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%</a:t>
            </a:r>
          </a:p>
        </p:txBody>
      </p:sp>
      <p:pic>
        <p:nvPicPr>
          <p:cNvPr id="14339" name="Picture 4" descr="F:\пирс\23170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35600" y="3860800"/>
            <a:ext cx="3500438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488792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Ответы на вопрос «Почему  сделали </a:t>
            </a:r>
            <a:r>
              <a:rPr lang="ru-RU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пирсинг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?» :</a:t>
            </a:r>
            <a:endParaRPr lang="ru-RU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  <a:p>
            <a:pPr algn="ctr">
              <a:defRPr/>
            </a:pPr>
            <a:endParaRPr lang="ru-RU" sz="18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  <a:p>
            <a:pPr>
              <a:defRPr/>
            </a:pPr>
            <a:r>
              <a:rPr lang="ru-RU" sz="3600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1 </a:t>
            </a:r>
            <a:r>
              <a:rPr lang="ru-RU" sz="36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место-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Просто захотелось.</a:t>
            </a:r>
          </a:p>
          <a:p>
            <a:pPr>
              <a:defRPr/>
            </a:pPr>
            <a:r>
              <a:rPr lang="ru-RU" sz="3600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2 </a:t>
            </a:r>
            <a:r>
              <a:rPr lang="ru-RU" sz="36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место-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Модно. Современно</a:t>
            </a:r>
            <a:r>
              <a:rPr lang="ru-RU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.</a:t>
            </a:r>
          </a:p>
          <a:p>
            <a:pPr>
              <a:defRPr/>
            </a:pPr>
            <a:r>
              <a:rPr lang="ru-RU" sz="3600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3 </a:t>
            </a:r>
            <a:r>
              <a:rPr lang="ru-RU" sz="36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место-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Все прокалывают и я тоже</a:t>
            </a:r>
            <a:r>
              <a:rPr lang="ru-RU" sz="36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</a:t>
            </a:r>
          </a:p>
        </p:txBody>
      </p:sp>
      <p:pic>
        <p:nvPicPr>
          <p:cNvPr id="40962" name="Picture 2" descr="F:\пирс\pirsing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57752" y="2000240"/>
            <a:ext cx="3960440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428596" y="500042"/>
            <a:ext cx="49292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История </a:t>
            </a:r>
            <a:r>
              <a:rPr lang="ru-RU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пирсинга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pic>
        <p:nvPicPr>
          <p:cNvPr id="22531" name="Picture 6" descr="i?id=103507106-0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00694" y="0"/>
            <a:ext cx="3643306" cy="3121780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412" name="Rectangle 11"/>
          <p:cNvSpPr>
            <a:spLocks noChangeArrowheads="1"/>
          </p:cNvSpPr>
          <p:nvPr/>
        </p:nvSpPr>
        <p:spPr bwMode="auto">
          <a:xfrm>
            <a:off x="285720" y="2500306"/>
            <a:ext cx="339248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Современный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пирсинг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</a:p>
          <a:p>
            <a:pPr algn="ctr"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это одно из направлений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боди-арта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</a:p>
        </p:txBody>
      </p:sp>
      <p:pic>
        <p:nvPicPr>
          <p:cNvPr id="17420" name="Picture 12" descr="9"/>
          <p:cNvPicPr>
            <a:picLocks noChangeAspect="1" noChangeArrowheads="1"/>
          </p:cNvPicPr>
          <p:nvPr/>
        </p:nvPicPr>
        <p:blipFill>
          <a:blip r:embed="rId3" cstate="email"/>
          <a:srcRect l="-131"/>
          <a:stretch>
            <a:fillRect/>
          </a:stretch>
        </p:blipFill>
        <p:spPr bwMode="auto">
          <a:xfrm>
            <a:off x="5518154" y="3836985"/>
            <a:ext cx="3625846" cy="3021015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29058" y="2214554"/>
            <a:ext cx="2337928" cy="2928958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9" descr="Картинка 16 из 3411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67216" y="214290"/>
            <a:ext cx="4230717" cy="29289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555" name="Picture 13" descr="i?id=82452798-1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3438" y="3929066"/>
            <a:ext cx="4105150" cy="27367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436" name="Text Box 14"/>
          <p:cNvSpPr txBox="1">
            <a:spLocks noChangeArrowheads="1"/>
          </p:cNvSpPr>
          <p:nvPr/>
        </p:nvSpPr>
        <p:spPr bwMode="auto">
          <a:xfrm>
            <a:off x="357158" y="1428736"/>
            <a:ext cx="36004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Индийские женщины прокалывали крыло носа после замужества. </a:t>
            </a:r>
          </a:p>
        </p:txBody>
      </p:sp>
      <p:sp>
        <p:nvSpPr>
          <p:cNvPr id="18437" name="Text Box 15"/>
          <p:cNvSpPr txBox="1">
            <a:spLocks noChangeArrowheads="1"/>
          </p:cNvSpPr>
          <p:nvPr/>
        </p:nvSpPr>
        <p:spPr bwMode="auto">
          <a:xfrm>
            <a:off x="250825" y="4005263"/>
            <a:ext cx="432117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Индийские мужчины прокалывали себе язык в знак обета хранить молчание.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428604"/>
            <a:ext cx="49292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История </a:t>
            </a:r>
            <a:r>
              <a:rPr lang="ru-RU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пирсинга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:\пирс\475ed6f0-7b6c-3e0e-6477-25e41f884fc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79329" y="3000372"/>
            <a:ext cx="2964671" cy="3662171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5602" name="Picture 5" descr="piercing-2008-592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76" y="214290"/>
            <a:ext cx="3051920" cy="3571876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428596" y="642918"/>
            <a:ext cx="360045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«</a:t>
            </a:r>
            <a:r>
              <a:rPr lang="ru-RU" b="1" dirty="0" err="1" smtClean="0"/>
              <a:t>Пирсинг</a:t>
            </a:r>
            <a:r>
              <a:rPr lang="ru-RU" b="1" dirty="0" smtClean="0"/>
              <a:t> – это новый виток спирали в желании понять выносливость своего тела, проверка мужественности, современное понимание красоты или дань моде?»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пирс\46c0db804668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72132" y="-1"/>
            <a:ext cx="3214710" cy="3699949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72132" y="3677888"/>
            <a:ext cx="3286116" cy="3180112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57158" y="1357298"/>
            <a:ext cx="438626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Сегодня мало кто будет показывать пальцем на человека, который украсил себя </a:t>
            </a:r>
            <a:r>
              <a:rPr lang="ru-RU" b="1" dirty="0" err="1" smtClean="0"/>
              <a:t>пирсингом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F:\пирс\135296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47628" y="3380210"/>
            <a:ext cx="2696372" cy="3477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5" name="Picture 9" descr="F:\пирс\x_7a74665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57950" y="0"/>
            <a:ext cx="2786050" cy="2589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0" name="Picture 4" descr="История пирсинга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86116" y="1714488"/>
            <a:ext cx="3384550" cy="3159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85720" y="1214422"/>
            <a:ext cx="264320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Общество признало, </a:t>
            </a:r>
            <a:r>
              <a:rPr lang="ru-RU" b="1" dirty="0" err="1" smtClean="0"/>
              <a:t>пирсинг</a:t>
            </a:r>
            <a:r>
              <a:rPr lang="ru-RU" b="1" dirty="0" smtClean="0"/>
              <a:t> может добавить пикантности внешнему виду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-3132138" y="836613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077" name="Rectangle 8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078" name="Rectangle 9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079" name="Rectangle 10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52183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7984" y="0"/>
            <a:ext cx="471601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8г\IMG_124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9632" y="1628800"/>
            <a:ext cx="6912768" cy="496855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755650" y="260350"/>
            <a:ext cx="784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 dirty="0" smtClean="0"/>
              <a:t>Работа экспертов .</a:t>
            </a:r>
            <a:endParaRPr lang="ru-RU" sz="3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F:\8г\IMG_124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28992" y="1142984"/>
            <a:ext cx="5514989" cy="4286280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14282" y="1785926"/>
            <a:ext cx="303211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Самый большой ТАТУ </a:t>
            </a:r>
            <a:r>
              <a:rPr lang="ru-RU" b="1" i="1" dirty="0" smtClean="0"/>
              <a:t>-САЛОН </a:t>
            </a:r>
            <a:r>
              <a:rPr lang="ru-RU" b="1" i="1" dirty="0"/>
              <a:t>в городе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8г\IMG_125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00562" y="1142984"/>
            <a:ext cx="4429156" cy="4559467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14282" y="857232"/>
            <a:ext cx="407196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 салоне «Каприз» нас проинформировали, что предупреждают клиентов о возможных противопоказаниях и последствиях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8г\IMG_12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195856"/>
            <a:ext cx="4501216" cy="3376020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oftRound"/>
            <a:contourClr>
              <a:srgbClr val="C0C0C0"/>
            </a:contourClr>
          </a:sp3d>
        </p:spPr>
      </p:pic>
      <p:pic>
        <p:nvPicPr>
          <p:cNvPr id="3" name="Picture 2" descr="F:\8г\IMG_125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9058" y="2892874"/>
            <a:ext cx="5035154" cy="3776486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8г\IMG_125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326197"/>
            <a:ext cx="8176735" cy="4674439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8г\IMG_124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8662" y="1278232"/>
            <a:ext cx="7624157" cy="557976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827088" y="333375"/>
            <a:ext cx="7848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/>
              <a:t>В ТАТУ-САЛОНЕ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пирс\1246267385_4897_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57686" y="1500174"/>
            <a:ext cx="4521206" cy="3449118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14282" y="1928802"/>
            <a:ext cx="40005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Вы выбрали салон, где уже планируете сделать </a:t>
            </a:r>
            <a:r>
              <a:rPr lang="ru-RU" sz="3600" b="1" dirty="0" err="1" smtClean="0"/>
              <a:t>пирсинг</a:t>
            </a:r>
            <a:r>
              <a:rPr lang="ru-RU" sz="3600" b="1" dirty="0" smtClean="0"/>
              <a:t>?</a:t>
            </a:r>
            <a:endParaRPr lang="ru-RU" sz="3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28926" y="3288466"/>
            <a:ext cx="3533378" cy="35695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-751709">
            <a:off x="432679" y="1304732"/>
            <a:ext cx="2619375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9949">
            <a:off x="6139531" y="1403387"/>
            <a:ext cx="2698166" cy="406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684213" y="333375"/>
            <a:ext cx="82089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i="1" dirty="0"/>
              <a:t>На страже здоровья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пирс\1246267383_7477_1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45172" y="3143786"/>
            <a:ext cx="3098828" cy="3714214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2772" name="Picture 4" descr="F:\пирс\fada07a2348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9124" y="0"/>
            <a:ext cx="3535357" cy="3435475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57158" y="642918"/>
            <a:ext cx="4143404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Аллергическая реакция и инфекции почти одинаково проявляются, и отличить их трудно</a:t>
            </a:r>
            <a:r>
              <a:rPr lang="ru-RU" sz="4400" dirty="0" smtClean="0"/>
              <a:t>.</a:t>
            </a:r>
            <a:endParaRPr lang="ru-RU" sz="4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86314" y="3645024"/>
            <a:ext cx="4136898" cy="32129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0178" name="Picture 2" descr="F:\пирс\x_0f627ebc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76" y="0"/>
            <a:ext cx="4208172" cy="33569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85720" y="214290"/>
            <a:ext cx="4286248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Гепатит В и С, ВИЧ, и другие опасные инфекции могут проникнуть в организм при использовании нестерильных элементов украшения.</a:t>
            </a:r>
            <a:endParaRPr lang="ru-RU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0"/>
            <a:ext cx="3384550" cy="5445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17875" y="1428736"/>
            <a:ext cx="3326125" cy="5429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3613150" cy="5445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03" name="Rectangle 9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04" name="Rectangle 10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05" name="Rectangle 11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92275" y="1412777"/>
            <a:ext cx="3457575" cy="5445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07" name="Rectangle 1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48" y="928670"/>
            <a:ext cx="4601102" cy="46685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85720" y="428604"/>
            <a:ext cx="385765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Проколы лучше ограничить мягкой частью уха, производить их в санитарных условиях и у специалиста.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F:\пирс\x_9660df5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14942" y="3286124"/>
            <a:ext cx="3673475" cy="3400425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1205" name="Picture 5" descr="F:\пирс\x_c4eafa2d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57686" y="214290"/>
            <a:ext cx="2808287" cy="3708400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85720" y="1928802"/>
            <a:ext cx="38576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Носители </a:t>
            </a:r>
            <a:r>
              <a:rPr lang="ru-RU" sz="4000" b="1" dirty="0" err="1" smtClean="0"/>
              <a:t>пирсинга</a:t>
            </a:r>
            <a:r>
              <a:rPr lang="ru-RU" sz="4000" b="1" dirty="0" smtClean="0"/>
              <a:t> не пригодны к донорству.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Блок-схема: карточка 14"/>
          <p:cNvSpPr/>
          <p:nvPr/>
        </p:nvSpPr>
        <p:spPr>
          <a:xfrm flipH="1" flipV="1">
            <a:off x="4714876" y="4214818"/>
            <a:ext cx="3143272" cy="1928826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карточка 13"/>
          <p:cNvSpPr/>
          <p:nvPr/>
        </p:nvSpPr>
        <p:spPr>
          <a:xfrm flipV="1">
            <a:off x="714348" y="4143380"/>
            <a:ext cx="3214710" cy="1928826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карточка 12"/>
          <p:cNvSpPr/>
          <p:nvPr/>
        </p:nvSpPr>
        <p:spPr>
          <a:xfrm flipH="1">
            <a:off x="4500562" y="357166"/>
            <a:ext cx="3286148" cy="1857388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714348" y="357166"/>
            <a:ext cx="3214710" cy="1857388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571472" y="2857496"/>
            <a:ext cx="7843841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ln w="50800"/>
              </a:rPr>
              <a:t>Влияние </a:t>
            </a:r>
            <a:r>
              <a:rPr lang="ru-RU" b="1" dirty="0" err="1">
                <a:ln w="50800"/>
              </a:rPr>
              <a:t>пирсинга</a:t>
            </a:r>
            <a:r>
              <a:rPr lang="ru-RU" b="1" dirty="0">
                <a:ln w="50800"/>
              </a:rPr>
              <a:t> на здоровье</a:t>
            </a: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642910" y="714356"/>
            <a:ext cx="3143250" cy="156966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Инфекционные воспаления на месте прокола</a:t>
            </a:r>
          </a:p>
        </p:txBody>
      </p:sp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4643438" y="714356"/>
            <a:ext cx="3167063" cy="156966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Кровотечения и незаживающие раны</a:t>
            </a:r>
          </a:p>
        </p:txBody>
      </p:sp>
      <p:sp>
        <p:nvSpPr>
          <p:cNvPr id="37896" name="Text Box 11"/>
          <p:cNvSpPr txBox="1">
            <a:spLocks noChangeArrowheads="1"/>
          </p:cNvSpPr>
          <p:nvPr/>
        </p:nvSpPr>
        <p:spPr bwMode="auto">
          <a:xfrm>
            <a:off x="714348" y="4143380"/>
            <a:ext cx="2922615" cy="156966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Повреждение лицевого нерва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929190" y="4214818"/>
            <a:ext cx="2922615" cy="156966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Заболевания передаются через кровь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/>
      <p:bldP spid="37892" grpId="0" animBg="1"/>
      <p:bldP spid="37894" grpId="0" animBg="1"/>
      <p:bldP spid="37896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Памятка.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572000" y="1500174"/>
            <a:ext cx="3886200" cy="4595826"/>
          </a:xfrm>
        </p:spPr>
        <p:txBody>
          <a:bodyPr/>
          <a:lstStyle/>
          <a:p>
            <a:r>
              <a:rPr lang="ru-RU" sz="1800" b="1" i="1" u="sng" dirty="0" smtClean="0">
                <a:solidFill>
                  <a:srgbClr val="FFFF66"/>
                </a:solidFill>
              </a:rPr>
              <a:t>ВАЖНО !!!</a:t>
            </a:r>
            <a:endParaRPr lang="ru-RU" sz="1800" dirty="0" smtClean="0">
              <a:solidFill>
                <a:srgbClr val="FFFF66"/>
              </a:solidFill>
            </a:endParaRPr>
          </a:p>
          <a:p>
            <a:pPr lvl="0"/>
            <a:r>
              <a:rPr lang="ru-RU" sz="1800" b="1" dirty="0" smtClean="0"/>
              <a:t>Прежде чем принять решение о нанесении прокола хорошо подумайте, посоветуйтесь с родителями. </a:t>
            </a:r>
            <a:endParaRPr lang="ru-RU" sz="1800" dirty="0" smtClean="0"/>
          </a:p>
          <a:p>
            <a:pPr lvl="0"/>
            <a:r>
              <a:rPr lang="ru-RU" sz="1800" b="1" dirty="0" smtClean="0"/>
              <a:t>Внимательно присмотритесь к лицам тех, кто уже сделал </a:t>
            </a:r>
            <a:r>
              <a:rPr lang="ru-RU" sz="1800" b="1" dirty="0" err="1" smtClean="0"/>
              <a:t>пирсинг</a:t>
            </a:r>
            <a:r>
              <a:rPr lang="ru-RU" sz="1800" b="1" dirty="0" smtClean="0"/>
              <a:t>. Хотите ли вы стать такими же? </a:t>
            </a:r>
            <a:endParaRPr lang="ru-RU" sz="1800" dirty="0" smtClean="0"/>
          </a:p>
          <a:p>
            <a:pPr lvl="0"/>
            <a:r>
              <a:rPr lang="ru-RU" sz="1800" b="1" dirty="0" smtClean="0"/>
              <a:t>Когда-нибудь простое желание следовать моде пройдет, а шрамы могут остаться на всю жизнь!</a:t>
            </a:r>
            <a:r>
              <a:rPr lang="ru-RU" sz="1800" dirty="0" smtClean="0"/>
              <a:t> </a:t>
            </a:r>
          </a:p>
          <a:p>
            <a:endParaRPr lang="ru-RU" sz="1800" dirty="0"/>
          </a:p>
        </p:txBody>
      </p:sp>
      <p:pic>
        <p:nvPicPr>
          <p:cNvPr id="10" name="Содержимое 9"/>
          <p:cNvPicPr>
            <a:picLocks noGrp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1714488"/>
            <a:ext cx="3643307" cy="39854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323850" y="333375"/>
            <a:ext cx="3748084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Но стоит ли такая красота вашего здоровья?</a:t>
            </a:r>
          </a:p>
          <a:p>
            <a:pPr algn="ctr">
              <a:spcBef>
                <a:spcPct val="50000"/>
              </a:spcBef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Здоровье  остается модным течением на все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времена</a:t>
            </a:r>
            <a:r>
              <a:rPr lang="ru-RU" sz="4000" b="1" dirty="0" smtClean="0"/>
              <a:t>. </a:t>
            </a:r>
            <a:endParaRPr lang="ru-RU" sz="4000" b="1" dirty="0"/>
          </a:p>
        </p:txBody>
      </p:sp>
      <p:pic>
        <p:nvPicPr>
          <p:cNvPr id="38915" name="Picture 6" descr="Картинка 47 из 3193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6248" y="214290"/>
            <a:ext cx="253365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8916" name="Picture 12" descr="i?id=134449468-0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86446" y="2714620"/>
            <a:ext cx="2984500" cy="3816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3" y="188640"/>
            <a:ext cx="3818224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8024" y="260648"/>
            <a:ext cx="4086225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07704" y="3429000"/>
            <a:ext cx="43815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83768" y="91788"/>
            <a:ext cx="4536504" cy="6766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43504" y="1214422"/>
            <a:ext cx="4608512" cy="5085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14810" y="0"/>
            <a:ext cx="2500298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14810" y="4143380"/>
            <a:ext cx="2500298" cy="2714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357158" y="708462"/>
            <a:ext cx="3786214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 О Д 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ctr"/>
            <a:r>
              <a:rPr lang="ru-RU" sz="2800" dirty="0" smtClean="0"/>
              <a:t>произошло от </a:t>
            </a:r>
            <a:r>
              <a:rPr lang="ru-RU" sz="2800" u="sng" dirty="0" smtClean="0"/>
              <a:t>фр.</a:t>
            </a:r>
            <a:r>
              <a:rPr lang="ru-RU" sz="2800" dirty="0" smtClean="0"/>
              <a:t> </a:t>
            </a:r>
            <a:r>
              <a:rPr lang="ru-RU" sz="2800" i="1" dirty="0" err="1" smtClean="0"/>
              <a:t>mode</a:t>
            </a:r>
            <a:r>
              <a:rPr lang="ru-RU" sz="2800" dirty="0" smtClean="0"/>
              <a:t>, от </a:t>
            </a:r>
            <a:r>
              <a:rPr lang="ru-RU" sz="2800" u="sng" dirty="0" smtClean="0"/>
              <a:t>лат.</a:t>
            </a:r>
            <a:r>
              <a:rPr lang="ru-RU" sz="2800" dirty="0" smtClean="0"/>
              <a:t> </a:t>
            </a:r>
            <a:r>
              <a:rPr lang="ru-RU" sz="2800" i="1" dirty="0" err="1" smtClean="0"/>
              <a:t>modus</a:t>
            </a:r>
            <a:r>
              <a:rPr lang="ru-RU" sz="2800" dirty="0" smtClean="0"/>
              <a:t> — </a:t>
            </a:r>
            <a:r>
              <a:rPr lang="ru-RU" sz="2800" i="1" dirty="0" smtClean="0"/>
              <a:t>мера, образ, способ, правило, предписание</a:t>
            </a:r>
          </a:p>
          <a:p>
            <a:pPr lvl="0" algn="ctr"/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это образ жизни в настоящий исторический момент.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-630832"/>
            <a:ext cx="9144000" cy="748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805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404664"/>
            <a:ext cx="8651621" cy="604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367714" y="836713"/>
            <a:ext cx="573267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4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 новых встреч!</a:t>
            </a:r>
            <a:endParaRPr lang="ru-RU" sz="4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24525" y="0"/>
            <a:ext cx="3419475" cy="268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3867150" cy="256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565400"/>
            <a:ext cx="2700338" cy="429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86644" y="2143116"/>
            <a:ext cx="1857356" cy="2501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9" name="Picture 1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334000" y="4333875"/>
            <a:ext cx="3810000" cy="252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7b010fef49effdeadcdf4e187df5eeb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71736" y="2143116"/>
            <a:ext cx="2736304" cy="422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7" name="Picture 15" descr="F:\фотки для субкультур\расстаманы(расстафари)\57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537362" y="0"/>
            <a:ext cx="2620524" cy="214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1blood4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571736" y="4954575"/>
            <a:ext cx="2958179" cy="1903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286380" y="2127542"/>
            <a:ext cx="1928826" cy="2349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285720" y="558490"/>
            <a:ext cx="4000496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FFFF0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П И Р С И Н Г</a:t>
            </a:r>
            <a:r>
              <a:rPr lang="ru-RU" sz="3600" b="1" dirty="0" smtClean="0">
                <a:solidFill>
                  <a:srgbClr val="FFFF0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. </a:t>
            </a:r>
            <a:endParaRPr lang="ru-RU" sz="3600" b="1" dirty="0">
              <a:solidFill>
                <a:srgbClr val="FFFF0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 algn="ctr">
              <a:defRPr/>
            </a:pPr>
            <a:r>
              <a:rPr lang="ru-RU" sz="2800" b="1" dirty="0" smtClean="0"/>
              <a:t>произошло </a:t>
            </a:r>
            <a:r>
              <a:rPr lang="ru-RU" sz="2800" b="1" dirty="0"/>
              <a:t>от </a:t>
            </a:r>
            <a:r>
              <a:rPr lang="ru-RU" sz="2800" b="1" i="1" u="sng" dirty="0"/>
              <a:t>англ</a:t>
            </a:r>
            <a:r>
              <a:rPr lang="ru-RU" sz="2800" b="1" dirty="0"/>
              <a:t>. </a:t>
            </a:r>
            <a:r>
              <a:rPr lang="ru-RU" sz="2800" b="1" i="1" u="sng" dirty="0"/>
              <a:t>pierce</a:t>
            </a:r>
            <a:r>
              <a:rPr lang="ru-RU" sz="2800" b="1" i="1" dirty="0"/>
              <a:t> </a:t>
            </a:r>
            <a:r>
              <a:rPr lang="ru-RU" sz="2800" b="1" dirty="0"/>
              <a:t>- прокалывать, просверливать. </a:t>
            </a:r>
            <a:r>
              <a:rPr lang="ru-RU" sz="2800" b="1" dirty="0" smtClean="0"/>
              <a:t>- вдевание </a:t>
            </a:r>
            <a:r>
              <a:rPr lang="ru-RU" sz="2800" b="1" dirty="0"/>
              <a:t>предметов в отверстия, сделанные с этой целью на теле или лице. Так называют и сам предмет, вводимый в сделанное отверстие, например кольцо. </a:t>
            </a: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72066" y="214290"/>
            <a:ext cx="3571900" cy="30718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8" descr="88736457f4f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2067" y="3788235"/>
            <a:ext cx="3571900" cy="28110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пирс\x_1c519c9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332656"/>
            <a:ext cx="3862439" cy="28803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66" name="Picture 6" descr="F:\пирс\x_2c5046e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55976" y="349738"/>
            <a:ext cx="4536504" cy="63080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67" name="Picture 7" descr="F:\пирс\x_2e94187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3490027"/>
            <a:ext cx="3744416" cy="33679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ПРИЛОЖЕНИЕ 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email"/>
          <a:stretch>
            <a:fillRect/>
          </a:stretch>
        </p:blipFill>
        <p:spPr>
          <a:xfrm>
            <a:off x="6357950" y="5572140"/>
            <a:ext cx="366714" cy="366714"/>
          </a:xfrm>
          <a:prstGeom prst="rect">
            <a:avLst/>
          </a:prstGeom>
        </p:spPr>
      </p:pic>
      <p:pic>
        <p:nvPicPr>
          <p:cNvPr id="10" name="ПРИЛОЖЕНИЕ 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email"/>
          <a:stretch>
            <a:fillRect/>
          </a:stretch>
        </p:blipFill>
        <p:spPr>
          <a:xfrm>
            <a:off x="7929586" y="5643578"/>
            <a:ext cx="304800" cy="304800"/>
          </a:xfrm>
          <a:prstGeom prst="rect">
            <a:avLst/>
          </a:prstGeom>
        </p:spPr>
      </p:pic>
      <p:pic>
        <p:nvPicPr>
          <p:cNvPr id="1034" name="Picture 10" descr="Фото (5)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357686" y="3268696"/>
            <a:ext cx="4786314" cy="358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6" name="Picture 2" descr="F:\фото для мамы\DSCF1228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0"/>
            <a:ext cx="5238787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7" name="Picture 3" descr="F:\фото для мамы\DSCF122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427984" y="3270726"/>
            <a:ext cx="4716016" cy="3587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8" name="Picture 4" descr="F:\фото для мамы\DSCF1224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0" y="0"/>
            <a:ext cx="5143504" cy="3899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9040"/>
                            </p:stCondLst>
                            <p:childTnLst>
                              <p:par>
                                <p:cTn id="14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9540"/>
                            </p:stCondLst>
                            <p:childTnLst>
                              <p:par>
                                <p:cTn id="18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4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1781</TotalTime>
  <Words>453</Words>
  <Application>Microsoft Office PowerPoint</Application>
  <PresentationFormat>Экран (4:3)</PresentationFormat>
  <Paragraphs>66</Paragraphs>
  <Slides>47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Оформление по умолчанию</vt:lpstr>
      <vt:lpstr>Классный час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Памятка.  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Марина; Виолетта Владимировна Пименова</dc:creator>
  <cp:lastModifiedBy>Roman</cp:lastModifiedBy>
  <cp:revision>159</cp:revision>
  <dcterms:created xsi:type="dcterms:W3CDTF">1601-01-01T00:00:00Z</dcterms:created>
  <dcterms:modified xsi:type="dcterms:W3CDTF">2013-06-11T17:25:11Z</dcterms:modified>
</cp:coreProperties>
</file>