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63" r:id="rId6"/>
    <p:sldId id="260" r:id="rId7"/>
    <p:sldId id="261" r:id="rId8"/>
    <p:sldId id="280" r:id="rId9"/>
    <p:sldId id="262" r:id="rId10"/>
    <p:sldId id="267" r:id="rId11"/>
    <p:sldId id="271" r:id="rId12"/>
    <p:sldId id="283" r:id="rId13"/>
    <p:sldId id="277" r:id="rId14"/>
    <p:sldId id="272" r:id="rId15"/>
    <p:sldId id="281" r:id="rId16"/>
    <p:sldId id="274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64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914400" y="152400"/>
            <a:ext cx="7339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Республики Башкортостан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09600" y="609600"/>
            <a:ext cx="811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ГАОУ СПО «Уфимский топливно-энергетический колледж»</a:t>
            </a:r>
          </a:p>
        </p:txBody>
      </p:sp>
      <p:pic>
        <p:nvPicPr>
          <p:cNvPr id="6" name="Picture 4" descr="D:\учебная документация\ЛОГОТИП УТЭК\logo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1295400"/>
            <a:ext cx="714375" cy="7651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28600" y="2286000"/>
            <a:ext cx="8915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к уроку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дисциплине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«Литература»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(10 класс)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Толстой. «Война и мир» как роман-эпопея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4724400" y="4648200"/>
            <a:ext cx="39290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Жегалова С.Г., </a:t>
            </a:r>
          </a:p>
          <a:p>
            <a:pPr algn="r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500438" y="5929313"/>
            <a:ext cx="15001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1596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4. Жанровое своеобразие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«Война и мир» - роман – эпопея 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89672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Эпопея</a:t>
            </a:r>
            <a:r>
              <a:rPr lang="ru-RU" sz="2400" dirty="0" smtClean="0">
                <a:solidFill>
                  <a:srgbClr val="002060"/>
                </a:solidFill>
              </a:rPr>
              <a:t> – древний жанр, обширное повествование в стихах или прозе о выдающихся национально-исторических событиях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Роман</a:t>
            </a:r>
            <a:r>
              <a:rPr lang="ru-RU" sz="2400" dirty="0" smtClean="0">
                <a:solidFill>
                  <a:srgbClr val="002060"/>
                </a:solidFill>
              </a:rPr>
              <a:t> – жанр, связанный с интересом к судьбе отдельной личности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742578"/>
            <a:ext cx="4114800" cy="142962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в центре – историческая судьба русского народа и его героическая роль в Отечественной войне 1812 г.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771072"/>
            <a:ext cx="3581400" cy="147732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повествует о частной жизни людей, показывает их духовное становление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352800" y="3429000"/>
            <a:ext cx="2514600" cy="9906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05200" y="3714690"/>
            <a:ext cx="228600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Основные черты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81000" y="3581400"/>
            <a:ext cx="2971800" cy="1066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эпопеи</a:t>
            </a: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5867400" y="3657600"/>
            <a:ext cx="2971800" cy="1066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романа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  <p:bldP spid="6" grpId="0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33613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Закончить фразы: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От обычного романа  он отличается: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масштабом времени и местом действия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…</a:t>
            </a:r>
            <a:r>
              <a:rPr lang="ru-RU" sz="2800" dirty="0" smtClean="0">
                <a:solidFill>
                  <a:srgbClr val="002060"/>
                </a:solidFill>
              </a:rPr>
              <a:t>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количеством действующих лиц </a:t>
            </a:r>
            <a:r>
              <a:rPr lang="ru-RU" sz="2800" i="1" dirty="0" smtClean="0">
                <a:solidFill>
                  <a:srgbClr val="002060"/>
                </a:solidFill>
              </a:rPr>
              <a:t>…;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представлены разные социальные слои населения 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   России и Европы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…;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191000"/>
            <a:ext cx="78486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большим кругом жизненных явлений </a:t>
            </a:r>
            <a:r>
              <a:rPr lang="ru-RU" sz="2800" i="1" dirty="0" smtClean="0">
                <a:solidFill>
                  <a:srgbClr val="002060"/>
                </a:solidFill>
              </a:rPr>
              <a:t>…;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показом исторических событий …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Эталон. От обычного романа  он отличается: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масштабом времени и местом действия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i="1" dirty="0" smtClean="0">
                <a:solidFill>
                  <a:srgbClr val="002060"/>
                </a:solidFill>
              </a:rPr>
              <a:t>сюжет разворачивается на протяжении 15 лет на территории России и Европы: </a:t>
            </a:r>
            <a:r>
              <a:rPr lang="ru-RU" sz="2400" dirty="0" smtClean="0">
                <a:solidFill>
                  <a:srgbClr val="002060"/>
                </a:solidFill>
              </a:rPr>
              <a:t>Петербург, Москва, поместья Лысые Горы и Отрадное, Австрия, Смоленск, Бородино);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количеством действующих лиц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</a:rPr>
              <a:t>около 600 действующих лиц, среди них около 200 – реальные исторические деятели: Наполеон, Александр</a:t>
            </a:r>
            <a:r>
              <a:rPr lang="en-US" sz="2400" i="1" dirty="0" smtClean="0">
                <a:solidFill>
                  <a:srgbClr val="002060"/>
                </a:solidFill>
              </a:rPr>
              <a:t> I</a:t>
            </a:r>
            <a:r>
              <a:rPr lang="ru-RU" sz="2400" i="1" dirty="0" smtClean="0">
                <a:solidFill>
                  <a:srgbClr val="002060"/>
                </a:solidFill>
              </a:rPr>
              <a:t>, Кутузов, Багратион и др.);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представлены разные социальные слои населения России и Европы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(поместное, московское, петербургское дворянство; чиновники; армия; крестьяне)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838200"/>
            <a:ext cx="8382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большим кругом жизненных явлений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</a:rPr>
              <a:t>большое число сюжетных линий</a:t>
            </a:r>
            <a:r>
              <a:rPr lang="ru-RU" sz="2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показом исторических событий</a:t>
            </a:r>
            <a:r>
              <a:rPr lang="ru-RU" sz="2800" dirty="0" smtClean="0">
                <a:solidFill>
                  <a:srgbClr val="002060"/>
                </a:solidFill>
              </a:rPr>
              <a:t>, которые существенно влияют не только на жизнь отдельных людей, но и на жизнь целых народов и государств (</a:t>
            </a:r>
            <a:r>
              <a:rPr lang="ru-RU" sz="2800" i="1" dirty="0" smtClean="0">
                <a:solidFill>
                  <a:srgbClr val="002060"/>
                </a:solidFill>
              </a:rPr>
              <a:t>правление Александра </a:t>
            </a:r>
            <a:r>
              <a:rPr lang="en-US" sz="2800" i="1" dirty="0" smtClean="0">
                <a:solidFill>
                  <a:srgbClr val="002060"/>
                </a:solidFill>
              </a:rPr>
              <a:t>I</a:t>
            </a:r>
            <a:r>
              <a:rPr lang="ru-RU" sz="2800" i="1" dirty="0" smtClean="0">
                <a:solidFill>
                  <a:srgbClr val="002060"/>
                </a:solidFill>
              </a:rPr>
              <a:t>; война Франции с Пруссией, Австрией и Россией, война 1812 г.</a:t>
            </a:r>
            <a:r>
              <a:rPr lang="ru-RU" sz="2800" dirty="0" smtClean="0">
                <a:solidFill>
                  <a:srgbClr val="002060"/>
                </a:solidFill>
              </a:rPr>
              <a:t>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533400" y="5715000"/>
            <a:ext cx="3657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34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325" y="152400"/>
            <a:ext cx="46092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/>
            <a:r>
              <a:rPr lang="ru-RU" sz="3200" dirty="0" smtClean="0">
                <a:solidFill>
                  <a:srgbClr val="002060"/>
                </a:solidFill>
              </a:rPr>
              <a:t>5. Проблематика романа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219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Нравственно-этические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проблемы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28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11430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52800" y="1295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Философские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295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Социально-политические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34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3400" y="2286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 центре повествования несколько  поколений, несколько  семей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400" y="35814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3400" y="35124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показ  взросления героев, формирование личности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3400" y="4648200"/>
            <a:ext cx="2438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3400" y="4648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анализ  «диалектики души»  героев (психологический анализ)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523206" y="20566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524794" y="3275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523206" y="4495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3528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52800" y="3505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52800" y="3581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непротивление  злу насилием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2800" y="236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взгляды на исторический процесс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00800" y="22860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400800" y="2286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социальные и политические конфликты эпохи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00800" y="3505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400800" y="3505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наличие     реальных исторических лиц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77000" y="48006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477000" y="4876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 использование   исторических  документов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4496594" y="2132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544594" y="2132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496594" y="3275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468394" y="3352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468394" y="45712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" y="5715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«семейная проблематика»: любовь,  помолвка,  свадьба,  рождение  и воспитание  детей и т.д.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1524794" y="55618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496594" y="4495006"/>
            <a:ext cx="304800" cy="158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352800" y="46482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352800" y="4648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жизнь и смерть, война и мир, мироздание и человек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" grpId="0" animBg="1"/>
      <p:bldP spid="7" grpId="0"/>
      <p:bldP spid="13" grpId="0" animBg="1"/>
      <p:bldP spid="14" grpId="0" animBg="1"/>
      <p:bldP spid="11" grpId="0"/>
      <p:bldP spid="10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5" grpId="0" animBg="1"/>
      <p:bldP spid="27" grpId="0" animBg="1"/>
      <p:bldP spid="26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40" grpId="0"/>
      <p:bldP spid="44" grpId="0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Задание. Определите   жанровые элементы в романе-эпопее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45820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Семейно-бытовой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(в центре повествования несколько поколений, несколько семей, </a:t>
            </a:r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i="1" dirty="0" smtClean="0">
                <a:solidFill>
                  <a:srgbClr val="002060"/>
                </a:solidFill>
              </a:rPr>
              <a:t>семейная проблематика»: любовь,  помолвка,  свадьба,  рождение  и воспитание  детей и т.д.);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Психологический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(показ  взросления героев, формирование личности,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анализ  «диалектики души»  героев (психологический анализ);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Философский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(взгляды на исторический процесс; жизнь и смерть, война и мир, мироздание и человек; концепция непротивление  злу насилием);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Исторический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(наличие     реальных исторических лиц;</a:t>
            </a:r>
          </a:p>
          <a:p>
            <a:pPr algn="just">
              <a:lnSpc>
                <a:spcPct val="150000"/>
              </a:lnSpc>
            </a:pPr>
            <a:r>
              <a:rPr lang="ru-RU" sz="2000" i="1" dirty="0" smtClean="0">
                <a:solidFill>
                  <a:srgbClr val="002060"/>
                </a:solidFill>
              </a:rPr>
              <a:t> использование   исторических  документов; социальные и политические конфликты эпохи).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726281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1. Как в процессе работы изменялся замысел романа?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2. Как вы понимаете смысл названия «Война и мир»?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3. В чем заключается жанровое своеобразие «Войны и  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мира»? Чем книга  отличается от известных романов  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ХIХ века?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4. Как группируется система образов в романе-эпопее?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5. Как вы думаете,  для чего в романе-эпопее нужен эпилог?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Русская литература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века. 10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2 ч. Ч. 2: учебник для общеобразовательных учреждений / А.Н. Архангельский, Д.П. Бак, М.А. Кучерская и др. ; под ред. А.Н. Архангельского. – М.: Дрофа, 2005 г. – 510 с.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048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Литература: учебник для учреждений начального и  среднего профессионального образования: в 2ч.  [Г.А.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Обернихина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А.Г. Антонова, И.Л.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Вольнова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др.]; под редакцией  Г.А.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Обернихина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М.: Издательский центр «Академия», 2012. – 384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24200" y="1752600"/>
            <a:ext cx="5867400" cy="2133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Л.Н. Толстой 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«Война и мир» 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как роман-эпопея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(1863 – 1869 г.г.)</a:t>
            </a: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endParaRPr lang="ru-RU" sz="3200" dirty="0">
              <a:latin typeface="Arial Black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29" y="990600"/>
            <a:ext cx="3467571" cy="42481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План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Смысл названия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Система образов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Жанровое своеобразие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Проблематика романа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Особенности композиции и сюжета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1.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Л. Толстой возвращается в Петербург после окончания Крымской войны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1856 г. – возвращение из Сибири декабристов и их семей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Решение написать роман о декабристе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                                  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Время работы: 1863 – 1869 г.г.</a:t>
            </a:r>
          </a:p>
        </p:txBody>
      </p:sp>
      <p:sp>
        <p:nvSpPr>
          <p:cNvPr id="4" name="Овал 3"/>
          <p:cNvSpPr/>
          <p:nvPr/>
        </p:nvSpPr>
        <p:spPr>
          <a:xfrm>
            <a:off x="9144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90600" y="4876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1856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908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434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19800" y="4495800"/>
            <a:ext cx="1008000" cy="104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432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1825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1812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4800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1805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9812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576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10200" y="5029200"/>
            <a:ext cx="609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Хронология четырёхтомника: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</a:t>
            </a:r>
            <a:r>
              <a:rPr lang="ru-RU" sz="2800" dirty="0" smtClean="0">
                <a:solidFill>
                  <a:srgbClr val="002060"/>
                </a:solidFill>
              </a:rPr>
              <a:t> т. – 1805 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II</a:t>
            </a:r>
            <a:r>
              <a:rPr lang="ru-RU" sz="2800" dirty="0" smtClean="0">
                <a:solidFill>
                  <a:srgbClr val="002060"/>
                </a:solidFill>
              </a:rPr>
              <a:t> т. – 1806 – 1811 г.г.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III</a:t>
            </a:r>
            <a:r>
              <a:rPr lang="ru-RU" sz="2800" dirty="0" smtClean="0">
                <a:solidFill>
                  <a:srgbClr val="002060"/>
                </a:solidFill>
              </a:rPr>
              <a:t> т. – 1812 г. 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IV</a:t>
            </a:r>
            <a:r>
              <a:rPr lang="ru-RU" sz="2800" dirty="0" smtClean="0">
                <a:solidFill>
                  <a:srgbClr val="002060"/>
                </a:solidFill>
              </a:rPr>
              <a:t> т. – 1812 – 1813 г.г.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Эпилог -1820 г.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" y="76200"/>
            <a:ext cx="9144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1.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Время создания и историческая основа романа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81000" y="4038600"/>
            <a:ext cx="304800" cy="11430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886200" y="1828800"/>
            <a:ext cx="457200" cy="3429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5800" y="3048000"/>
            <a:ext cx="1080000" cy="111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72000" y="3364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15 лет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19800" y="1905000"/>
            <a:ext cx="2592000" cy="306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48400" y="2362200"/>
            <a:ext cx="2133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Территориальная «площадь»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Россия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Австрия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Пруссия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010400" y="3429000"/>
            <a:ext cx="3810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995636" y="3719036"/>
            <a:ext cx="1477328" cy="381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Е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В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Р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О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П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А 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2. Смысл названия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1800" y="76200"/>
            <a:ext cx="2057400" cy="2514600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Овал 8"/>
          <p:cNvSpPr/>
          <p:nvPr/>
        </p:nvSpPr>
        <p:spPr>
          <a:xfrm>
            <a:off x="4724400" y="5334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8200" y="91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ru-RU" sz="2800" dirty="0" smtClean="0">
                <a:solidFill>
                  <a:srgbClr val="002060"/>
                </a:solidFill>
              </a:rPr>
              <a:t>РЪ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67600" y="32766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34000" y="2514600"/>
            <a:ext cx="10668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34000" y="2743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002060"/>
                </a:solidFill>
              </a:rPr>
              <a:t>МИРЪ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657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МИР</a:t>
            </a:r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143000" y="2718822"/>
            <a:ext cx="3048000" cy="1548378"/>
            <a:chOff x="1828798" y="3962397"/>
            <a:chExt cx="2436867" cy="162457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828798" y="3962397"/>
              <a:ext cx="2436867" cy="1624578"/>
            </a:xfrm>
            <a:prstGeom prst="rect">
              <a:avLst/>
            </a:prstGeom>
            <a:ln w="28575"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828798" y="3962397"/>
              <a:ext cx="2436867" cy="1295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Отсутствие войны, ссоры</a:t>
              </a:r>
              <a:endParaRPr lang="ru-RU" sz="2000" kern="1200" dirty="0">
                <a:solidFill>
                  <a:srgbClr val="00206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>
                  <a:solidFill>
                    <a:srgbClr val="002060"/>
                  </a:solidFill>
                </a:rPr>
                <a:t>Согласие, единодушие</a:t>
              </a:r>
              <a:endParaRPr lang="ru-RU" sz="2000" kern="1200" dirty="0">
                <a:solidFill>
                  <a:srgbClr val="00206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dirty="0" smtClean="0">
                  <a:solidFill>
                    <a:srgbClr val="002060"/>
                  </a:solidFill>
                </a:rPr>
                <a:t>Спокойствие</a:t>
              </a:r>
              <a:endParaRPr lang="ru-RU" sz="20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762000" y="762000"/>
            <a:ext cx="3048000" cy="1600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kern="1200" dirty="0" smtClean="0">
                <a:solidFill>
                  <a:srgbClr val="002060"/>
                </a:solidFill>
              </a:rPr>
              <a:t>Вселенная</a:t>
            </a:r>
            <a:endParaRPr lang="ru-RU" kern="1200" dirty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kern="1200" dirty="0" smtClean="0">
                <a:solidFill>
                  <a:srgbClr val="002060"/>
                </a:solidFill>
              </a:rPr>
              <a:t>Земной шар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>
                <a:solidFill>
                  <a:srgbClr val="002060"/>
                </a:solidFill>
              </a:rPr>
              <a:t>Все люди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>
                <a:solidFill>
                  <a:srgbClr val="002060"/>
                </a:solidFill>
              </a:rPr>
              <a:t>Община, общество крестьян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  <p:cxnSp>
        <p:nvCxnSpPr>
          <p:cNvPr id="26" name="Прямая со стрелкой 25"/>
          <p:cNvCxnSpPr>
            <a:stCxn id="10" idx="1"/>
          </p:cNvCxnSpPr>
          <p:nvPr/>
        </p:nvCxnSpPr>
        <p:spPr>
          <a:xfrm rot="10800000" flipV="1">
            <a:off x="3810000" y="1176010"/>
            <a:ext cx="838200" cy="43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4419600" y="3352799"/>
            <a:ext cx="8382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7315202" y="5410200"/>
            <a:ext cx="685798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5867400" y="1066800"/>
            <a:ext cx="838200" cy="43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6400800" y="2286000"/>
            <a:ext cx="685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7581900" y="2857501"/>
            <a:ext cx="6096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582694" y="4990306"/>
            <a:ext cx="83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04800" y="4343400"/>
            <a:ext cx="3352800" cy="1981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kern="1200" dirty="0" smtClean="0">
                <a:solidFill>
                  <a:srgbClr val="002060"/>
                </a:solidFill>
              </a:rPr>
              <a:t> 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ru-RU" b="1" kern="1200" dirty="0" smtClean="0">
                <a:solidFill>
                  <a:srgbClr val="002060"/>
                </a:solidFill>
              </a:rPr>
              <a:t>МИР¹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600" kern="1200" dirty="0" smtClean="0">
                <a:solidFill>
                  <a:srgbClr val="002060"/>
                </a:solidFill>
              </a:rPr>
              <a:t>Все формы материи в 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  земном и космическом пространстве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kern="1200" dirty="0" smtClean="0">
                <a:solidFill>
                  <a:srgbClr val="002060"/>
                </a:solidFill>
              </a:rPr>
              <a:t>Земной шар, Земля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Всё живое, всё окружающее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Люди вообще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Порядок, строй жизни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38600" y="4343400"/>
            <a:ext cx="3200400" cy="1981200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kern="1200" dirty="0" smtClean="0">
                <a:solidFill>
                  <a:srgbClr val="002060"/>
                </a:solidFill>
              </a:rPr>
              <a:t>  МИР²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kern="1200" dirty="0" smtClean="0">
                <a:solidFill>
                  <a:srgbClr val="002060"/>
                </a:solidFill>
              </a:rPr>
              <a:t>Согласие, отсутствие разногласий</a:t>
            </a:r>
            <a:endParaRPr lang="ru-RU" sz="1600" kern="1200" dirty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Отсутствие войны</a:t>
            </a:r>
            <a:endParaRPr lang="ru-RU" sz="1600" kern="1200" dirty="0" smtClean="0">
              <a:solidFill>
                <a:srgbClr val="002060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Прекращение военных действий, мирный договор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rgbClr val="002060"/>
                </a:solidFill>
              </a:rPr>
              <a:t>Покой, благополучие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 animBg="1"/>
      <p:bldP spid="14" grpId="0"/>
      <p:bldP spid="15" grpId="0"/>
      <p:bldP spid="24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Война</a:t>
            </a:r>
            <a:r>
              <a:rPr lang="ru-RU" sz="2800" dirty="0" smtClean="0">
                <a:solidFill>
                  <a:srgbClr val="002060"/>
                </a:solidFill>
              </a:rPr>
              <a:t> (в толстовском повествовании) – не только военные столкновения враждующих армий, это вообще вражда, непонимание, эгоистический расчёт, ложь, лицемерие, низость в человеческих отношениях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Мир</a:t>
            </a:r>
            <a:r>
              <a:rPr lang="ru-RU" sz="2800" dirty="0" smtClean="0">
                <a:solidFill>
                  <a:srgbClr val="002060"/>
                </a:solidFill>
              </a:rPr>
              <a:t> – это жизнь народа без войны, это весь народ, без различия сословий, объединённый единым чувством боли за судьбу отечества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2. Смысл названия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3. Система образов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257800" y="381000"/>
            <a:ext cx="3048000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876800" y="417493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≈ 600</a:t>
            </a:r>
          </a:p>
          <a:p>
            <a:pPr algn="ctr"/>
            <a:r>
              <a:rPr lang="ru-RU" sz="2000" b="1" dirty="0" smtClean="0"/>
              <a:t>действующих лиц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0" y="2590800"/>
            <a:ext cx="2819400" cy="1676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81600" y="2819400"/>
            <a:ext cx="312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≈ 200</a:t>
            </a:r>
          </a:p>
          <a:p>
            <a:pPr algn="ctr"/>
            <a:r>
              <a:rPr lang="ru-RU" sz="2000" b="1" dirty="0" smtClean="0"/>
              <a:t>реальные исторические лица</a:t>
            </a:r>
            <a:endParaRPr lang="ru-RU" sz="2000" b="1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/>
          <a:srcRect l="43182" r="33909" b="58372"/>
          <a:stretch>
            <a:fillRect/>
          </a:stretch>
        </p:blipFill>
        <p:spPr bwMode="auto">
          <a:xfrm>
            <a:off x="2667000" y="1066800"/>
            <a:ext cx="1887308" cy="1838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 l="53000" t="39593" r="13182"/>
          <a:stretch>
            <a:fillRect/>
          </a:stretch>
        </p:blipFill>
        <p:spPr bwMode="auto">
          <a:xfrm>
            <a:off x="5562600" y="4800600"/>
            <a:ext cx="1752600" cy="16260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4" descr="897"/>
          <p:cNvPicPr>
            <a:picLocks noChangeAspect="1" noChangeArrowheads="1"/>
          </p:cNvPicPr>
          <p:nvPr/>
        </p:nvPicPr>
        <p:blipFill>
          <a:blip r:embed="rId4"/>
          <a:srcRect r="29688" b="15119"/>
          <a:stretch>
            <a:fillRect/>
          </a:stretch>
        </p:blipFill>
        <p:spPr bwMode="auto">
          <a:xfrm>
            <a:off x="2514600" y="3886200"/>
            <a:ext cx="1905000" cy="16933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Рисунок 17" descr="http://t2.gstatic.com/images?q=tbn:PMsmU3Ve5QeLwM:http://www.rusarchives.ru/pik/events/gos_sov/4kat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981200"/>
            <a:ext cx="16764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TextBox 18"/>
          <p:cNvSpPr txBox="1"/>
          <p:nvPr/>
        </p:nvSpPr>
        <p:spPr>
          <a:xfrm>
            <a:off x="228600" y="4191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Александр </a:t>
            </a:r>
            <a:r>
              <a:rPr lang="en-US" sz="2400" b="1" dirty="0" smtClean="0"/>
              <a:t>I</a:t>
            </a:r>
            <a:endParaRPr lang="ru-RU" sz="2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>
            <a:off x="4648200" y="21336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4495800" y="4114800"/>
            <a:ext cx="838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209506" y="44577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2286000" y="3429000"/>
            <a:ext cx="3048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098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Кутузов, Багратион 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10400" y="6172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Платов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/>
      <p:bldP spid="19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3. Система образов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09600" y="838200"/>
            <a:ext cx="2362200" cy="11430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2000" y="990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«люди мира»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6172200" y="838200"/>
            <a:ext cx="2362200" cy="11430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324600" y="990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«люди войны»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3505200" y="838200"/>
            <a:ext cx="2057400" cy="381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" y="2057400"/>
            <a:ext cx="27432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8200" y="1905000"/>
            <a:ext cx="2209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Кутузов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князь Андрей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капитан Тушин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Платон Каратаев</a:t>
            </a:r>
          </a:p>
          <a:p>
            <a:pPr algn="ctr">
              <a:lnSpc>
                <a:spcPct val="150000"/>
              </a:lnSpc>
            </a:pPr>
            <a:r>
              <a:rPr lang="ru-RU" dirty="0" err="1" smtClean="0">
                <a:solidFill>
                  <a:srgbClr val="002060"/>
                </a:solidFill>
              </a:rPr>
              <a:t>Ростовы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19800" y="2057400"/>
            <a:ext cx="27432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943600" y="2057400"/>
            <a:ext cx="289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семья Курагиных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Друбецкие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граф </a:t>
            </a:r>
            <a:r>
              <a:rPr lang="ru-RU" dirty="0" err="1" smtClean="0">
                <a:solidFill>
                  <a:srgbClr val="002060"/>
                </a:solidFill>
              </a:rPr>
              <a:t>Растопчин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Наполеон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Александр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>
            <a:off x="3276600" y="3048000"/>
            <a:ext cx="1676400" cy="990600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2800" y="1295400"/>
            <a:ext cx="25908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429000" y="1369874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движет жажда согласия;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ненавидят лицемерие, ложь, которые разъединяют людей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5400000" flipV="1">
            <a:off x="6019800" y="4114800"/>
            <a:ext cx="838200" cy="990600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2800" y="4267200"/>
            <a:ext cx="2514600" cy="198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352800" y="4343400"/>
            <a:ext cx="251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движет чувство зависти, эгоизм;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несут разъединение, вражду, преступную аморальность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 rot="16200000">
            <a:off x="800100" y="4076701"/>
            <a:ext cx="2286000" cy="23622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5800" y="50292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  <a:r>
              <a:rPr lang="ru-RU" sz="2000" b="1" u="sng" dirty="0" smtClean="0">
                <a:solidFill>
                  <a:srgbClr val="002060"/>
                </a:solidFill>
              </a:rPr>
              <a:t>любимые герои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ищут смысл жизни; сложная внутренняя жизнь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 rot="16200000">
            <a:off x="6515100" y="4305301"/>
            <a:ext cx="2209801" cy="21336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553200" y="4495800"/>
            <a:ext cx="21336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</a:t>
            </a:r>
          </a:p>
          <a:p>
            <a:endParaRPr lang="ru-RU" sz="9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нелюбимые герои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делают карьеру; внутренне не изменяются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/>
      <p:bldP spid="13" grpId="0" animBg="1"/>
      <p:bldP spid="1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1639</TotalTime>
  <Words>847</Words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Л.Н. Толстой  «Война и мир»  как роман-эпопея (1863 – 1869 г.г.) </vt:lpstr>
      <vt:lpstr>План</vt:lpstr>
      <vt:lpstr> 1. Время создания и историческая основа романа </vt:lpstr>
      <vt:lpstr> 1. Время создания и историческая основа романа </vt:lpstr>
      <vt:lpstr> 2. Смысл названия </vt:lpstr>
      <vt:lpstr> 2. Смысл названия </vt:lpstr>
      <vt:lpstr> 3. Система образов </vt:lpstr>
      <vt:lpstr> 3. Система образов </vt:lpstr>
      <vt:lpstr> 4. Жанровое своеобразие «Война и мир» - роман – эпопея 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Л.Н. Толстой.  «Война и мир» как роман-эпопея. (1863 – 1869 г.г.) </dc:title>
  <cp:lastModifiedBy>Жегалова</cp:lastModifiedBy>
  <cp:revision>79</cp:revision>
  <dcterms:modified xsi:type="dcterms:W3CDTF">2013-01-31T06:56:52Z</dcterms:modified>
</cp:coreProperties>
</file>