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64" r:id="rId4"/>
    <p:sldId id="262" r:id="rId5"/>
    <p:sldId id="259" r:id="rId6"/>
    <p:sldId id="269" r:id="rId7"/>
    <p:sldId id="260" r:id="rId8"/>
    <p:sldId id="263" r:id="rId9"/>
    <p:sldId id="261" r:id="rId10"/>
    <p:sldId id="270" r:id="rId11"/>
    <p:sldId id="271" r:id="rId12"/>
    <p:sldId id="265" r:id="rId13"/>
    <p:sldId id="266" r:id="rId14"/>
    <p:sldId id="268" r:id="rId15"/>
    <p:sldId id="267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66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82FA-B72D-485F-8DEB-63259C0CD52A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D924ADC-4015-4B98-BAFB-2B5CD6B3AF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82FA-B72D-485F-8DEB-63259C0CD52A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4ADC-4015-4B98-BAFB-2B5CD6B3A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82FA-B72D-485F-8DEB-63259C0CD52A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4ADC-4015-4B98-BAFB-2B5CD6B3A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82FA-B72D-485F-8DEB-63259C0CD52A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4ADC-4015-4B98-BAFB-2B5CD6B3AF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82FA-B72D-485F-8DEB-63259C0CD52A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D924ADC-4015-4B98-BAFB-2B5CD6B3A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82FA-B72D-485F-8DEB-63259C0CD52A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4ADC-4015-4B98-BAFB-2B5CD6B3AF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82FA-B72D-485F-8DEB-63259C0CD52A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4ADC-4015-4B98-BAFB-2B5CD6B3AF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82FA-B72D-485F-8DEB-63259C0CD52A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4ADC-4015-4B98-BAFB-2B5CD6B3A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82FA-B72D-485F-8DEB-63259C0CD52A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4ADC-4015-4B98-BAFB-2B5CD6B3A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82FA-B72D-485F-8DEB-63259C0CD52A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24ADC-4015-4B98-BAFB-2B5CD6B3AF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82FA-B72D-485F-8DEB-63259C0CD52A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D924ADC-4015-4B98-BAFB-2B5CD6B3AF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med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4BF82FA-B72D-485F-8DEB-63259C0CD52A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D924ADC-4015-4B98-BAFB-2B5CD6B3A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 dir="lu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fotki.yandex.ru/users/cadi-1986/view/525780/" TargetMode="External"/><Relationship Id="rId13" Type="http://schemas.openxmlformats.org/officeDocument/2006/relationships/hyperlink" Target="http://www.baby.ru/blogs/post/47852050-1821922/?page=2" TargetMode="External"/><Relationship Id="rId18" Type="http://schemas.openxmlformats.org/officeDocument/2006/relationships/hyperlink" Target="http://shop.td-shkolnik.com/catalog/3910/37532/" TargetMode="External"/><Relationship Id="rId3" Type="http://schemas.openxmlformats.org/officeDocument/2006/relationships/hyperlink" Target="http://loshadki.forum2x2.ru/" TargetMode="External"/><Relationship Id="rId7" Type="http://schemas.openxmlformats.org/officeDocument/2006/relationships/hyperlink" Target="http://www.solnushki.ru/creative/clip0071" TargetMode="External"/><Relationship Id="rId12" Type="http://schemas.openxmlformats.org/officeDocument/2006/relationships/hyperlink" Target="http://www.spbcomfort.ru/souvenirtoys/" TargetMode="External"/><Relationship Id="rId17" Type="http://schemas.openxmlformats.org/officeDocument/2006/relationships/hyperlink" Target="http://www.grif.kiev.ua/kids/kidskross/15244.html" TargetMode="External"/><Relationship Id="rId2" Type="http://schemas.openxmlformats.org/officeDocument/2006/relationships/hyperlink" Target="http://www.proshkolu.ru/user/shabai/file/955996/" TargetMode="External"/><Relationship Id="rId16" Type="http://schemas.openxmlformats.org/officeDocument/2006/relationships/hyperlink" Target="http://forum.forum.forum.form.byaki.net/eto_interesno/1963-samye_nelepye_suzhdeniya_o_pitanii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fisha.altune.ru/smotret-risunki-detskie-osen.html" TargetMode="External"/><Relationship Id="rId11" Type="http://schemas.openxmlformats.org/officeDocument/2006/relationships/hyperlink" Target="http://ds.centre1685.ru/pchelka.php" TargetMode="External"/><Relationship Id="rId5" Type="http://schemas.openxmlformats.org/officeDocument/2006/relationships/hyperlink" Target="http://kosmetista.ru/blog/kosmetichka/11887.html" TargetMode="External"/><Relationship Id="rId15" Type="http://schemas.openxmlformats.org/officeDocument/2006/relationships/hyperlink" Target="http://kartinki-zvezdochki-2.parfumeriaru.ru/" TargetMode="External"/><Relationship Id="rId10" Type="http://schemas.openxmlformats.org/officeDocument/2006/relationships/hyperlink" Target="http://www.forchel.ru/13892-igra-veselyj-parovoz.html" TargetMode="External"/><Relationship Id="rId19" Type="http://schemas.openxmlformats.org/officeDocument/2006/relationships/hyperlink" Target="http://shkola178ekb.ru/&#1102;&#1085;&#1099;&#1081;_&#1101;&#1088;&#1091;&#1076;&#1080;&#1090;_-_2012" TargetMode="External"/><Relationship Id="rId4" Type="http://schemas.openxmlformats.org/officeDocument/2006/relationships/hyperlink" Target="http://ds140.centerstart.ru/node/134" TargetMode="External"/><Relationship Id="rId9" Type="http://schemas.openxmlformats.org/officeDocument/2006/relationships/hyperlink" Target="http://funzilla.ru/catalog/detail/1588_thomas_friends/24210_mega_bloks_tomas_i_druzya_parovozik_dzheyms_art_10504/" TargetMode="External"/><Relationship Id="rId14" Type="http://schemas.openxmlformats.org/officeDocument/2006/relationships/hyperlink" Target="http://yulko.multiply.com/journa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underground.com/blog/RobDaHood/comment.html?entrynum=25&amp;tstamp=&amp;page=14" TargetMode="External"/><Relationship Id="rId2" Type="http://schemas.openxmlformats.org/officeDocument/2006/relationships/hyperlink" Target="http://papa-vlad.narod.ru/photo/o-zhivotnykh/CHto-delajut.files/030-Norka-pojmala-rybu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dsovp552.mskobr.ru/news/?p=3&amp;mode=archive" TargetMode="External"/><Relationship Id="rId4" Type="http://schemas.openxmlformats.org/officeDocument/2006/relationships/hyperlink" Target="http://www.lomonintek.ru/articles_17_725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Мои Документы\школьные фоны\фоны школьные 3\7mDYPiHDU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4071942"/>
            <a:ext cx="3628996" cy="1643074"/>
          </a:xfrm>
        </p:spPr>
        <p:txBody>
          <a:bodyPr>
            <a:noAutofit/>
          </a:bodyPr>
          <a:lstStyle/>
          <a:p>
            <a:pPr algn="r"/>
            <a:r>
              <a:rPr lang="ru-RU" sz="36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Русский язык</a:t>
            </a:r>
            <a:br>
              <a:rPr lang="ru-RU" sz="36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 класс</a:t>
            </a:r>
            <a:endParaRPr lang="ru-RU" sz="36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785794"/>
            <a:ext cx="7429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</a:schemeClr>
                </a:solidFill>
              </a:rPr>
              <a:t>10 февраля.</a:t>
            </a:r>
          </a:p>
          <a:p>
            <a:pPr algn="ctr"/>
            <a:r>
              <a:rPr lang="ru-RU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</a:schemeClr>
                </a:solidFill>
              </a:rPr>
              <a:t>Классная работа.</a:t>
            </a:r>
            <a:endParaRPr lang="ru-RU" sz="54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27" name="Picture 3" descr="D:\Мои Документы\анимация1\карандаши и ручки\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42910" y="3286124"/>
            <a:ext cx="1785950" cy="1785950"/>
          </a:xfrm>
          <a:prstGeom prst="rect">
            <a:avLst/>
          </a:prstGeom>
          <a:noFill/>
        </p:spPr>
      </p:pic>
      <p:pic>
        <p:nvPicPr>
          <p:cNvPr id="1028" name="Picture 4" descr="D:\Мои Документы\анимация1\Солнышко\55226690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714356"/>
            <a:ext cx="1575888" cy="158114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3071834" cy="40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28596" y="357166"/>
            <a:ext cx="8215370" cy="12144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all" spc="0" normalizeH="0" baseline="0" noProof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Работа  в парах.</a:t>
            </a:r>
            <a:endParaRPr kumimoji="0" lang="ru-RU" sz="4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2357430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0000"/>
                </a:solidFill>
              </a:rPr>
              <a:t>С. 134.</a:t>
            </a:r>
            <a:endParaRPr lang="ru-RU" sz="4000" dirty="0">
              <a:solidFill>
                <a:srgbClr val="00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2390" y="3429000"/>
            <a:ext cx="3053498" cy="29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00034" y="357166"/>
            <a:ext cx="8072494" cy="12144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all" spc="0" normalizeH="0" baseline="0" noProof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Работа  в парах.</a:t>
            </a:r>
            <a:endParaRPr kumimoji="0" lang="ru-RU" sz="4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996" y="2857496"/>
            <a:ext cx="392837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571736" y="1716464"/>
            <a:ext cx="64293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latin typeface="Comic Sans MS" pitchFamily="66" charset="0"/>
              </a:rPr>
              <a:t>Одушевлённое – неодушевлённое,</a:t>
            </a:r>
          </a:p>
          <a:p>
            <a:pPr algn="ctr"/>
            <a:r>
              <a:rPr lang="ru-RU" sz="2800" dirty="0" smtClean="0">
                <a:solidFill>
                  <a:srgbClr val="000000"/>
                </a:solidFill>
                <a:latin typeface="Comic Sans MS" pitchFamily="66" charset="0"/>
              </a:rPr>
              <a:t>неодушевлённое – одушевлённое.</a:t>
            </a:r>
          </a:p>
          <a:p>
            <a:endParaRPr lang="ru-RU" sz="2400" dirty="0" smtClean="0">
              <a:latin typeface="Comic Sans MS" pitchFamily="66" charset="0"/>
            </a:endParaRPr>
          </a:p>
          <a:p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857232"/>
            <a:ext cx="885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Норка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3143240" y="1714488"/>
            <a:ext cx="1428760" cy="114300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643438" y="1714488"/>
            <a:ext cx="1500198" cy="121444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071810"/>
            <a:ext cx="3387420" cy="240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09558" y="5792948"/>
            <a:ext cx="3348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что?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071810"/>
            <a:ext cx="3312000" cy="24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357818" y="5786454"/>
            <a:ext cx="3348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кто?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65331"/>
            <a:ext cx="892971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ru-RU" sz="5400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научился...</a:t>
            </a:r>
          </a:p>
          <a:p>
            <a:r>
              <a:rPr lang="ru-RU" sz="3600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           </a:t>
            </a:r>
            <a:r>
              <a:rPr lang="ru-RU" sz="5400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    узнал...</a:t>
            </a:r>
          </a:p>
          <a:p>
            <a:pPr lvl="1"/>
            <a:r>
              <a:rPr lang="ru-RU" sz="3600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         </a:t>
            </a:r>
            <a:r>
              <a:rPr lang="ru-RU" sz="5400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Я</a:t>
            </a:r>
            <a:r>
              <a:rPr lang="ru-RU" sz="3600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    </a:t>
            </a:r>
            <a:r>
              <a:rPr lang="ru-RU" sz="5400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смог...</a:t>
            </a:r>
          </a:p>
          <a:p>
            <a:pPr lvl="1"/>
            <a:r>
              <a:rPr lang="ru-RU" sz="5400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          у меня сегодня</a:t>
            </a:r>
          </a:p>
          <a:p>
            <a:pPr lvl="1"/>
            <a:r>
              <a:rPr lang="ru-RU" sz="5400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          получалось...  </a:t>
            </a:r>
          </a:p>
          <a:p>
            <a:pPr lvl="1"/>
            <a:r>
              <a:rPr lang="ru-RU" sz="5400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  Мне было сложно...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513" t="2703" r="5135" b="2703"/>
          <a:stretch>
            <a:fillRect/>
          </a:stretch>
        </p:blipFill>
        <p:spPr bwMode="auto">
          <a:xfrm>
            <a:off x="357158" y="357166"/>
            <a:ext cx="185738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58143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Имя существительное -</a:t>
            </a:r>
            <a:endParaRPr lang="ru-RU" sz="32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7884" y="119698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часть речи,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6380" y="476888"/>
            <a:ext cx="3857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обозначает предмет,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802" y="976954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отвечает на вопросы кто? или что?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214414" y="1823084"/>
          <a:ext cx="4214842" cy="1036320"/>
        </p:xfrm>
        <a:graphic>
          <a:graphicData uri="http://schemas.openxmlformats.org/drawingml/2006/table">
            <a:tbl>
              <a:tblPr firstRow="1" bandRow="1"/>
              <a:tblGrid>
                <a:gridCol w="2107421"/>
                <a:gridCol w="21074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>
                          <a:solidFill>
                            <a:srgbClr val="000000"/>
                          </a:solidFill>
                        </a:rPr>
                        <a:t>Одушевл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  <a:endParaRPr lang="ru-RU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Неодушевл</a:t>
                      </a:r>
                      <a:r>
                        <a:rPr kumimoji="0" lang="ru-RU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кто?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что?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929322" y="1714488"/>
            <a:ext cx="3000396" cy="121444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14414" y="3500438"/>
            <a:ext cx="4214842" cy="14287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929322" y="3000372"/>
            <a:ext cx="3000396" cy="35719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214414" y="5000636"/>
            <a:ext cx="4214842" cy="157163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285852" y="3606752"/>
            <a:ext cx="108000" cy="10800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249818" y="3606752"/>
            <a:ext cx="108000" cy="10800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285852" y="5106950"/>
            <a:ext cx="108000" cy="10800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249818" y="5106950"/>
            <a:ext cx="108000" cy="10800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000760" y="1820802"/>
            <a:ext cx="108000" cy="10800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750280" y="1820802"/>
            <a:ext cx="108000" cy="10800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000760" y="3071810"/>
            <a:ext cx="108000" cy="10800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750280" y="3071810"/>
            <a:ext cx="108000" cy="10800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64994" flipH="1">
            <a:off x="-201768" y="4967158"/>
            <a:ext cx="1529696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642918"/>
            <a:ext cx="692948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5715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Спасибо!</a:t>
            </a:r>
            <a:endParaRPr lang="ru-RU" sz="9600" b="1" cap="none" spc="0" dirty="0">
              <a:ln w="5715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2214554"/>
            <a:ext cx="5691214" cy="416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154275"/>
            <a:ext cx="85011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http://www.proshkolu.ru/user/shabai/file/955996/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http://loshadki.forum2x2.ru/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http://ds140.centerstart.ru/node/134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http://kosmetista.ru/blog/kosmetichka/11887.html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http://afisha.altune.ru/smotret-risunki-detskie-osen.html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http://www.solnushki.ru/creative/clip0071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http://fotki.yandex.ru/users/cadi-1986/view/525780/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http://funzilla.ru/catalog/detail/1588_thomas_friends/24210_mega_bloks_tomas_i_druzya_parovozik_dzheyms_art_10504/</a:t>
            </a:r>
            <a:endParaRPr lang="ru-RU" dirty="0" smtClean="0"/>
          </a:p>
          <a:p>
            <a:r>
              <a:rPr lang="en-US" dirty="0" smtClean="0">
                <a:hlinkClick r:id="rId10"/>
              </a:rPr>
              <a:t>http://www.forchel.ru/13892-igra-veselyj-parovoz.html</a:t>
            </a:r>
            <a:endParaRPr lang="ru-RU" dirty="0" smtClean="0"/>
          </a:p>
          <a:p>
            <a:r>
              <a:rPr lang="en-US" dirty="0" smtClean="0">
                <a:hlinkClick r:id="rId11"/>
              </a:rPr>
              <a:t>http://ds.centre1685.ru/pchelka.php</a:t>
            </a:r>
            <a:endParaRPr lang="ru-RU" dirty="0" smtClean="0"/>
          </a:p>
          <a:p>
            <a:r>
              <a:rPr lang="en-US" dirty="0" smtClean="0">
                <a:hlinkClick r:id="rId12"/>
              </a:rPr>
              <a:t>http://www.spbcomfort.ru/souvenirtoys/</a:t>
            </a:r>
            <a:endParaRPr lang="ru-RU" dirty="0" smtClean="0"/>
          </a:p>
          <a:p>
            <a:r>
              <a:rPr lang="en-US" dirty="0" smtClean="0">
                <a:hlinkClick r:id="rId13"/>
              </a:rPr>
              <a:t>http://www.baby.ru/blogs/post/47852050-1821922/?page=2</a:t>
            </a:r>
            <a:endParaRPr lang="ru-RU" dirty="0" smtClean="0"/>
          </a:p>
          <a:p>
            <a:r>
              <a:rPr lang="en-US" dirty="0" smtClean="0">
                <a:hlinkClick r:id="rId14"/>
              </a:rPr>
              <a:t>http://yulko.multiply.com/journal</a:t>
            </a:r>
            <a:endParaRPr lang="ru-RU" dirty="0" smtClean="0"/>
          </a:p>
          <a:p>
            <a:r>
              <a:rPr lang="en-US" dirty="0" smtClean="0">
                <a:hlinkClick r:id="rId15"/>
              </a:rPr>
              <a:t>http://kartinki-zvezdochki-2.parfumeriaru.ru/</a:t>
            </a:r>
            <a:endParaRPr lang="ru-RU" dirty="0" smtClean="0"/>
          </a:p>
          <a:p>
            <a:r>
              <a:rPr lang="en-US" dirty="0" smtClean="0">
                <a:hlinkClick r:id="rId16"/>
              </a:rPr>
              <a:t>http://forum.forum.forum.form.byaki.net/eto_interesno/1963-samye_nelepye_suzhdeniya_o_pitanii.html</a:t>
            </a:r>
            <a:endParaRPr lang="ru-RU" dirty="0" smtClean="0"/>
          </a:p>
          <a:p>
            <a:r>
              <a:rPr lang="en-US" dirty="0" smtClean="0">
                <a:hlinkClick r:id="rId17"/>
              </a:rPr>
              <a:t>http://www.grif.kiev.ua/kids/kidskross/15244.html</a:t>
            </a:r>
            <a:endParaRPr lang="ru-RU" dirty="0" smtClean="0"/>
          </a:p>
          <a:p>
            <a:r>
              <a:rPr lang="en-US" dirty="0" smtClean="0">
                <a:hlinkClick r:id="rId18"/>
              </a:rPr>
              <a:t>http://shop.td-shkolnik.com/catalog/3910/37532/</a:t>
            </a:r>
            <a:endParaRPr lang="ru-RU" dirty="0" smtClean="0"/>
          </a:p>
          <a:p>
            <a:r>
              <a:rPr lang="en-US" dirty="0" smtClean="0">
                <a:hlinkClick r:id="rId19"/>
              </a:rPr>
              <a:t>http://shkola178ekb.ru/</a:t>
            </a:r>
            <a:r>
              <a:rPr lang="ru-RU" dirty="0" smtClean="0">
                <a:hlinkClick r:id="rId19"/>
              </a:rPr>
              <a:t>юный_эрудит_-_</a:t>
            </a:r>
            <a:r>
              <a:rPr lang="ru-RU" dirty="0" smtClean="0">
                <a:hlinkClick r:id="rId19"/>
              </a:rPr>
              <a:t>2012</a:t>
            </a:r>
            <a:endParaRPr lang="ru-RU" dirty="0" smtClean="0"/>
          </a:p>
        </p:txBody>
      </p:sp>
      <p:sp>
        <p:nvSpPr>
          <p:cNvPr id="3" name="TextBox 4"/>
          <p:cNvSpPr txBox="1"/>
          <p:nvPr/>
        </p:nvSpPr>
        <p:spPr>
          <a:xfrm>
            <a:off x="714348" y="142852"/>
            <a:ext cx="771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solidFill>
                  <a:srgbClr val="000000"/>
                </a:solidFill>
              </a:rPr>
              <a:t>В презентации использованы материалы сайтов:</a:t>
            </a:r>
            <a:endParaRPr lang="ru-RU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92" y="428604"/>
            <a:ext cx="87868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http://papa-vlad.narod.ru/photo/o-zhivotnykh/CHto-delajut.files/030-Norka-pojmala-rybu.html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http://www.wunderground.com/blog/RobDaHood/comment.html?entrynum=25&amp;tstamp=&amp;page=14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 smtClean="0">
                <a:hlinkClick r:id="rId4"/>
              </a:rPr>
              <a:t>://www.lomonintek.ru/articles_17_725.html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http://dsovp552.mskobr.ru/news/?p=3&amp;mode=archive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214290"/>
            <a:ext cx="9144000" cy="8572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Орфографическая минутка</a:t>
            </a:r>
            <a:endParaRPr kumimoji="0" lang="ru-RU" sz="44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285860"/>
            <a:ext cx="88583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солнце блестят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лужы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В небе летают стрижи. На пеньке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гре-ются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ужи. Пышно цветут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ланды-шы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Над цветами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жужжыт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пчела. В кустах копошатся ежи.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286512" y="1571612"/>
            <a:ext cx="571504" cy="4286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86512" y="857232"/>
            <a:ext cx="463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71472" y="3714752"/>
            <a:ext cx="571504" cy="4286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286512" y="3714752"/>
            <a:ext cx="571504" cy="4286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57950" y="3098069"/>
            <a:ext cx="463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2910" y="3143248"/>
            <a:ext cx="463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4357694"/>
            <a:ext cx="2381251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214290"/>
            <a:ext cx="9144000" cy="8572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Орфографическая минутка</a:t>
            </a:r>
            <a:endParaRPr kumimoji="0" lang="ru-RU" sz="44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214422"/>
            <a:ext cx="88583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солнце блестят лужи. В небе летают стрижи. На пеньке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гре-ются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ужи. Пышно цветут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ланды-ши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Над цветами жужжит пчела. В кустах копошатся ежи.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286380" y="1927214"/>
            <a:ext cx="1571636" cy="1588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42844" y="4213230"/>
            <a:ext cx="928694" cy="1588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000892" y="3429000"/>
            <a:ext cx="1785950" cy="1588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571604" y="3427412"/>
            <a:ext cx="1214446" cy="1588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285984" y="2643182"/>
            <a:ext cx="2071702" cy="1588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572132" y="4856172"/>
            <a:ext cx="1071570" cy="1588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857752" y="4143380"/>
            <a:ext cx="2286016" cy="1588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929190" y="4143380"/>
            <a:ext cx="221457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4357694"/>
            <a:ext cx="2381251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58143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Имя существительное -</a:t>
            </a:r>
            <a:endParaRPr lang="ru-RU" sz="32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7884" y="119698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часть речи,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6380" y="476888"/>
            <a:ext cx="3857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обозначает предмет,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802" y="976954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отвечает на вопросы кто? или что?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285852" y="1823084"/>
          <a:ext cx="4071966" cy="1463040"/>
        </p:xfrm>
        <a:graphic>
          <a:graphicData uri="http://schemas.openxmlformats.org/drawingml/2006/table">
            <a:tbl>
              <a:tblPr firstRow="1" bandRow="1"/>
              <a:tblGrid>
                <a:gridCol w="2035983"/>
                <a:gridCol w="20359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>
                          <a:solidFill>
                            <a:srgbClr val="000000"/>
                          </a:solidFill>
                        </a:rPr>
                        <a:t>Одушевл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  <a:endParaRPr lang="ru-RU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Неодушевл</a:t>
                      </a:r>
                      <a:r>
                        <a:rPr kumimoji="0" lang="ru-RU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кто?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что?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214414" y="1714488"/>
            <a:ext cx="4214842" cy="17145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929322" y="1714488"/>
            <a:ext cx="3000396" cy="121444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14414" y="3500438"/>
            <a:ext cx="4214842" cy="14287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929322" y="3000372"/>
            <a:ext cx="3000396" cy="35719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214414" y="5000636"/>
            <a:ext cx="4214842" cy="157163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285852" y="1820802"/>
            <a:ext cx="108000" cy="10800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249818" y="1820802"/>
            <a:ext cx="108000" cy="10800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285852" y="3606752"/>
            <a:ext cx="108000" cy="10800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249818" y="3606752"/>
            <a:ext cx="108000" cy="10800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285852" y="5106950"/>
            <a:ext cx="108000" cy="10800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249818" y="5106950"/>
            <a:ext cx="108000" cy="10800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000760" y="1820802"/>
            <a:ext cx="108000" cy="10800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750280" y="1820802"/>
            <a:ext cx="108000" cy="10800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000760" y="3071810"/>
            <a:ext cx="108000" cy="10800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750280" y="3071810"/>
            <a:ext cx="108000" cy="10800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929322" y="214290"/>
            <a:ext cx="2438416" cy="3571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357818" y="785794"/>
            <a:ext cx="3500430" cy="3571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071802" y="1285860"/>
            <a:ext cx="5857884" cy="3571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000760" y="285728"/>
            <a:ext cx="108000" cy="10800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215338" y="285728"/>
            <a:ext cx="108000" cy="10800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429256" y="857232"/>
            <a:ext cx="108000" cy="10800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8678842" y="857232"/>
            <a:ext cx="108000" cy="10800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143240" y="1357298"/>
            <a:ext cx="108000" cy="10800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8786842" y="1357298"/>
            <a:ext cx="108000" cy="10800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64994" flipH="1">
            <a:off x="-201768" y="4967158"/>
            <a:ext cx="1529696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школьные фоны\фоны школьные 3\7mDYPiHDU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785786" y="2500306"/>
            <a:ext cx="7643866" cy="142876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spc="50" normalizeH="0" baseline="0" noProof="0" dirty="0" smtClean="0">
                <a:ln w="1143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Одушевлённые  и неодушевлённые имена существительные.</a:t>
            </a:r>
            <a:endParaRPr kumimoji="0" lang="ru-RU" sz="3200" b="1" i="0" u="none" strike="noStrike" kern="1200" spc="50" normalizeH="0" baseline="0" noProof="0" dirty="0">
              <a:ln w="11430">
                <a:solidFill>
                  <a:srgbClr val="002060"/>
                </a:solidFill>
              </a:ln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38186" y="642918"/>
            <a:ext cx="7643866" cy="23574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10 февраля.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Классная работа.</a:t>
            </a:r>
            <a:endParaRPr kumimoji="0" lang="ru-RU" sz="3800" b="1" i="0" u="none" strike="noStrike" kern="1200" cap="all" spc="0" normalizeH="0" baseline="0" noProof="0" dirty="0">
              <a:ln w="9000" cmpd="sng">
                <a:solidFill>
                  <a:srgbClr val="002060"/>
                </a:solidFill>
                <a:prstDash val="solid"/>
              </a:ln>
              <a:solidFill>
                <a:schemeClr val="tx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4" descr="D:\Мои Документы\анимация1\Солнышко\55226690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714356"/>
            <a:ext cx="1575888" cy="1581141"/>
          </a:xfrm>
          <a:prstGeom prst="rect">
            <a:avLst/>
          </a:prstGeom>
          <a:noFill/>
        </p:spPr>
      </p:pic>
      <p:pic>
        <p:nvPicPr>
          <p:cNvPr id="9" name="Picture 3" descr="D:\Мои Документы\анимация1\карандаши и ручки\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571876"/>
            <a:ext cx="1785950" cy="1785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2435299"/>
            <a:ext cx="4429156" cy="434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00034" y="357166"/>
            <a:ext cx="8001056" cy="12144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all" spc="0" normalizeH="0" baseline="0" noProof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Работа  в парах.</a:t>
            </a:r>
            <a:endParaRPr kumimoji="0" lang="ru-RU" sz="4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3428992" y="1142984"/>
            <a:ext cx="4500594" cy="2071702"/>
          </a:xfrm>
          <a:prstGeom prst="cloudCallout">
            <a:avLst>
              <a:gd name="adj1" fmla="val -29145"/>
              <a:gd name="adj2" fmla="val 65562"/>
            </a:avLst>
          </a:prstGeom>
          <a:solidFill>
            <a:schemeClr val="tx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Comic Sans MS" pitchFamily="66" charset="0"/>
              </a:rPr>
              <a:t>Одушевлённые?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Comic Sans MS" pitchFamily="66" charset="0"/>
              </a:rPr>
              <a:t>Неодушевлённые?</a:t>
            </a:r>
            <a:endParaRPr lang="ru-RU" sz="2400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79" y="934898"/>
            <a:ext cx="799427" cy="10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513" r="29730" b="17567"/>
          <a:stretch>
            <a:fillRect/>
          </a:stretch>
        </p:blipFill>
        <p:spPr bwMode="auto">
          <a:xfrm rot="416693">
            <a:off x="428596" y="1785926"/>
            <a:ext cx="1881194" cy="184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66"/>
          <a:stretch>
            <a:fillRect/>
          </a:stretch>
        </p:blipFill>
        <p:spPr bwMode="auto">
          <a:xfrm>
            <a:off x="428596" y="4071949"/>
            <a:ext cx="194175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396302"/>
            <a:ext cx="1212642" cy="96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3667" y="714356"/>
            <a:ext cx="765922" cy="99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2778" y="785794"/>
            <a:ext cx="634755" cy="114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Выноска-облако 13"/>
          <p:cNvSpPr/>
          <p:nvPr/>
        </p:nvSpPr>
        <p:spPr>
          <a:xfrm>
            <a:off x="571472" y="857232"/>
            <a:ext cx="1500198" cy="928694"/>
          </a:xfrm>
          <a:prstGeom prst="cloud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85786" y="1071546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Кто?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6" name="Выноска-облако 15"/>
          <p:cNvSpPr/>
          <p:nvPr/>
        </p:nvSpPr>
        <p:spPr>
          <a:xfrm>
            <a:off x="642910" y="3571876"/>
            <a:ext cx="1500198" cy="928694"/>
          </a:xfrm>
          <a:prstGeom prst="cloud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857224" y="3714752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Что?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20804895">
            <a:off x="1044485" y="2341747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ln>
                  <a:solidFill>
                    <a:schemeClr val="tx1"/>
                  </a:solidFill>
                </a:ln>
                <a:solidFill>
                  <a:srgbClr val="FFFFCC"/>
                </a:solidFill>
              </a:rPr>
              <a:t>Одуш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FFCC"/>
                </a:solidFill>
              </a:rPr>
              <a:t>.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FFC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786" y="4906044"/>
            <a:ext cx="1540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</a:rPr>
              <a:t>Неодуш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2341" r="50889" b="51254"/>
          <a:stretch>
            <a:fillRect/>
          </a:stretch>
        </p:blipFill>
        <p:spPr bwMode="auto">
          <a:xfrm rot="313916">
            <a:off x="2292404" y="2000240"/>
            <a:ext cx="2286016" cy="153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50000" r="51691"/>
          <a:stretch>
            <a:fillRect/>
          </a:stretch>
        </p:blipFill>
        <p:spPr bwMode="auto">
          <a:xfrm>
            <a:off x="4500562" y="2000240"/>
            <a:ext cx="214314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1530" t="50000" b="2273"/>
          <a:stretch>
            <a:fillRect/>
          </a:stretch>
        </p:blipFill>
        <p:spPr bwMode="auto">
          <a:xfrm>
            <a:off x="6636537" y="1857364"/>
            <a:ext cx="2270423" cy="15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2341" r="50889" b="51254"/>
          <a:stretch>
            <a:fillRect/>
          </a:stretch>
        </p:blipFill>
        <p:spPr bwMode="auto">
          <a:xfrm rot="313916">
            <a:off x="2220966" y="4500570"/>
            <a:ext cx="2286016" cy="153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50000" r="51691"/>
          <a:stretch>
            <a:fillRect/>
          </a:stretch>
        </p:blipFill>
        <p:spPr bwMode="auto">
          <a:xfrm>
            <a:off x="4429124" y="4500570"/>
            <a:ext cx="214314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1530" t="50000" b="2273"/>
          <a:stretch>
            <a:fillRect/>
          </a:stretch>
        </p:blipFill>
        <p:spPr bwMode="auto">
          <a:xfrm>
            <a:off x="6565099" y="4357694"/>
            <a:ext cx="2270423" cy="15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928670"/>
            <a:ext cx="802106" cy="75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642918"/>
            <a:ext cx="754460" cy="106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2217 0.2671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65 0.20417 L 0.35556 0.571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01 -0.01227 L 0.46476 0.2113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2014 L -0.00365 0.1803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0.07083 0.580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-0.52951 0.5641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" y="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58143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Имя существительное -</a:t>
            </a:r>
            <a:endParaRPr lang="ru-RU" sz="32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7884" y="119698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часть речи,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6380" y="476888"/>
            <a:ext cx="3857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обозначает предмет,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802" y="976954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отвечает на вопросы кто? или что?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214414" y="1823084"/>
          <a:ext cx="4214842" cy="1036320"/>
        </p:xfrm>
        <a:graphic>
          <a:graphicData uri="http://schemas.openxmlformats.org/drawingml/2006/table">
            <a:tbl>
              <a:tblPr firstRow="1" bandRow="1"/>
              <a:tblGrid>
                <a:gridCol w="2107421"/>
                <a:gridCol w="21074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>
                          <a:solidFill>
                            <a:srgbClr val="000000"/>
                          </a:solidFill>
                        </a:rPr>
                        <a:t>Одушевл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  <a:endParaRPr lang="ru-RU" sz="28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Неодушевл</a:t>
                      </a:r>
                      <a:r>
                        <a:rPr kumimoji="0" lang="ru-RU" sz="2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кто?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что?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214414" y="2357430"/>
            <a:ext cx="2124000" cy="107157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929322" y="1714488"/>
            <a:ext cx="3000396" cy="121444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14414" y="3500438"/>
            <a:ext cx="4214842" cy="14287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929322" y="3000372"/>
            <a:ext cx="3000396" cy="35719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214414" y="5000636"/>
            <a:ext cx="4214842" cy="157163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285852" y="2428868"/>
            <a:ext cx="108000" cy="10800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143240" y="2428868"/>
            <a:ext cx="108000" cy="10800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285852" y="3606752"/>
            <a:ext cx="108000" cy="10800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249818" y="3606752"/>
            <a:ext cx="108000" cy="10800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285852" y="5106950"/>
            <a:ext cx="108000" cy="10800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249818" y="5106950"/>
            <a:ext cx="108000" cy="10800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000760" y="1820802"/>
            <a:ext cx="108000" cy="10800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750280" y="1820802"/>
            <a:ext cx="108000" cy="10800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000760" y="3071810"/>
            <a:ext cx="108000" cy="10800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750280" y="3071810"/>
            <a:ext cx="108000" cy="10800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305256" y="2357430"/>
            <a:ext cx="2124000" cy="107157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357554" y="2428868"/>
            <a:ext cx="108000" cy="10800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249818" y="2428868"/>
            <a:ext cx="108000" cy="10800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64994" flipH="1">
            <a:off x="-201768" y="4967158"/>
            <a:ext cx="1529696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3071834" cy="40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14282" y="357166"/>
            <a:ext cx="8715436" cy="12144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all" spc="0" normalizeH="0" baseline="0" noProof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Работа  с правилом.</a:t>
            </a:r>
            <a:endParaRPr kumimoji="0" lang="ru-RU" sz="4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2357430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0000"/>
                </a:solidFill>
              </a:rPr>
              <a:t>С. 48, 50.</a:t>
            </a:r>
            <a:endParaRPr lang="ru-RU" sz="40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13248" y="3500438"/>
            <a:ext cx="2921207" cy="315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Другая 5">
      <a:dk1>
        <a:srgbClr val="00FF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1061</TotalTime>
  <Words>323</Words>
  <Application>Microsoft Office PowerPoint</Application>
  <PresentationFormat>Экран (4:3)</PresentationFormat>
  <Paragraphs>90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Справедливость</vt:lpstr>
      <vt:lpstr>Русский язык 2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 2 класс</dc:title>
  <dc:creator>Пользователь</dc:creator>
  <cp:lastModifiedBy>Пользователь</cp:lastModifiedBy>
  <cp:revision>98</cp:revision>
  <dcterms:created xsi:type="dcterms:W3CDTF">2012-02-06T16:40:01Z</dcterms:created>
  <dcterms:modified xsi:type="dcterms:W3CDTF">2013-01-28T06:22:29Z</dcterms:modified>
</cp:coreProperties>
</file>