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  <p:sldId id="272" r:id="rId15"/>
    <p:sldId id="275" r:id="rId16"/>
    <p:sldId id="264" r:id="rId17"/>
    <p:sldId id="270" r:id="rId18"/>
    <p:sldId id="273" r:id="rId19"/>
    <p:sldId id="271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 varScale="1">
        <p:scale>
          <a:sx n="84" d="100"/>
          <a:sy n="84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wmf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Мини-исследование</a:t>
            </a:r>
            <a:b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«Зачем нужна запятая?»</a:t>
            </a:r>
            <a:endParaRPr lang="ru-RU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43874" cy="435771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accent6"/>
                </a:solidFill>
                <a:cs typeface="Arial" pitchFamily="34" charset="0"/>
              </a:rPr>
              <a:t>Выполняла ученица 9а класса</a:t>
            </a:r>
          </a:p>
          <a:p>
            <a:pPr algn="r"/>
            <a:r>
              <a:rPr lang="ru-RU" sz="2800" dirty="0" smtClean="0">
                <a:solidFill>
                  <a:schemeClr val="accent6"/>
                </a:solidFill>
                <a:cs typeface="Arial" pitchFamily="34" charset="0"/>
              </a:rPr>
              <a:t>ГБОУ средней школы №337</a:t>
            </a:r>
          </a:p>
          <a:p>
            <a:pPr algn="r"/>
            <a:r>
              <a:rPr lang="ru-RU" sz="2800" dirty="0" err="1" smtClean="0">
                <a:solidFill>
                  <a:schemeClr val="accent6"/>
                </a:solidFill>
                <a:cs typeface="Arial" pitchFamily="34" charset="0"/>
              </a:rPr>
              <a:t>Шаирянц</a:t>
            </a:r>
            <a:r>
              <a:rPr lang="ru-RU" sz="2800" dirty="0" smtClean="0">
                <a:solidFill>
                  <a:schemeClr val="accent6"/>
                </a:solidFill>
                <a:cs typeface="Arial" pitchFamily="34" charset="0"/>
              </a:rPr>
              <a:t> Ванесса</a:t>
            </a:r>
          </a:p>
          <a:p>
            <a:pPr algn="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accent6"/>
                </a:solidFill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dirty="0" smtClean="0">
                <a:solidFill>
                  <a:schemeClr val="accent6"/>
                </a:solidFill>
                <a:cs typeface="Arial" pitchFamily="34" charset="0"/>
              </a:rPr>
              <a:t>2013г.</a:t>
            </a:r>
            <a:endParaRPr lang="ru-RU" dirty="0">
              <a:solidFill>
                <a:schemeClr val="accent6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458200" cy="1222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Разделяющие знаки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459" y="703241"/>
            <a:ext cx="8458200" cy="4071966"/>
          </a:xfrm>
        </p:spPr>
        <p:txBody>
          <a:bodyPr>
            <a:normAutofit lnSpcReduction="10000"/>
          </a:bodyPr>
          <a:lstStyle/>
          <a:p>
            <a:r>
              <a:rPr lang="en-US" sz="4300" dirty="0" smtClean="0">
                <a:solidFill>
                  <a:srgbClr val="00B050"/>
                </a:solidFill>
              </a:rPr>
              <a:t>;</a:t>
            </a:r>
            <a:r>
              <a:rPr lang="ru-RU" sz="4300" dirty="0" smtClean="0">
                <a:solidFill>
                  <a:srgbClr val="00B050"/>
                </a:solidFill>
              </a:rPr>
              <a:t> ТОЧКА С ЗАПЯТОЙ </a:t>
            </a:r>
            <a:endParaRPr lang="en-US" sz="4300" dirty="0" smtClean="0">
              <a:solidFill>
                <a:srgbClr val="00B050"/>
              </a:solidFill>
            </a:endParaRPr>
          </a:p>
          <a:p>
            <a:r>
              <a:rPr lang="ru-RU" sz="3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Разделяет простые предложения в составе сложного бессоюзного предложения.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Изумрудные лягушата прыгают под ногами между корней подняв золотую головку лежит уж и стережет их.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3886200"/>
            <a:ext cx="8458200" cy="9144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pic>
        <p:nvPicPr>
          <p:cNvPr id="7172" name="Picture 4" descr="C:\Users\Мои Документы\AppData\Local\Microsoft\Windows\Temporary Internet Files\Content.IE5\TILCQKVB\MC9000840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5016"/>
            <a:ext cx="928694" cy="922699"/>
          </a:xfrm>
          <a:prstGeom prst="rect">
            <a:avLst/>
          </a:prstGeom>
          <a:noFill/>
        </p:spPr>
      </p:pic>
      <p:pic>
        <p:nvPicPr>
          <p:cNvPr id="7173" name="Picture 5" descr="C:\Users\Мои Документы\AppData\Local\Microsoft\Windows\Temporary Internet Files\Content.IE5\H7A9BW3A\MC90035616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14480" y="5572140"/>
            <a:ext cx="1285884" cy="823931"/>
          </a:xfrm>
          <a:prstGeom prst="rect">
            <a:avLst/>
          </a:prstGeom>
          <a:noFill/>
        </p:spPr>
      </p:pic>
      <p:pic>
        <p:nvPicPr>
          <p:cNvPr id="7175" name="Picture 7" descr="C:\Users\Мои Документы\AppData\Local\Microsoft\Windows\Temporary Internet Files\Content.IE5\RYQ60TH3\MP90044657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643569" y="5000635"/>
            <a:ext cx="2947300" cy="1694697"/>
          </a:xfrm>
          <a:prstGeom prst="rect">
            <a:avLst/>
          </a:prstGeom>
          <a:noFill/>
        </p:spPr>
      </p:pic>
      <p:pic>
        <p:nvPicPr>
          <p:cNvPr id="7176" name="Picture 8" descr="C:\Users\Мои Документы\AppData\Local\Microsoft\Windows\Temporary Internet Files\Content.IE5\TILCQKVB\MC9003914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5286388"/>
            <a:ext cx="1876434" cy="123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542928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Изумрудные лягушата прыгают под ногами; между корней, подняв золотую головку, лежит уж и стережет 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458200" cy="1222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Разделяющие знаки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5286412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00B050"/>
                </a:solidFill>
              </a:rPr>
              <a:t>, </a:t>
            </a:r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ЗАПЯТАЯ разделяет.</a:t>
            </a:r>
          </a:p>
          <a:p>
            <a:r>
              <a:rPr lang="ru-RU" sz="3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Однородные члены предложения.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Ромашки одуванчики лютики клевер  полевые цветы.</a:t>
            </a:r>
          </a:p>
          <a:p>
            <a:r>
              <a:rPr lang="ru-RU" sz="3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Простые предложения в составе сложного.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Гремел гром сверкала молния.</a:t>
            </a:r>
          </a:p>
          <a:p>
            <a:endParaRPr lang="ru-RU" sz="2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Мои Документы\AppData\Local\Microsoft\Windows\Temporary Internet Files\Content.IE5\H7A9BW3A\MC9003710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2802" y="4643446"/>
            <a:ext cx="1881198" cy="1997461"/>
          </a:xfrm>
          <a:prstGeom prst="rect">
            <a:avLst/>
          </a:prstGeom>
          <a:noFill/>
        </p:spPr>
      </p:pic>
      <p:pic>
        <p:nvPicPr>
          <p:cNvPr id="8195" name="Picture 3" descr="C:\Users\Мои Документы\AppData\Local\Microsoft\Windows\Temporary Internet Files\Content.IE5\TILCQKVB\MC9004134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5263696"/>
            <a:ext cx="1668476" cy="1594304"/>
          </a:xfrm>
          <a:prstGeom prst="rect">
            <a:avLst/>
          </a:prstGeom>
          <a:noFill/>
        </p:spPr>
      </p:pic>
      <p:pic>
        <p:nvPicPr>
          <p:cNvPr id="8196" name="Picture 4" descr="C:\Users\Мои Документы\AppData\Local\Microsoft\Windows\Temporary Internet Files\Content.IE5\P0KQ2VNI\MP90039979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285728"/>
            <a:ext cx="1238276" cy="1548633"/>
          </a:xfrm>
          <a:prstGeom prst="rect">
            <a:avLst/>
          </a:prstGeom>
          <a:noFill/>
        </p:spPr>
      </p:pic>
      <p:pic>
        <p:nvPicPr>
          <p:cNvPr id="8197" name="Picture 5" descr="C:\Users\Мои Документы\AppData\Local\Microsoft\Windows\Temporary Internet Files\Content.IE5\RYQ60TH3\MP900401688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928934"/>
            <a:ext cx="1191020" cy="148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458631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Ромашки, одуванчики, лютики, клевер – полевые цветы.</a:t>
            </a:r>
            <a:endParaRPr lang="en-US" sz="4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endParaRPr lang="ru-RU" sz="4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Гремел гром, сверкала молния.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1222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Выделяющие знаки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05842" cy="564360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«» КАВЫЧКИ</a:t>
            </a:r>
            <a:endParaRPr lang="en-US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Выделяют прямую речь.</a:t>
            </a:r>
          </a:p>
          <a:p>
            <a:r>
              <a:rPr lang="ru-RU" sz="38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Что с вами?  спросил он.</a:t>
            </a:r>
          </a:p>
          <a:p>
            <a:endParaRPr lang="ru-RU" sz="3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ru-RU" sz="38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Она взглянула и вскрикнула</a:t>
            </a:r>
            <a:r>
              <a:rPr lang="ru-RU" sz="3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 </a:t>
            </a:r>
            <a:r>
              <a:rPr lang="ru-RU" sz="38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Это Казбич!</a:t>
            </a:r>
            <a:endParaRPr lang="ru-RU" sz="3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endParaRPr lang="ru-RU" sz="3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38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Скажи-ка мне красавица, — спросил я, — что ты делала сегодня на кровле</a:t>
            </a:r>
            <a:r>
              <a:rPr lang="ru-RU" sz="3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? — </a:t>
            </a:r>
            <a:r>
              <a:rPr lang="ru-RU" sz="38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А смотрела, откуда ветер дует</a:t>
            </a:r>
            <a:r>
              <a:rPr lang="ru-RU" sz="3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.</a:t>
            </a:r>
            <a:endParaRPr lang="ru-RU" sz="3800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099" name="Picture 3" descr="C:\Users\Мои Документы\AppData\Local\Microsoft\Windows\Temporary Internet Files\Content.IE5\P0KQ2VNI\MC9003466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496"/>
            <a:ext cx="1547813" cy="1952625"/>
          </a:xfrm>
          <a:prstGeom prst="rect">
            <a:avLst/>
          </a:prstGeom>
          <a:noFill/>
        </p:spPr>
      </p:pic>
      <p:pic>
        <p:nvPicPr>
          <p:cNvPr id="4100" name="Picture 4" descr="C:\Users\Мои Документы\AppData\Local\Microsoft\Windows\Temporary Internet Files\Content.IE5\H7A9BW3A\MC9004152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857232"/>
            <a:ext cx="2693553" cy="1806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6215106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“Что с вами?” – спросил он.</a:t>
            </a:r>
          </a:p>
          <a:p>
            <a:endParaRPr lang="ru-RU" sz="36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Она взглянула и вскрикнула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: «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Это Казбич!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»</a:t>
            </a:r>
          </a:p>
          <a:p>
            <a:endParaRPr lang="ru-RU" sz="36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Скажи-ка мне, красавица, — спросил я, — что ты делала сегодня на кровле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?» — «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А смотрела, откуда ветер дует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8581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Выделяющие знаки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786058"/>
            <a:ext cx="8501122" cy="4572056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solidFill>
                  <a:srgbClr val="00B050"/>
                </a:solidFill>
              </a:rPr>
              <a:t>ЗАПЯТЫЕ</a:t>
            </a:r>
            <a:r>
              <a:rPr lang="ru-RU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выделяют</a:t>
            </a:r>
          </a:p>
          <a:p>
            <a:r>
              <a:rPr lang="ru-RU" sz="31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Вводные слова, обращения.</a:t>
            </a:r>
          </a:p>
          <a:p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Глазами кажется хотел бы всех он съесть. Простите мирные долины и вы знакомых гор вершины и вы знакомые леса.</a:t>
            </a:r>
          </a:p>
          <a:p>
            <a:endParaRPr lang="ru-RU" sz="31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31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Причастный оборот (обособленные определения).</a:t>
            </a:r>
          </a:p>
          <a:p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Друг обрадовавшийся моему приходу.</a:t>
            </a:r>
          </a:p>
          <a:p>
            <a:endParaRPr lang="ru-RU" sz="31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sz="31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126" name="Picture 6" descr="C:\Users\Мои Документы\AppData\Local\Microsoft\Windows\Temporary Internet Files\Content.IE5\TILCQKVB\MC9003102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245" y="5000636"/>
            <a:ext cx="2160755" cy="1643074"/>
          </a:xfrm>
          <a:prstGeom prst="rect">
            <a:avLst/>
          </a:prstGeom>
          <a:noFill/>
        </p:spPr>
      </p:pic>
      <p:pic>
        <p:nvPicPr>
          <p:cNvPr id="5127" name="Picture 7" descr="C:\Users\Мои Документы\AppData\Local\Microsoft\Windows\Temporary Internet Files\Content.IE5\H7A9BW3A\MP90040135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42"/>
            <a:ext cx="1643074" cy="16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58200" cy="5929354"/>
          </a:xfrm>
        </p:spPr>
        <p:txBody>
          <a:bodyPr>
            <a:normAutofit fontScale="97500"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Глазами, кажется, хотел бы всех он съесть. Простите, мирные долины, и вы, знакомых гор вершины, и вы, знакомые леса.</a:t>
            </a:r>
          </a:p>
          <a:p>
            <a:endParaRPr lang="ru-RU" sz="40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Друг, обрадовавшийся моему приходу.</a:t>
            </a:r>
          </a:p>
          <a:p>
            <a:endParaRPr lang="ru-RU" sz="40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57150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Деепричастный оборот (обособленные обстоятельства).</a:t>
            </a:r>
          </a:p>
          <a:p>
            <a:r>
              <a:rPr lang="ru-RU" sz="3600" i="1" dirty="0" smtClean="0"/>
              <a:t> 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Недавно я узнал что Печорин возвращаясь из Персии умер.</a:t>
            </a:r>
          </a:p>
          <a:p>
            <a:endParaRPr lang="ru-RU" sz="36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ru-RU" sz="3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Обособленные дополнения.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Я ничего не мог различить кроме мутного кручения метели .</a:t>
            </a:r>
            <a:endParaRPr lang="ru-RU" sz="36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6147" name="Picture 3" descr="C:\Users\Мои Документы\AppData\Local\Microsoft\Windows\Temporary Internet Files\Content.IE5\RYQ60TH3\MP9004444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428868"/>
            <a:ext cx="2127063" cy="2286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607223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Недавно я узнал, что Печорин, возвращаясь из Персии, умер.</a:t>
            </a:r>
          </a:p>
          <a:p>
            <a:endParaRPr lang="ru-RU" sz="44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Я ничего не мог различить, кроме мутного кручения метели .</a:t>
            </a:r>
            <a:endParaRPr lang="ru-RU" sz="44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477280" cy="592935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  <a:latin typeface="+mj-lt"/>
              </a:rPr>
              <a:t>Без знаков препинания в письменной речи обойтись невозможно. Пунктуация служит целями общения людей. При помощи знаков препинания пишущий выражает определенные значения и оттенки, вкладываемые им в свое письменное высказывание, а читающий, видя пунктуационные знаки в тексте, на основании их воспринимает выражаемые ими значения и оттенки</a:t>
            </a:r>
            <a:r>
              <a:rPr lang="ru-RU" sz="3800" dirty="0" smtClean="0">
                <a:solidFill>
                  <a:schemeClr val="accent6"/>
                </a:solidFill>
              </a:rPr>
              <a:t>. </a:t>
            </a:r>
            <a:endParaRPr lang="ru-RU" sz="3800" dirty="0">
              <a:solidFill>
                <a:schemeClr val="accent6"/>
              </a:solidFill>
            </a:endParaRPr>
          </a:p>
        </p:txBody>
      </p:sp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-357214"/>
            <a:ext cx="1447800" cy="1447800"/>
          </a:xfrm>
          <a:prstGeom prst="rect">
            <a:avLst/>
          </a:prstGeom>
        </p:spPr>
      </p:pic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3977" y="3000372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5072098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4"/>
                </a:solidFill>
                <a:latin typeface="Constantia" pitchFamily="18" charset="0"/>
              </a:rPr>
              <a:t>Разделяя или выделяя слова, обороты, части предложения, знаки препинания устанавливают связи между ними, помогают пишущему точнее выразить мысль, а читающему правильнее её понять. </a:t>
            </a:r>
          </a:p>
          <a:p>
            <a:r>
              <a:rPr lang="ru-RU" sz="3200" dirty="0" smtClean="0">
                <a:solidFill>
                  <a:schemeClr val="accent4"/>
                </a:solidFill>
                <a:latin typeface="Constantia" pitchFamily="18" charset="0"/>
              </a:rPr>
              <a:t>К.Г. Паустовский писал : «Знаки препинания- это как нотные знаки. Они держат текст и не дают ему рассыпаться.»</a:t>
            </a:r>
          </a:p>
          <a:p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2051" name="Picture 3" descr="C:\Users\Мои Документы\AppData\Local\Microsoft\Windows\Temporary Internet Files\Content.IE5\RYQ60TH3\MC9002506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3" y="4929198"/>
            <a:ext cx="1695983" cy="1735129"/>
          </a:xfrm>
          <a:prstGeom prst="rect">
            <a:avLst/>
          </a:prstGeom>
          <a:noFill/>
        </p:spPr>
      </p:pic>
      <p:pic>
        <p:nvPicPr>
          <p:cNvPr id="2052" name="Picture 4" descr="C:\Users\Мои Документы\AppData\Local\Microsoft\Windows\Temporary Internet Files\Content.IE5\P0KQ2VNI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857760"/>
            <a:ext cx="1739900" cy="1836738"/>
          </a:xfrm>
          <a:prstGeom prst="rect">
            <a:avLst/>
          </a:prstGeom>
          <a:noFill/>
        </p:spPr>
      </p:pic>
      <p:pic>
        <p:nvPicPr>
          <p:cNvPr id="2053" name="Picture 5" descr="C:\Users\Мои Документы\AppData\Local\Microsoft\Windows\Temporary Internet Files\Content.IE5\RYQ60TH3\MC9002908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5072074"/>
            <a:ext cx="1374780" cy="1509700"/>
          </a:xfrm>
          <a:prstGeom prst="rect">
            <a:avLst/>
          </a:prstGeom>
          <a:noFill/>
        </p:spPr>
      </p:pic>
      <p:pic>
        <p:nvPicPr>
          <p:cNvPr id="2054" name="Picture 6" descr="C:\Users\Мои Документы\AppData\Local\Microsoft\Windows\Temporary Internet Files\Content.IE5\P0KQ2VNI\MC9002991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714620"/>
            <a:ext cx="1134227" cy="1130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42918"/>
            <a:ext cx="8458200" cy="464347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/>
                </a:solidFill>
                <a:latin typeface="Constantia" pitchFamily="18" charset="0"/>
              </a:rPr>
              <a:t>Все мы бываем и в роли пишущих, и в роли читающих, поэтому знаки препинания должны быть едиными для всех людей, пользующихся языком. Знание пунктуации- залог осуществления главной функции языка- успешного общения людей.</a:t>
            </a:r>
            <a:endParaRPr lang="ru-RU" sz="4000" dirty="0">
              <a:solidFill>
                <a:schemeClr val="accent4"/>
              </a:solidFill>
              <a:latin typeface="Constantia" pitchFamily="18" charset="0"/>
            </a:endParaRPr>
          </a:p>
        </p:txBody>
      </p:sp>
      <p:pic>
        <p:nvPicPr>
          <p:cNvPr id="3075" name="Picture 3" descr="C:\Users\Мои Документы\AppData\Local\Microsoft\Windows\Temporary Internet Files\Content.IE5\TILCQKVB\MC9002921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1316" y="4643446"/>
            <a:ext cx="2113556" cy="2000264"/>
          </a:xfrm>
          <a:prstGeom prst="rect">
            <a:avLst/>
          </a:prstGeom>
          <a:noFill/>
        </p:spPr>
      </p:pic>
      <p:pic>
        <p:nvPicPr>
          <p:cNvPr id="3076" name="Picture 4" descr="C:\Users\Мои Документы\AppData\Local\Microsoft\Windows\Temporary Internet Files\Content.IE5\H7A9BW3A\MC9002299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5027575"/>
            <a:ext cx="1808902" cy="1830425"/>
          </a:xfrm>
          <a:prstGeom prst="rect">
            <a:avLst/>
          </a:prstGeom>
          <a:noFill/>
        </p:spPr>
      </p:pic>
      <p:pic>
        <p:nvPicPr>
          <p:cNvPr id="3080" name="Picture 8" descr="C:\Users\Мои Документы\AppData\Local\Microsoft\Windows\Temporary Internet Files\Content.IE5\P0KQ2VNI\MC9002819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5369447"/>
            <a:ext cx="1571636" cy="1488553"/>
          </a:xfrm>
          <a:prstGeom prst="rect">
            <a:avLst/>
          </a:prstGeom>
          <a:noFill/>
        </p:spPr>
      </p:pic>
      <p:pic>
        <p:nvPicPr>
          <p:cNvPr id="3081" name="Picture 9" descr="C:\Users\Мои Документы\AppData\Local\Microsoft\Windows\Temporary Internet Files\Content.IE5\RYQ60TH3\MC90043577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8923" y="1428736"/>
            <a:ext cx="1035077" cy="2251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357158" y="321468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Разделение                      Выделение</a:t>
            </a:r>
            <a:br>
              <a:rPr lang="ru-RU" dirty="0" smtClean="0">
                <a:solidFill>
                  <a:schemeClr val="accent6"/>
                </a:solidFill>
              </a:rPr>
            </a:br>
            <a:r>
              <a:rPr lang="ru-RU" dirty="0" smtClean="0">
                <a:solidFill>
                  <a:schemeClr val="accent6"/>
                </a:solidFill>
              </a:rPr>
              <a:t>(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разделяющие знаки</a:t>
            </a:r>
            <a: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)                  (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выделяющие знаки</a:t>
            </a:r>
            <a: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929198"/>
            <a:ext cx="8458200" cy="914400"/>
          </a:xfrm>
        </p:spPr>
        <p:txBody>
          <a:bodyPr>
            <a:normAutofit fontScale="92500"/>
          </a:bodyPr>
          <a:lstStyle/>
          <a:p>
            <a:r>
              <a:rPr lang="ru-RU" sz="5400" dirty="0" smtClean="0">
                <a:solidFill>
                  <a:schemeClr val="accent6"/>
                </a:solidFill>
                <a:latin typeface="+mj-lt"/>
              </a:rPr>
              <a:t>Функции знаков препинания</a:t>
            </a:r>
          </a:p>
          <a:p>
            <a:endParaRPr lang="ru-RU" sz="5400" dirty="0" smtClean="0">
              <a:solidFill>
                <a:schemeClr val="accent6"/>
              </a:solidFill>
            </a:endParaRPr>
          </a:p>
          <a:p>
            <a:endParaRPr lang="ru-RU" sz="5400" dirty="0" smtClean="0">
              <a:solidFill>
                <a:schemeClr val="accent6"/>
              </a:solidFill>
            </a:endParaRPr>
          </a:p>
          <a:p>
            <a:endParaRPr lang="ru-RU" sz="5400" dirty="0" smtClean="0">
              <a:solidFill>
                <a:schemeClr val="accent6"/>
              </a:solidFill>
            </a:endParaRPr>
          </a:p>
          <a:p>
            <a:endParaRPr lang="ru-RU" sz="5400" dirty="0">
              <a:solidFill>
                <a:schemeClr val="accent6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357422" y="2214554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79289" y="2250273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Мои Документы\AppData\Local\Microsoft\Windows\Temporary Internet Files\Content.IE5\RYQ60TH3\MC9004325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5500702"/>
            <a:ext cx="1155725" cy="1155725"/>
          </a:xfrm>
          <a:prstGeom prst="rect">
            <a:avLst/>
          </a:prstGeom>
          <a:noFill/>
        </p:spPr>
      </p:pic>
      <p:pic>
        <p:nvPicPr>
          <p:cNvPr id="3076" name="Picture 4" descr="C:\Users\Мои Документы\AppData\Local\Microsoft\Windows\Temporary Internet Files\Content.IE5\TILCQKVB\MC9003840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429264"/>
            <a:ext cx="1000132" cy="1162522"/>
          </a:xfrm>
          <a:prstGeom prst="rect">
            <a:avLst/>
          </a:prstGeom>
          <a:noFill/>
        </p:spPr>
      </p:pic>
      <p:pic>
        <p:nvPicPr>
          <p:cNvPr id="3077" name="Picture 5" descr="C:\Users\Мои Документы\AppData\Local\Microsoft\Windows\Temporary Internet Files\Content.IE5\TILCQKVB\MC9002981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5500702"/>
            <a:ext cx="1280803" cy="1063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/>
                </a:solidFill>
              </a:rPr>
              <a:t>Разделяющие знаки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643998" cy="55007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ТИРЕ</a:t>
            </a:r>
            <a:r>
              <a:rPr lang="ru-RU" sz="32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разделяет</a:t>
            </a:r>
          </a:p>
          <a:p>
            <a:r>
              <a:rPr lang="ru-RU" sz="32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-Состав подлежащего и состав сказуемого.</a:t>
            </a:r>
          </a:p>
          <a:p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Дуб</a:t>
            </a: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 теплолюбивое и  светолюбивое 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дерево</a:t>
            </a:r>
            <a:r>
              <a:rPr lang="en-US" sz="3200" b="1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 </a:t>
            </a:r>
            <a:endParaRPr lang="ru-RU" sz="3200" b="1" i="1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3200" b="1" i="1" dirty="0" smtClean="0">
                <a:solidFill>
                  <a:schemeClr val="accent6"/>
                </a:solidFill>
                <a:latin typeface="Constantia" pitchFamily="18" charset="0"/>
              </a:rPr>
              <a:t>-</a:t>
            </a:r>
            <a:r>
              <a:rPr lang="ru-RU" sz="32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Прямую речь и слова автора.</a:t>
            </a:r>
          </a:p>
          <a:p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Башковитый я! восхитился собой Колька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.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accent6"/>
                </a:solidFill>
                <a:latin typeface="Constantia" pitchFamily="18" charset="0"/>
              </a:rPr>
              <a:t>-</a:t>
            </a:r>
            <a:r>
              <a:rPr lang="ru-RU" sz="3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Простые предложения в составе сложного бессоюзного предложения.</a:t>
            </a:r>
          </a:p>
          <a:p>
            <a:r>
              <a:rPr lang="ru-RU" sz="3200" dirty="0" smtClean="0"/>
              <a:t> 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Солнце дымное встает будет день горячий.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400175" cy="1400175"/>
          </a:xfrm>
          <a:prstGeom prst="rect">
            <a:avLst/>
          </a:prstGeom>
        </p:spPr>
      </p:pic>
      <p:pic>
        <p:nvPicPr>
          <p:cNvPr id="5122" name="Picture 2" descr="C:\Users\Мои Документы\AppData\Local\Microsoft\Windows\Temporary Internet Files\Content.IE5\H7A9BW3A\MC9003553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14290"/>
            <a:ext cx="1571636" cy="1585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381000" y="357188"/>
            <a:ext cx="8458200" cy="6072208"/>
          </a:xfrm>
        </p:spPr>
        <p:txBody>
          <a:bodyPr>
            <a:normAutofit fontScale="97500"/>
          </a:bodyPr>
          <a:lstStyle/>
          <a:p>
            <a:r>
              <a:rPr lang="ru-RU" sz="4900" b="1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Дуб</a:t>
            </a:r>
            <a:r>
              <a:rPr lang="ru-RU" sz="49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 —  теплолюбивое и  светолюбивое </a:t>
            </a:r>
            <a:r>
              <a:rPr lang="ru-RU" sz="4900" b="1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дерево</a:t>
            </a:r>
          </a:p>
          <a:p>
            <a:r>
              <a:rPr lang="ru-RU" sz="4900" i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«Башковитый я!» – восхитился собой Колька</a:t>
            </a:r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.</a:t>
            </a:r>
            <a:endParaRPr lang="ru-RU" sz="49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4900" dirty="0" smtClean="0"/>
              <a:t> </a:t>
            </a:r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Солнце дымное встает – будет день горячий.</a:t>
            </a:r>
            <a:endParaRPr lang="ru-RU" sz="49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458200" cy="1222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Разделяющие знаки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643998" cy="500066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 ?   !   …</a:t>
            </a:r>
          </a:p>
          <a:p>
            <a:r>
              <a:rPr lang="ru-RU" sz="3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Ставятся в конце предложения.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Обозначает границу предложения.</a:t>
            </a:r>
          </a:p>
          <a:p>
            <a:r>
              <a:rPr lang="ru-RU" sz="3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Разделяют предложения в тексте, помогают понимать написанное и читать текст с нужной интонацией.</a:t>
            </a:r>
          </a:p>
          <a:p>
            <a:r>
              <a:rPr lang="ru-RU" sz="3200" dirty="0" smtClean="0"/>
              <a:t> 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«В лесу стало тихо»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 «Который час»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 «Как жаль что птицы улетели»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 «Как бы вам объяснить попонятнее» 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5" name="Рисунок 4" descr="Рисунок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1142984"/>
            <a:ext cx="1552575" cy="1428750"/>
          </a:xfrm>
          <a:prstGeom prst="rect">
            <a:avLst/>
          </a:prstGeom>
        </p:spPr>
      </p:pic>
      <p:pic>
        <p:nvPicPr>
          <p:cNvPr id="6146" name="Picture 2" descr="C:\Users\Мои Документы\AppData\Local\Microsoft\Windows\Temporary Internet Files\Content.IE5\P0KQ2VNI\MM90035678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714752"/>
            <a:ext cx="1397317" cy="1397317"/>
          </a:xfrm>
          <a:prstGeom prst="rect">
            <a:avLst/>
          </a:prstGeom>
          <a:noFill/>
        </p:spPr>
      </p:pic>
      <p:pic>
        <p:nvPicPr>
          <p:cNvPr id="6147" name="Picture 3" descr="C:\Users\Мои Документы\AppData\Local\Microsoft\Windows\Temporary Internet Files\Content.IE5\RYQ60TH3\MM90035671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564188"/>
            <a:ext cx="1293812" cy="1293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 flipH="1">
            <a:off x="214282" y="357166"/>
            <a:ext cx="8624918" cy="6215106"/>
          </a:xfrm>
        </p:spPr>
        <p:txBody>
          <a:bodyPr>
            <a:normAutofit fontScale="97500"/>
          </a:bodyPr>
          <a:lstStyle/>
          <a:p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«В лесу стало тихо.» </a:t>
            </a:r>
            <a:endParaRPr lang="en-US" sz="49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«Который час?»</a:t>
            </a:r>
            <a:endParaRPr lang="en-US" sz="49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«Как жаль, что птицы улетели!» </a:t>
            </a:r>
            <a:endParaRPr lang="en-US" sz="49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«Как бы вам объяснить попонятнее…» </a:t>
            </a:r>
            <a:endParaRPr lang="ru-RU" sz="49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222" y="214290"/>
            <a:ext cx="8458200" cy="1222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Разделяющие знаки</a:t>
            </a:r>
            <a:endParaRPr lang="ru-RU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458200" cy="5429288"/>
          </a:xfrm>
        </p:spPr>
        <p:txBody>
          <a:bodyPr/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ДВОЕТОЧИЕ </a:t>
            </a:r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разделяет: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Обобщающие слова и однородные члены при них.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(На скалах галдели птицы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фрегаты кайры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поморники.)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onstantia" pitchFamily="18" charset="0"/>
                <a:cs typeface="Arial" pitchFamily="34" charset="0"/>
              </a:rPr>
              <a:t>Слова автора и прямую речь. 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(Он спросил который час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  <a:cs typeface="Arial" pitchFamily="34" charset="0"/>
              </a:rPr>
              <a:t>?)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onstantia" pitchFamily="18" charset="0"/>
              </a:rPr>
              <a:t>Простые предложения в составе сложного бессоюзного предложения.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(Печален я со мною друга нет.)</a:t>
            </a:r>
          </a:p>
          <a:p>
            <a:endParaRPr lang="ru-RU" dirty="0" smtClean="0">
              <a:solidFill>
                <a:schemeClr val="accent4"/>
              </a:solidFill>
              <a:latin typeface="Constantia" pitchFamily="18" charset="0"/>
            </a:endParaRP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Мои Документы\AppData\Local\Microsoft\Windows\Temporary Internet Files\Content.IE5\RYQ60TH3\MP9004395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4929198"/>
            <a:ext cx="1216877" cy="1571612"/>
          </a:xfrm>
          <a:prstGeom prst="rect">
            <a:avLst/>
          </a:prstGeom>
          <a:noFill/>
        </p:spPr>
      </p:pic>
      <p:pic>
        <p:nvPicPr>
          <p:cNvPr id="4100" name="Picture 4" descr="C:\Users\Мои Документы\AppData\Local\Microsoft\Windows\Temporary Internet Files\Content.IE5\P0KQ2VNI\MC9000890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2000240"/>
            <a:ext cx="1031875" cy="1816100"/>
          </a:xfrm>
          <a:prstGeom prst="rect">
            <a:avLst/>
          </a:prstGeom>
          <a:noFill/>
        </p:spPr>
      </p:pic>
      <p:pic>
        <p:nvPicPr>
          <p:cNvPr id="4101" name="Picture 5" descr="C:\Users\Мои Документы\AppData\Local\Microsoft\Windows\Temporary Internet Files\Content.IE5\RYQ60TH3\MC9003553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0"/>
            <a:ext cx="1809750" cy="156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57232"/>
            <a:ext cx="8458200" cy="521497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На скалах галдели птицы: фрегаты, кайры, поморники.</a:t>
            </a:r>
            <a:endParaRPr lang="en-US" sz="4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endParaRPr lang="ru-RU" sz="4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  <a:p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Он спросил: 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«Который 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час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  <a:cs typeface="Arial" pitchFamily="34" charset="0"/>
              </a:rPr>
              <a:t>?»</a:t>
            </a:r>
            <a:endParaRPr lang="en-US" sz="4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endParaRPr lang="ru-RU" sz="4800" dirty="0" smtClean="0">
              <a:solidFill>
                <a:schemeClr val="bg2">
                  <a:lumMod val="10000"/>
                </a:schemeClr>
              </a:solidFill>
              <a:latin typeface="Constantia" pitchFamily="18" charset="0"/>
              <a:cs typeface="Arial" pitchFamily="34" charset="0"/>
            </a:endParaRPr>
          </a:p>
          <a:p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Печален я: со мною друга нет.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3">
      <a:dk1>
        <a:srgbClr val="CF73A7"/>
      </a:dk1>
      <a:lt1>
        <a:sysClr val="window" lastClr="FFFFFF"/>
      </a:lt1>
      <a:dk2>
        <a:srgbClr val="EBC4D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002060"/>
      </a:accent4>
      <a:accent5>
        <a:srgbClr val="CF6DA4"/>
      </a:accent5>
      <a:accent6>
        <a:srgbClr val="002060"/>
      </a:accent6>
      <a:hlink>
        <a:srgbClr val="002060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527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Мини-исследование «Зачем нужна запятая?»</vt:lpstr>
      <vt:lpstr>Слайд 2</vt:lpstr>
      <vt:lpstr>Разделение                      Выделение (разделяющие знаки)                  (выделяющие знаки)  </vt:lpstr>
      <vt:lpstr>Разделяющие знаки</vt:lpstr>
      <vt:lpstr>Слайд 5</vt:lpstr>
      <vt:lpstr>Разделяющие знаки</vt:lpstr>
      <vt:lpstr>Слайд 7</vt:lpstr>
      <vt:lpstr>Разделяющие знаки</vt:lpstr>
      <vt:lpstr>Слайд 9</vt:lpstr>
      <vt:lpstr>Разделяющие знаки</vt:lpstr>
      <vt:lpstr>Слайд 11</vt:lpstr>
      <vt:lpstr>Разделяющие знаки</vt:lpstr>
      <vt:lpstr>Слайд 13</vt:lpstr>
      <vt:lpstr>Выделяющие знаки</vt:lpstr>
      <vt:lpstr>Слайд 15</vt:lpstr>
      <vt:lpstr>Выделяющие знаки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Мини-исследование «Зачем нужна запятая?»</dc:title>
  <dc:creator>Мои Документы</dc:creator>
  <cp:lastModifiedBy>Учителькобиль тл</cp:lastModifiedBy>
  <cp:revision>20</cp:revision>
  <dcterms:created xsi:type="dcterms:W3CDTF">2013-01-14T11:15:35Z</dcterms:created>
  <dcterms:modified xsi:type="dcterms:W3CDTF">2013-01-29T08:15:51Z</dcterms:modified>
</cp:coreProperties>
</file>