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56" r:id="rId3"/>
    <p:sldId id="269" r:id="rId4"/>
    <p:sldId id="259" r:id="rId5"/>
    <p:sldId id="270" r:id="rId6"/>
    <p:sldId id="273" r:id="rId7"/>
    <p:sldId id="281" r:id="rId8"/>
    <p:sldId id="282" r:id="rId9"/>
    <p:sldId id="284" r:id="rId10"/>
    <p:sldId id="283" r:id="rId11"/>
    <p:sldId id="279" r:id="rId12"/>
    <p:sldId id="271" r:id="rId13"/>
    <p:sldId id="272" r:id="rId14"/>
    <p:sldId id="278" r:id="rId15"/>
    <p:sldId id="274" r:id="rId16"/>
    <p:sldId id="277" r:id="rId17"/>
    <p:sldId id="28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8000"/>
    <a:srgbClr val="FF0000"/>
    <a:srgbClr val="0033CC"/>
    <a:srgbClr val="FF00FF"/>
    <a:srgbClr val="FFFF00"/>
    <a:srgbClr val="CCFF33"/>
    <a:srgbClr val="0000FF"/>
    <a:srgbClr val="CCFF99"/>
    <a:srgbClr val="33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FBC1F-300D-4D28-A358-937C77696E4F}" type="datetimeFigureOut">
              <a:rPr lang="ru-RU" smtClean="0"/>
              <a:pPr/>
              <a:t>30.01.2013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DF384-EDF0-4D18-B8F1-B3AD1CD1A9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jpeg"/><Relationship Id="rId7" Type="http://schemas.openxmlformats.org/officeDocument/2006/relationships/image" Target="../media/image1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9.jpeg"/><Relationship Id="rId5" Type="http://schemas.openxmlformats.org/officeDocument/2006/relationships/image" Target="../media/image14.jpeg"/><Relationship Id="rId10" Type="http://schemas.openxmlformats.org/officeDocument/2006/relationships/image" Target="../media/image18.jpeg"/><Relationship Id="rId4" Type="http://schemas.openxmlformats.org/officeDocument/2006/relationships/image" Target="../media/image13.png"/><Relationship Id="rId9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57562"/>
            <a:ext cx="9144000" cy="242888"/>
          </a:xfrm>
        </p:spPr>
        <p:txBody>
          <a:bodyPr>
            <a:normAutofit fontScale="90000"/>
          </a:bodyPr>
          <a:lstStyle/>
          <a:p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/>
            </a:r>
            <a:b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</a:br>
            <a:r>
              <a:rPr lang="ru-RU" sz="27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>Презентация </a:t>
            </a:r>
            <a:r>
              <a:rPr lang="ru-RU" sz="27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>к </a:t>
            </a:r>
            <a:r>
              <a:rPr lang="ru-RU" sz="27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>интегрированному занятию</a:t>
            </a:r>
            <a:r>
              <a:rPr lang="ru-RU" sz="27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</a:t>
            </a:r>
            <a: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</a:rPr>
              <a:t>по развитию лексико-грамматического строя речи</a:t>
            </a:r>
            <a:b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</a:rPr>
            </a:br>
            <a: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</a:rPr>
              <a:t>для детей с ОНР </a:t>
            </a:r>
            <a:b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</a:rPr>
            </a:br>
            <a: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</a:rPr>
              <a:t>подготовительной к школе группы компенсирующей направленности</a:t>
            </a:r>
            <a: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700" b="1" i="1" spc="50" dirty="0" smtClean="0">
                <a:ln w="11430">
                  <a:solidFill>
                    <a:srgbClr val="00FF00"/>
                  </a:solidFill>
                </a:ln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40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  <a:t/>
            </a:r>
            <a:br>
              <a:rPr lang="ru-RU" sz="4000" b="1" i="1" dirty="0" smtClean="0">
                <a:ln w="10541" cmpd="sng">
                  <a:solidFill>
                    <a:srgbClr val="990099"/>
                  </a:solidFill>
                  <a:prstDash val="solid"/>
                </a:ln>
                <a:solidFill>
                  <a:srgbClr val="660066"/>
                </a:solidFill>
                <a:effectLst/>
              </a:rPr>
            </a:br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2012 </a:t>
            </a:r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год</a:t>
            </a:r>
            <a:r>
              <a:rPr lang="ru-RU" b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/>
            </a:r>
            <a:br>
              <a:rPr lang="ru-RU" b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</a:br>
            <a:endParaRPr lang="ru-RU" dirty="0">
              <a:ln w="10541" cmpd="sng">
                <a:solidFill>
                  <a:srgbClr val="00FF0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5715016"/>
            <a:ext cx="6624736" cy="928694"/>
          </a:xfrm>
        </p:spPr>
        <p:txBody>
          <a:bodyPr>
            <a:normAutofit/>
          </a:bodyPr>
          <a:lstStyle/>
          <a:p>
            <a:r>
              <a:rPr lang="ru-RU" sz="2200" b="1" i="1" dirty="0" err="1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Крынина</a:t>
            </a:r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 Галина Михайловна</a:t>
            </a:r>
          </a:p>
          <a:p>
            <a:r>
              <a:rPr lang="ru-RU" sz="2200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</a:rPr>
              <a:t>учитель-логопед</a:t>
            </a:r>
            <a:endParaRPr lang="ru-RU" sz="2200" b="1" dirty="0" smtClean="0">
              <a:ln w="10541" cmpd="sng">
                <a:solidFill>
                  <a:srgbClr val="00FF0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0"/>
            <a:ext cx="83529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Муниципальное дошкольное образовательное учреждение </a:t>
            </a:r>
            <a:br>
              <a:rPr lang="ru-RU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</a:br>
            <a:r>
              <a:rPr lang="ru-RU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детский  сад  № 22   п. Междуречье </a:t>
            </a:r>
            <a:br>
              <a:rPr lang="ru-RU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</a:br>
            <a:r>
              <a:rPr lang="ru-RU" b="1" i="1" dirty="0" smtClean="0">
                <a:ln w="10541" cmpd="sng">
                  <a:solidFill>
                    <a:srgbClr val="00FF00"/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Кольского района  Мурманской области</a:t>
            </a:r>
            <a:endParaRPr lang="ru-RU" b="1" dirty="0">
              <a:ln w="10541" cmpd="sng">
                <a:solidFill>
                  <a:srgbClr val="00FF00"/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32938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0000"/>
          </a:blip>
          <a:stretch>
            <a:fillRect/>
          </a:stretch>
        </p:blipFill>
        <p:spPr>
          <a:xfrm>
            <a:off x="3851920" y="3140968"/>
            <a:ext cx="1152128" cy="1152128"/>
          </a:xfrm>
          <a:prstGeom prst="rect">
            <a:avLst/>
          </a:prstGeom>
        </p:spPr>
      </p:pic>
      <p:pic>
        <p:nvPicPr>
          <p:cNvPr id="3" name="Рисунок 2" descr="мальч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20867"/>
            <a:ext cx="2555776" cy="4837133"/>
          </a:xfrm>
          <a:prstGeom prst="rect">
            <a:avLst/>
          </a:prstGeom>
        </p:spPr>
      </p:pic>
      <p:pic>
        <p:nvPicPr>
          <p:cNvPr id="7" name="Рисунок 6" descr="мальчик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3" r="12544"/>
          <a:stretch>
            <a:fillRect/>
          </a:stretch>
        </p:blipFill>
        <p:spPr>
          <a:xfrm>
            <a:off x="6748759" y="2105472"/>
            <a:ext cx="2395241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существительных с суффиксом –ИЩ</a:t>
            </a:r>
          </a:p>
        </p:txBody>
      </p:sp>
      <p:pic>
        <p:nvPicPr>
          <p:cNvPr id="9" name="Рисунок 8" descr="луп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852936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9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980728"/>
            <a:ext cx="2664296" cy="1931615"/>
          </a:xfrm>
          <a:prstGeom prst="rect">
            <a:avLst/>
          </a:prstGeom>
        </p:spPr>
      </p:pic>
      <p:pic>
        <p:nvPicPr>
          <p:cNvPr id="3" name="Рисунок 2" descr="anax-imperator-f-p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32040" y="764704"/>
            <a:ext cx="2596010" cy="2245549"/>
          </a:xfrm>
          <a:prstGeom prst="rect">
            <a:avLst/>
          </a:prstGeom>
        </p:spPr>
      </p:pic>
      <p:pic>
        <p:nvPicPr>
          <p:cNvPr id="4" name="Рисунок 3" descr="wasp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EFDF8"/>
              </a:clrFrom>
              <a:clrTo>
                <a:srgbClr val="FEFD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16016" y="3645024"/>
            <a:ext cx="3564595" cy="2520280"/>
          </a:xfrm>
          <a:prstGeom prst="rect">
            <a:avLst/>
          </a:prstGeom>
        </p:spPr>
      </p:pic>
      <p:pic>
        <p:nvPicPr>
          <p:cNvPr id="6" name="Рисунок 5" descr="синиц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43608" y="3645024"/>
            <a:ext cx="2880320" cy="230425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3059832" y="0"/>
            <a:ext cx="29523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лишний?»</a:t>
            </a:r>
            <a:endParaRPr lang="ru-RU" sz="2800" b="1" i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_c7de_cb404df2_X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flipH="1">
            <a:off x="755576" y="3573016"/>
            <a:ext cx="3672408" cy="2956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934054583.jpg"/>
          <p:cNvPicPr>
            <a:picLocks noChangeAspect="1"/>
          </p:cNvPicPr>
          <p:nvPr/>
        </p:nvPicPr>
        <p:blipFill>
          <a:blip r:embed="rId3" cstate="print"/>
          <a:srcRect l="16925" t="11151" r="19288" b="21650"/>
          <a:stretch>
            <a:fillRect/>
          </a:stretch>
        </p:blipFill>
        <p:spPr>
          <a:xfrm>
            <a:off x="4572000" y="3573016"/>
            <a:ext cx="3744416" cy="295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5865781.jpg"/>
          <p:cNvPicPr>
            <a:picLocks noChangeAspect="1"/>
          </p:cNvPicPr>
          <p:nvPr/>
        </p:nvPicPr>
        <p:blipFill>
          <a:blip r:embed="rId4" cstate="print"/>
          <a:srcRect t="4792" r="7476" b="8421"/>
          <a:stretch>
            <a:fillRect/>
          </a:stretch>
        </p:blipFill>
        <p:spPr>
          <a:xfrm>
            <a:off x="683568" y="764704"/>
            <a:ext cx="3707904" cy="26085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304710815_2-94.jpg"/>
          <p:cNvPicPr>
            <a:picLocks noChangeAspect="1"/>
          </p:cNvPicPr>
          <p:nvPr/>
        </p:nvPicPr>
        <p:blipFill>
          <a:blip r:embed="rId5" cstate="print"/>
          <a:srcRect t="6951" r="2421" b="3801"/>
          <a:stretch>
            <a:fillRect/>
          </a:stretch>
        </p:blipFill>
        <p:spPr>
          <a:xfrm>
            <a:off x="4644008" y="764704"/>
            <a:ext cx="3600400" cy="25727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043608" y="0"/>
            <a:ext cx="6912767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лишний?»</a:t>
            </a:r>
            <a:endParaRPr lang="ru-RU" sz="2800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паук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908720"/>
            <a:ext cx="3168352" cy="3032288"/>
          </a:xfrm>
          <a:prstGeom prst="rect">
            <a:avLst/>
          </a:prstGeom>
        </p:spPr>
      </p:pic>
      <p:pic>
        <p:nvPicPr>
          <p:cNvPr id="3" name="Рисунок 2" descr="p0000023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40000"/>
          </a:blip>
          <a:srcRect l="10657" t="12201" r="11644" b="20600"/>
          <a:stretch>
            <a:fillRect/>
          </a:stretch>
        </p:blipFill>
        <p:spPr>
          <a:xfrm rot="16740000">
            <a:off x="5261337" y="1021147"/>
            <a:ext cx="2250250" cy="2880320"/>
          </a:xfrm>
          <a:prstGeom prst="rect">
            <a:avLst/>
          </a:prstGeom>
          <a:ln>
            <a:noFill/>
          </a:ln>
        </p:spPr>
      </p:pic>
      <p:pic>
        <p:nvPicPr>
          <p:cNvPr id="5" name="Рисунок 4" descr="Calosoma_sycophanta2009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5000000" flipV="1">
            <a:off x="1539637" y="3532985"/>
            <a:ext cx="2346787" cy="3312000"/>
          </a:xfrm>
          <a:prstGeom prst="rect">
            <a:avLst/>
          </a:prstGeom>
        </p:spPr>
      </p:pic>
      <p:pic>
        <p:nvPicPr>
          <p:cNvPr id="6" name="Рисунок 5" descr="Ant_383x45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5033660" y="3471396"/>
            <a:ext cx="2808312" cy="329958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483768" y="0"/>
            <a:ext cx="42484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«Кто лишний?»</a:t>
            </a:r>
            <a:endParaRPr lang="ru-RU" sz="2800" b="1" i="1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11560" y="3429000"/>
            <a:ext cx="1152128" cy="24006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15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</a:t>
            </a:r>
            <a:endParaRPr lang="ru-RU" sz="15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55776" y="3429000"/>
            <a:ext cx="139653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</a:t>
            </a:r>
            <a:endParaRPr lang="ru-RU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60032" y="3429000"/>
            <a:ext cx="1237838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</a:t>
            </a:r>
            <a:endParaRPr lang="ru-RU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020272" y="3429000"/>
            <a:ext cx="1268297" cy="24006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5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</a:t>
            </a:r>
            <a:endParaRPr lang="ru-RU" sz="15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Назови второй звук в слове и прочитай</a:t>
            </a:r>
            <a:endParaRPr lang="ru-RU" sz="2800" b="1" i="1" spc="50" dirty="0">
              <a:ln w="11430">
                <a:solidFill>
                  <a:schemeClr val="bg1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капуста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67744" y="1412776"/>
            <a:ext cx="1728192" cy="1728192"/>
          </a:xfrm>
          <a:prstGeom prst="rect">
            <a:avLst/>
          </a:prstGeom>
        </p:spPr>
      </p:pic>
      <p:pic>
        <p:nvPicPr>
          <p:cNvPr id="14" name="Рисунок 13" descr="акул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44208" y="1484784"/>
            <a:ext cx="2483768" cy="1390910"/>
          </a:xfrm>
          <a:prstGeom prst="rect">
            <a:avLst/>
          </a:prstGeom>
        </p:spPr>
      </p:pic>
      <p:pic>
        <p:nvPicPr>
          <p:cNvPr id="15" name="Рисунок 14" descr="ga40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1268760"/>
            <a:ext cx="2976330" cy="2232248"/>
          </a:xfrm>
          <a:prstGeom prst="rect">
            <a:avLst/>
          </a:prstGeom>
        </p:spPr>
      </p:pic>
      <p:pic>
        <p:nvPicPr>
          <p:cNvPr id="11" name="Рисунок 10" descr="cover493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b="17450"/>
          <a:stretch>
            <a:fillRect/>
          </a:stretch>
        </p:blipFill>
        <p:spPr>
          <a:xfrm>
            <a:off x="467544" y="1052736"/>
            <a:ext cx="1368152" cy="1997800"/>
          </a:xfrm>
          <a:prstGeom prst="rect">
            <a:avLst/>
          </a:prstGeom>
        </p:spPr>
      </p:pic>
      <p:cxnSp>
        <p:nvCxnSpPr>
          <p:cNvPr id="16" name="Прямая со стрелкой 15"/>
          <p:cNvCxnSpPr/>
          <p:nvPr/>
        </p:nvCxnSpPr>
        <p:spPr>
          <a:xfrm flipH="1">
            <a:off x="1331640" y="1484784"/>
            <a:ext cx="504056" cy="72008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4509120"/>
            <a:ext cx="1440160" cy="144016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716016" y="4509120"/>
            <a:ext cx="1440160" cy="1440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4509120"/>
            <a:ext cx="1440160" cy="144016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28184" y="4509120"/>
            <a:ext cx="1440160" cy="1440160"/>
          </a:xfrm>
          <a:prstGeom prst="rect">
            <a:avLst/>
          </a:prstGeom>
          <a:solidFill>
            <a:srgbClr val="0000FF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644008" y="3717032"/>
            <a:ext cx="45719" cy="295232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 descr="muzica-antidotul-veninului-9622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5776" y="836712"/>
            <a:ext cx="4104456" cy="307834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err="1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Звуково-слоговая</a:t>
            </a:r>
            <a:r>
              <a:rPr lang="ru-RU" sz="2800" b="1" i="1" spc="50" dirty="0" smtClean="0">
                <a:ln w="11430">
                  <a:solidFill>
                    <a:schemeClr val="bg1"/>
                  </a:solidFill>
                </a:ln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дорожка</a:t>
            </a:r>
            <a:endParaRPr lang="ru-RU" sz="2800" b="1" i="1" spc="50" dirty="0">
              <a:ln w="11430">
                <a:solidFill>
                  <a:schemeClr val="bg1"/>
                </a:solidFill>
              </a:ln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872d9f2777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7128792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i="1" cap="none" spc="50" dirty="0" smtClean="0">
                <a:ln w="11430">
                  <a:solidFill>
                    <a:srgbClr val="FF0000"/>
                  </a:solidFill>
                </a:ln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8800" b="1" i="1" cap="none" spc="50" dirty="0">
              <a:ln w="11430">
                <a:solidFill>
                  <a:srgbClr val="FF0000"/>
                </a:solidFill>
              </a:ln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Логопеду 2-1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23728" y="0"/>
            <a:ext cx="4752528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286000" y="908720"/>
            <a:ext cx="4572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Презентацию составила</a:t>
            </a:r>
          </a:p>
          <a:p>
            <a:pPr algn="ctr"/>
            <a:r>
              <a:rPr lang="ru-RU" sz="2400" dirty="0" smtClean="0"/>
              <a:t>учитель –логопед: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b="1" i="1" dirty="0" smtClean="0"/>
              <a:t>Крынина Галина Михайловна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МДОУ детский сад №22 п. Междуречье </a:t>
            </a:r>
          </a:p>
          <a:p>
            <a:pPr algn="ctr"/>
            <a:r>
              <a:rPr lang="ru-RU" sz="2400" dirty="0" smtClean="0"/>
              <a:t>Кольского района Мурманской области </a:t>
            </a:r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endParaRPr lang="ru-RU" sz="2400" dirty="0" smtClean="0"/>
          </a:p>
          <a:p>
            <a:pPr algn="ctr"/>
            <a:r>
              <a:rPr lang="ru-RU" sz="2400" dirty="0" smtClean="0"/>
              <a:t>2012 г.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a872d9f2777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9592" y="1484784"/>
            <a:ext cx="6480720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Интегрированное занятие</a:t>
            </a:r>
          </a:p>
          <a:p>
            <a:pPr algn="ctr"/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развитию лексико-грамматического строя речи</a:t>
            </a:r>
          </a:p>
          <a:p>
            <a:pPr algn="ctr"/>
            <a:r>
              <a:rPr lang="ru-RU" sz="3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 лексической теме «Насекомые»</a:t>
            </a:r>
            <a:r>
              <a:rPr lang="ru-RU" sz="36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endParaRPr lang="ru-RU" sz="36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00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40000" contrast="20000"/>
          </a:blip>
          <a:stretch>
            <a:fillRect/>
          </a:stretch>
        </p:blipFill>
        <p:spPr>
          <a:xfrm>
            <a:off x="1475656" y="0"/>
            <a:ext cx="636647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бабочка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592" y="692696"/>
            <a:ext cx="7296811" cy="5472608"/>
          </a:xfrm>
          <a:prstGeom prst="rect">
            <a:avLst/>
          </a:prstGeom>
        </p:spPr>
      </p:pic>
      <p:pic>
        <p:nvPicPr>
          <p:cNvPr id="3" name="Рисунок 2" descr="79a0d6a4899b79994a919b2a20690507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428"/>
          <a:stretch>
            <a:fillRect/>
          </a:stretch>
        </p:blipFill>
        <p:spPr>
          <a:xfrm>
            <a:off x="179512" y="-675456"/>
            <a:ext cx="8803959" cy="6597352"/>
          </a:xfrm>
          <a:prstGeom prst="rect">
            <a:avLst/>
          </a:prstGeom>
        </p:spPr>
      </p:pic>
      <p:pic>
        <p:nvPicPr>
          <p:cNvPr id="4" name="Рисунок 3" descr="0_9beb0_81d8755e_XL.jpe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pic>
        <p:nvPicPr>
          <p:cNvPr id="5" name="Рисунок 4" descr="кузнечик.jpe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комар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620687"/>
            <a:ext cx="8136904" cy="6048027"/>
          </a:xfrm>
          <a:prstGeom prst="rect">
            <a:avLst/>
          </a:prstGeom>
        </p:spPr>
      </p:pic>
      <p:pic>
        <p:nvPicPr>
          <p:cNvPr id="7" name="Рисунок 6" descr="anax-imperator-f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64"/>
          <a:stretch>
            <a:fillRect/>
          </a:stretch>
        </p:blipFill>
        <p:spPr>
          <a:xfrm>
            <a:off x="467544" y="548680"/>
            <a:ext cx="8424936" cy="5859184"/>
          </a:xfrm>
          <a:prstGeom prst="rect">
            <a:avLst/>
          </a:prstGeom>
        </p:spPr>
      </p:pic>
      <p:pic>
        <p:nvPicPr>
          <p:cNvPr id="9" name="Рисунок 8" descr="Ant_383x450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881352" y="-972599"/>
            <a:ext cx="7200767" cy="84604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сложных слов</a:t>
            </a:r>
            <a:endParaRPr lang="ru-RU" sz="2800" b="1" i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Рисунок 11" descr="жук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200000">
            <a:off x="1321540" y="-205924"/>
            <a:ext cx="7001422" cy="7413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"/>
                            </p:stCondLst>
                            <p:childTnLst>
                              <p:par>
                                <p:cTn id="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са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48264" y="1700808"/>
            <a:ext cx="1413009" cy="1512168"/>
          </a:xfrm>
          <a:prstGeom prst="rect">
            <a:avLst/>
          </a:prstGeom>
        </p:spPr>
      </p:pic>
      <p:pic>
        <p:nvPicPr>
          <p:cNvPr id="10" name="Рисунок 9" descr="кузнечик.jpe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1331640" y="1772816"/>
            <a:ext cx="1824203" cy="1368152"/>
          </a:xfrm>
          <a:prstGeom prst="rect">
            <a:avLst/>
          </a:prstGeom>
        </p:spPr>
      </p:pic>
      <p:pic>
        <p:nvPicPr>
          <p:cNvPr id="11" name="Рисунок 10" descr="бабочка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88024" y="2636912"/>
            <a:ext cx="1440160" cy="1096322"/>
          </a:xfrm>
          <a:prstGeom prst="rect">
            <a:avLst/>
          </a:prstGeom>
        </p:spPr>
      </p:pic>
      <p:pic>
        <p:nvPicPr>
          <p:cNvPr id="12" name="Рисунок 11" descr="мух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AFDFB"/>
              </a:clrFrom>
              <a:clrTo>
                <a:srgbClr val="FAFD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84" y="404664"/>
            <a:ext cx="1728192" cy="1324227"/>
          </a:xfrm>
          <a:prstGeom prst="rect">
            <a:avLst/>
          </a:prstGeom>
        </p:spPr>
      </p:pic>
      <p:pic>
        <p:nvPicPr>
          <p:cNvPr id="13" name="Рисунок 12" descr="комар.jpg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4499992" y="5013176"/>
            <a:ext cx="1584176" cy="1177492"/>
          </a:xfrm>
          <a:prstGeom prst="rect">
            <a:avLst/>
          </a:prstGeom>
        </p:spPr>
      </p:pic>
      <p:pic>
        <p:nvPicPr>
          <p:cNvPr id="14" name="Рисунок 13" descr="муравей1.jpg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059832" y="3717032"/>
            <a:ext cx="1656184" cy="979363"/>
          </a:xfrm>
          <a:prstGeom prst="rect">
            <a:avLst/>
          </a:prstGeom>
        </p:spPr>
      </p:pic>
      <p:pic>
        <p:nvPicPr>
          <p:cNvPr id="15" name="Рисунок 14" descr="божья коровка.png"/>
          <p:cNvPicPr>
            <a:picLocks noChangeAspect="1"/>
          </p:cNvPicPr>
          <p:nvPr/>
        </p:nvPicPr>
        <p:blipFill>
          <a:blip r:embed="rId8" cstate="print"/>
          <a:srcRect t="50000"/>
          <a:stretch>
            <a:fillRect/>
          </a:stretch>
        </p:blipFill>
        <p:spPr>
          <a:xfrm>
            <a:off x="6012160" y="620688"/>
            <a:ext cx="1368152" cy="1097899"/>
          </a:xfrm>
          <a:prstGeom prst="rect">
            <a:avLst/>
          </a:prstGeom>
        </p:spPr>
      </p:pic>
      <p:pic>
        <p:nvPicPr>
          <p:cNvPr id="16" name="Рисунок 15" descr="muzica-antidotul-veninului-9622.jpg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3419872" y="908720"/>
            <a:ext cx="1824203" cy="136815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797152"/>
            <a:ext cx="1872208" cy="1656184"/>
          </a:xfrm>
          <a:prstGeom prst="rect">
            <a:avLst/>
          </a:prstGeom>
          <a:ln w="57150">
            <a:solidFill>
              <a:srgbClr val="33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395536" y="3501008"/>
            <a:ext cx="2448272" cy="1296144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660232" y="4869160"/>
            <a:ext cx="1872208" cy="1656184"/>
          </a:xfrm>
          <a:prstGeom prst="rect">
            <a:avLst/>
          </a:prstGeom>
          <a:ln w="57150">
            <a:solidFill>
              <a:srgbClr val="3333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внобедренный треугольник 2"/>
          <p:cNvSpPr/>
          <p:nvPr/>
        </p:nvSpPr>
        <p:spPr>
          <a:xfrm>
            <a:off x="6372200" y="3573016"/>
            <a:ext cx="2448272" cy="1296144"/>
          </a:xfrm>
          <a:prstGeom prst="triangle">
            <a:avLst/>
          </a:prstGeom>
          <a:solidFill>
            <a:srgbClr val="00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17876" y="0"/>
            <a:ext cx="905805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Согласование существительных с местоимением  МОЙ, МО</a:t>
            </a:r>
            <a:r>
              <a:rPr lang="ru-RU" sz="2400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</a:t>
            </a:r>
            <a:endParaRPr lang="ru-RU" sz="2400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8" name="Рисунок 17" descr="мальчик.jpg"/>
          <p:cNvPicPr>
            <a:picLocks noChangeAspect="1"/>
          </p:cNvPicPr>
          <p:nvPr/>
        </p:nvPicPr>
        <p:blipFill>
          <a:blip r:embed="rId10" cstate="print"/>
          <a:srcRect l="7949" t="4200" r="10255" b="48950"/>
          <a:stretch>
            <a:fillRect/>
          </a:stretch>
        </p:blipFill>
        <p:spPr>
          <a:xfrm>
            <a:off x="971600" y="5013176"/>
            <a:ext cx="1296144" cy="1405070"/>
          </a:xfrm>
          <a:prstGeom prst="rect">
            <a:avLst/>
          </a:prstGeom>
        </p:spPr>
      </p:pic>
      <p:pic>
        <p:nvPicPr>
          <p:cNvPr id="19" name="Рисунок 18" descr="мальчик (2).jpg"/>
          <p:cNvPicPr>
            <a:picLocks noChangeAspect="1"/>
          </p:cNvPicPr>
          <p:nvPr/>
        </p:nvPicPr>
        <p:blipFill>
          <a:blip r:embed="rId11" cstate="print"/>
          <a:srcRect l="52391" r="13341" b="50000"/>
          <a:stretch>
            <a:fillRect/>
          </a:stretch>
        </p:blipFill>
        <p:spPr>
          <a:xfrm>
            <a:off x="6948264" y="4941168"/>
            <a:ext cx="1368152" cy="15151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1.3876E-7 C -0.05174 0.01041 -0.1033 0.02082 -0.11198 0.09737 C -0.12066 0.17392 -0.06302 0.39871 -0.05226 0.4593 " pathEditMode="relative" ptsTypes="aaA">
                                      <p:cBhvr>
                                        <p:cTn id="5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83071E-6 C -0.03993 -0.08372 -0.07968 -0.16744 -0.121 -0.18686 C -0.16232 -0.20629 -0.22656 -0.18154 -0.24774 -0.11725 C -0.26892 -0.05296 -0.25833 0.07285 -0.24774 0.19889 " pathEditMode="relative" ptsTypes="aaaA">
                                      <p:cBhvr>
                                        <p:cTn id="5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66327E-6 C -0.14323 -0.02198 -0.28628 -0.04395 -0.33733 0.0518 C -0.38837 0.14754 -0.34722 0.361 -0.3059 0.57469 " pathEditMode="relative" ptsTypes="aaA">
                                      <p:cBhvr>
                                        <p:cTn id="6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51526E-7 C -0.07639 -0.3136 -0.15261 -0.6272 -0.22101 -0.62419 C -0.28941 -0.62118 -0.35 -0.30157 -0.41042 0.01804 " pathEditMode="relative" rAng="0" ptsTypes="aaA">
                                      <p:cBhvr>
                                        <p:cTn id="6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5" y="-3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5.76318E-6 C 0.21597 -0.06845 0.43194 -0.1369 0.53732 -0.02798 C 0.6427 0.08095 0.63767 0.36749 0.63281 0.65403 " pathEditMode="relative" ptsTypes="aaA"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3.64477E-6 C 0.07865 -0.01364 0.15747 -0.02729 0.17604 0.08141 C 0.19462 0.1901 0.15313 0.42091 0.11181 0.65171 " pathEditMode="relative" ptsTypes="aaA">
                                      <p:cBhvr>
                                        <p:cTn id="7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6.75301E-6 C 0.06302 -0.10938 0.12621 -0.21854 0.16719 -0.24259 C 0.20816 -0.26665 0.23472 -0.24745 0.24618 -0.145 C 0.25764 -0.04255 0.2467 0.16467 0.23576 0.37188 " pathEditMode="relative" ptsTypes="aaaA">
                                      <p:cBhvr>
                                        <p:cTn id="7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1.40611E-6 C 0.01771 -0.02521 0.0356 -0.05041 0.03438 0.01989 C 0.03317 0.0902 0.01285 0.25578 -0.00746 0.4216 " pathEditMode="relative" ptsTypes="aaA">
                                      <p:cBhvr>
                                        <p:cTn id="8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2" grpId="0" animBg="1"/>
      <p:bldP spid="3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252672423_cockroach_31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51920" y="3212976"/>
            <a:ext cx="1368152" cy="1026699"/>
          </a:xfrm>
          <a:prstGeom prst="rect">
            <a:avLst/>
          </a:prstGeom>
        </p:spPr>
      </p:pic>
      <p:pic>
        <p:nvPicPr>
          <p:cNvPr id="3" name="Рисунок 2" descr="мальч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20867"/>
            <a:ext cx="2555776" cy="4837133"/>
          </a:xfrm>
          <a:prstGeom prst="rect">
            <a:avLst/>
          </a:prstGeom>
        </p:spPr>
      </p:pic>
      <p:pic>
        <p:nvPicPr>
          <p:cNvPr id="7" name="Рисунок 6" descr="мальчик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3" r="12544"/>
          <a:stretch>
            <a:fillRect/>
          </a:stretch>
        </p:blipFill>
        <p:spPr>
          <a:xfrm>
            <a:off x="6748759" y="2105472"/>
            <a:ext cx="2395241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существительных с суффиксом –ИЩ</a:t>
            </a:r>
          </a:p>
        </p:txBody>
      </p:sp>
      <p:pic>
        <p:nvPicPr>
          <p:cNvPr id="9" name="Рисунок 8" descr="луп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852936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0_7d3f6_18b8055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56992"/>
            <a:ext cx="1080120" cy="651672"/>
          </a:xfrm>
          <a:prstGeom prst="rect">
            <a:avLst/>
          </a:prstGeom>
        </p:spPr>
      </p:pic>
      <p:pic>
        <p:nvPicPr>
          <p:cNvPr id="3" name="Рисунок 2" descr="мальч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20867"/>
            <a:ext cx="2555776" cy="4837133"/>
          </a:xfrm>
          <a:prstGeom prst="rect">
            <a:avLst/>
          </a:prstGeom>
        </p:spPr>
      </p:pic>
      <p:pic>
        <p:nvPicPr>
          <p:cNvPr id="7" name="Рисунок 6" descr="мальчик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3" r="12544"/>
          <a:stretch>
            <a:fillRect/>
          </a:stretch>
        </p:blipFill>
        <p:spPr>
          <a:xfrm>
            <a:off x="6748759" y="2105472"/>
            <a:ext cx="2395241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существительных с суффиксом –ИЩ</a:t>
            </a:r>
          </a:p>
        </p:txBody>
      </p:sp>
      <p:pic>
        <p:nvPicPr>
          <p:cNvPr id="9" name="Рисунок 8" descr="луп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852936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Ant_383x450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3212976"/>
            <a:ext cx="843449" cy="990997"/>
          </a:xfrm>
          <a:prstGeom prst="rect">
            <a:avLst/>
          </a:prstGeom>
        </p:spPr>
      </p:pic>
      <p:pic>
        <p:nvPicPr>
          <p:cNvPr id="3" name="Рисунок 2" descr="мальчик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20867"/>
            <a:ext cx="2555776" cy="4837133"/>
          </a:xfrm>
          <a:prstGeom prst="rect">
            <a:avLst/>
          </a:prstGeom>
        </p:spPr>
      </p:pic>
      <p:pic>
        <p:nvPicPr>
          <p:cNvPr id="7" name="Рисунок 6" descr="мальчик (2)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3" r="12544"/>
          <a:stretch>
            <a:fillRect/>
          </a:stretch>
        </p:blipFill>
        <p:spPr>
          <a:xfrm>
            <a:off x="6748759" y="2105472"/>
            <a:ext cx="2395241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существительных с суффиксом –ИЩ</a:t>
            </a:r>
          </a:p>
        </p:txBody>
      </p:sp>
      <p:pic>
        <p:nvPicPr>
          <p:cNvPr id="9" name="Рисунок 8" descr="лупа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852936"/>
            <a:ext cx="2627784" cy="19708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комар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67944" y="3356992"/>
            <a:ext cx="917291" cy="681807"/>
          </a:xfrm>
          <a:prstGeom prst="rect">
            <a:avLst/>
          </a:prstGeom>
        </p:spPr>
      </p:pic>
      <p:pic>
        <p:nvPicPr>
          <p:cNvPr id="9" name="Рисунок 8" descr="лупа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79912" y="2852936"/>
            <a:ext cx="2627784" cy="1970838"/>
          </a:xfrm>
          <a:prstGeom prst="rect">
            <a:avLst/>
          </a:prstGeom>
        </p:spPr>
      </p:pic>
      <p:pic>
        <p:nvPicPr>
          <p:cNvPr id="3" name="Рисунок 2" descr="мальчик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020867"/>
            <a:ext cx="2555776" cy="4837133"/>
          </a:xfrm>
          <a:prstGeom prst="rect">
            <a:avLst/>
          </a:prstGeom>
        </p:spPr>
      </p:pic>
      <p:pic>
        <p:nvPicPr>
          <p:cNvPr id="7" name="Рисунок 6" descr="мальчик (2)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9203" r="12544"/>
          <a:stretch>
            <a:fillRect/>
          </a:stretch>
        </p:blipFill>
        <p:spPr>
          <a:xfrm>
            <a:off x="6748759" y="2105472"/>
            <a:ext cx="2395241" cy="47525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9144000" cy="46166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>
                  <a:solidFill>
                    <a:schemeClr val="bg1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Образование существительных с суффиксом –ИЩ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300000" y="30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299</TotalTime>
  <Words>112</Words>
  <Application>Microsoft Office PowerPoint</Application>
  <PresentationFormat>Экран (4:3)</PresentationFormat>
  <Paragraphs>35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    Презентация к интегрированному занятию по развитию лексико-грамматического строя речи для детей с ОНР  подготовительной к школе группы компенсирующей направленности  2012 год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Svetlana</cp:lastModifiedBy>
  <cp:revision>37</cp:revision>
  <dcterms:created xsi:type="dcterms:W3CDTF">2013-01-28T07:15:42Z</dcterms:created>
  <dcterms:modified xsi:type="dcterms:W3CDTF">2013-01-30T11:50:01Z</dcterms:modified>
</cp:coreProperties>
</file>