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4" r:id="rId3"/>
    <p:sldId id="263" r:id="rId4"/>
    <p:sldId id="257" r:id="rId5"/>
    <p:sldId id="272" r:id="rId6"/>
    <p:sldId id="260" r:id="rId7"/>
    <p:sldId id="281" r:id="rId8"/>
    <p:sldId id="283" r:id="rId9"/>
    <p:sldId id="268" r:id="rId10"/>
    <p:sldId id="269" r:id="rId11"/>
    <p:sldId id="270" r:id="rId12"/>
    <p:sldId id="271" r:id="rId13"/>
    <p:sldId id="273" r:id="rId14"/>
    <p:sldId id="275" r:id="rId15"/>
    <p:sldId id="274" r:id="rId16"/>
    <p:sldId id="276" r:id="rId17"/>
    <p:sldId id="264" r:id="rId18"/>
    <p:sldId id="265" r:id="rId19"/>
    <p:sldId id="266" r:id="rId20"/>
    <p:sldId id="267" r:id="rId21"/>
    <p:sldId id="277" r:id="rId22"/>
    <p:sldId id="278" r:id="rId23"/>
    <p:sldId id="279" r:id="rId24"/>
    <p:sldId id="280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34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97234-6221-4C63-A5CA-523170E1C7AF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51FCB-A410-4F19-8847-EB9091005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данного уравнения с двумя переменными укажите его решения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1FCB-A410-4F19-8847-EB9091005EE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3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1200" b="1" i="0" u="none" strike="noStrike" kern="1200" cap="none" spc="-10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1FCB-A410-4F19-8847-EB9091005EE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-1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1200" b="1" i="0" u="none" strike="noStrike" kern="1200" cap="none" spc="-10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1FCB-A410-4F19-8847-EB9091005EE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из приведённых уравнений соответствует графику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1FCB-A410-4F19-8847-EB9091005E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данному рисунку найдите решение системы линейных уравнений с двумя переменными.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1FCB-A410-4F19-8847-EB9091005EE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1FCB-A410-4F19-8847-EB9091005EE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1FCB-A410-4F19-8847-EB9091005EE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1FCB-A410-4F19-8847-EB9091005EEF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1FCB-A410-4F19-8847-EB9091005EE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439403-CD25-42BD-B343-756926FD620B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9D70437-5F74-4747-9201-0B44F9C32C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3.png"/><Relationship Id="rId10" Type="http://schemas.openxmlformats.org/officeDocument/2006/relationships/slide" Target="slide5.xml"/><Relationship Id="rId4" Type="http://schemas.openxmlformats.org/officeDocument/2006/relationships/slide" Target="slide10.xml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3.png"/><Relationship Id="rId10" Type="http://schemas.openxmlformats.org/officeDocument/2006/relationships/slide" Target="slide5.xml"/><Relationship Id="rId4" Type="http://schemas.openxmlformats.org/officeDocument/2006/relationships/slide" Target="slide10.xml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3.png"/><Relationship Id="rId10" Type="http://schemas.openxmlformats.org/officeDocument/2006/relationships/slide" Target="slide5.xml"/><Relationship Id="rId4" Type="http://schemas.openxmlformats.org/officeDocument/2006/relationships/slide" Target="slide10.xml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3.png"/><Relationship Id="rId10" Type="http://schemas.openxmlformats.org/officeDocument/2006/relationships/slide" Target="slide5.xml"/><Relationship Id="rId4" Type="http://schemas.openxmlformats.org/officeDocument/2006/relationships/slide" Target="slide10.xml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7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9.xml"/><Relationship Id="rId7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0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13.xml"/><Relationship Id="rId7" Type="http://schemas.openxmlformats.org/officeDocument/2006/relationships/slide" Target="slide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4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slide" Target="slide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slide" Target="slide2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Графический способ решения систем уравнений с двумя переменными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357166"/>
            <a:ext cx="7772400" cy="19751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r">
              <a:spcBef>
                <a:spcPct val="0"/>
              </a:spcBef>
            </a:pPr>
            <a:r>
              <a:rPr kumimoji="0" 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Автор: Михайлова И.В.,</a:t>
            </a:r>
            <a:r>
              <a:rPr lang="ru-RU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 учитель математики</a:t>
            </a:r>
            <a:endParaRPr kumimoji="0" lang="ru-RU" sz="2400" b="1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9144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МАОУ «СОШ№4», г. Ялуторовск</a:t>
            </a:r>
            <a:endParaRPr kumimoji="0" lang="ru-RU" sz="24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928802"/>
            <a:ext cx="571504" cy="571504"/>
          </a:xfrm>
        </p:spPr>
        <p:txBody>
          <a:bodyPr/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68" y="1857364"/>
            <a:ext cx="571504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4643446"/>
            <a:ext cx="571504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768" y="4643446"/>
            <a:ext cx="642942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1472" y="214290"/>
            <a:ext cx="8072494" cy="12144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3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User\Documents\РаБоТа\2. КОНСПЕКТЫ УРОКОВ\jgznm jgznm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4578" t="4722" r="25886" b="4652"/>
          <a:stretch>
            <a:fillRect/>
          </a:stretch>
        </p:blipFill>
        <p:spPr bwMode="auto">
          <a:xfrm>
            <a:off x="500034" y="1285860"/>
            <a:ext cx="2219505" cy="2428892"/>
          </a:xfrm>
          <a:prstGeom prst="rect">
            <a:avLst/>
          </a:prstGeom>
          <a:noFill/>
        </p:spPr>
      </p:pic>
      <p:pic>
        <p:nvPicPr>
          <p:cNvPr id="1028" name="Picture 4" descr="C:\Users\User\Documents\РаБоТа\2. КОНСПЕКТЫ УРОКОВ\гипербола.png"/>
          <p:cNvPicPr>
            <a:picLocks noChangeAspect="1" noChangeArrowheads="1"/>
          </p:cNvPicPr>
          <p:nvPr/>
        </p:nvPicPr>
        <p:blipFill>
          <a:blip r:embed="rId3"/>
          <a:srcRect l="22656" t="6899" r="25000" b="4287"/>
          <a:stretch>
            <a:fillRect/>
          </a:stretch>
        </p:blipFill>
        <p:spPr bwMode="auto">
          <a:xfrm>
            <a:off x="4643438" y="1285860"/>
            <a:ext cx="2393173" cy="2428892"/>
          </a:xfrm>
          <a:prstGeom prst="rect">
            <a:avLst/>
          </a:prstGeom>
          <a:noFill/>
        </p:spPr>
      </p:pic>
      <p:pic>
        <p:nvPicPr>
          <p:cNvPr id="1029" name="Picture 5" descr="C:\Users\User\Documents\РаБоТа\2. КОНСПЕКТЫ УРОКОВ\окружность.png"/>
          <p:cNvPicPr>
            <a:picLocks noChangeAspect="1" noChangeArrowheads="1"/>
          </p:cNvPicPr>
          <p:nvPr/>
        </p:nvPicPr>
        <p:blipFill>
          <a:blip r:embed="rId4"/>
          <a:srcRect l="27344" t="16042" r="25000" b="6899"/>
          <a:stretch>
            <a:fillRect/>
          </a:stretch>
        </p:blipFill>
        <p:spPr bwMode="auto">
          <a:xfrm>
            <a:off x="428596" y="4071942"/>
            <a:ext cx="2286016" cy="2211064"/>
          </a:xfrm>
          <a:prstGeom prst="rect">
            <a:avLst/>
          </a:prstGeom>
          <a:noFill/>
        </p:spPr>
      </p:pic>
      <p:pic>
        <p:nvPicPr>
          <p:cNvPr id="1030" name="Picture 6" descr="C:\Users\User\Documents\РаБоТа\2. КОНСПЕКТЫ УРОКОВ\прямые.png"/>
          <p:cNvPicPr>
            <a:picLocks noChangeAspect="1" noChangeArrowheads="1"/>
          </p:cNvPicPr>
          <p:nvPr/>
        </p:nvPicPr>
        <p:blipFill>
          <a:blip r:embed="rId5"/>
          <a:srcRect l="30814" t="16042" r="25781" b="14736"/>
          <a:stretch>
            <a:fillRect/>
          </a:stretch>
        </p:blipFill>
        <p:spPr bwMode="auto">
          <a:xfrm>
            <a:off x="4643438" y="4071942"/>
            <a:ext cx="2396384" cy="2286016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7143768" y="1571612"/>
            <a:ext cx="164307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928802"/>
            <a:ext cx="571504" cy="571504"/>
          </a:xfrm>
        </p:spPr>
        <p:txBody>
          <a:bodyPr/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01024" y="3143248"/>
            <a:ext cx="928694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68" y="1857364"/>
            <a:ext cx="571504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4643446"/>
            <a:ext cx="571504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768" y="4643446"/>
            <a:ext cx="642942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1472" y="214290"/>
            <a:ext cx="8072494" cy="12144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3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User\Documents\РаБоТа\2. КОНСПЕКТЫ УРОКОВ\jgznm jgznm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4578" t="4722" r="25886" b="4652"/>
          <a:stretch>
            <a:fillRect/>
          </a:stretch>
        </p:blipFill>
        <p:spPr bwMode="auto">
          <a:xfrm>
            <a:off x="500034" y="1285860"/>
            <a:ext cx="2219505" cy="2428892"/>
          </a:xfrm>
          <a:prstGeom prst="rect">
            <a:avLst/>
          </a:prstGeom>
          <a:noFill/>
        </p:spPr>
      </p:pic>
      <p:pic>
        <p:nvPicPr>
          <p:cNvPr id="1028" name="Picture 4" descr="C:\Users\User\Documents\РаБоТа\2. КОНСПЕКТЫ УРОКОВ\гипербола.png"/>
          <p:cNvPicPr>
            <a:picLocks noChangeAspect="1" noChangeArrowheads="1"/>
          </p:cNvPicPr>
          <p:nvPr/>
        </p:nvPicPr>
        <p:blipFill>
          <a:blip r:embed="rId3"/>
          <a:srcRect l="22656" t="6899" r="25000" b="4287"/>
          <a:stretch>
            <a:fillRect/>
          </a:stretch>
        </p:blipFill>
        <p:spPr bwMode="auto">
          <a:xfrm>
            <a:off x="4643438" y="1285860"/>
            <a:ext cx="2393173" cy="2428892"/>
          </a:xfrm>
          <a:prstGeom prst="rect">
            <a:avLst/>
          </a:prstGeom>
          <a:noFill/>
        </p:spPr>
      </p:pic>
      <p:pic>
        <p:nvPicPr>
          <p:cNvPr id="1029" name="Picture 5" descr="C:\Users\User\Documents\РаБоТа\2. КОНСПЕКТЫ УРОКОВ\окружность.png"/>
          <p:cNvPicPr>
            <a:picLocks noChangeAspect="1" noChangeArrowheads="1"/>
          </p:cNvPicPr>
          <p:nvPr/>
        </p:nvPicPr>
        <p:blipFill>
          <a:blip r:embed="rId4"/>
          <a:srcRect l="27344" t="16042" r="25000" b="6899"/>
          <a:stretch>
            <a:fillRect/>
          </a:stretch>
        </p:blipFill>
        <p:spPr bwMode="auto">
          <a:xfrm>
            <a:off x="428596" y="4071942"/>
            <a:ext cx="2286016" cy="2211064"/>
          </a:xfrm>
          <a:prstGeom prst="rect">
            <a:avLst/>
          </a:prstGeom>
          <a:noFill/>
        </p:spPr>
      </p:pic>
      <p:pic>
        <p:nvPicPr>
          <p:cNvPr id="1030" name="Picture 6" descr="C:\Users\User\Documents\РаБоТа\2. КОНСПЕКТЫ УРОКОВ\прямые.png"/>
          <p:cNvPicPr>
            <a:picLocks noChangeAspect="1" noChangeArrowheads="1"/>
          </p:cNvPicPr>
          <p:nvPr/>
        </p:nvPicPr>
        <p:blipFill>
          <a:blip r:embed="rId5"/>
          <a:srcRect l="30814" t="16042" r="25781" b="14736"/>
          <a:stretch>
            <a:fillRect/>
          </a:stretch>
        </p:blipFill>
        <p:spPr bwMode="auto">
          <a:xfrm>
            <a:off x="4643438" y="4071942"/>
            <a:ext cx="2396384" cy="2286016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2714612" y="4500570"/>
            <a:ext cx="15001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928802"/>
            <a:ext cx="571504" cy="571504"/>
          </a:xfrm>
        </p:spPr>
        <p:txBody>
          <a:bodyPr/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01024" y="3143248"/>
            <a:ext cx="928694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68" y="1857364"/>
            <a:ext cx="571504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4643446"/>
            <a:ext cx="571504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768" y="4643446"/>
            <a:ext cx="642942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1472" y="214290"/>
            <a:ext cx="8072494" cy="12144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3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User\Documents\РаБоТа\2. КОНСПЕКТЫ УРОКОВ\jgznm jgznm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4578" t="4722" r="25886" b="4652"/>
          <a:stretch>
            <a:fillRect/>
          </a:stretch>
        </p:blipFill>
        <p:spPr bwMode="auto">
          <a:xfrm>
            <a:off x="500034" y="1285860"/>
            <a:ext cx="2219505" cy="2428892"/>
          </a:xfrm>
          <a:prstGeom prst="rect">
            <a:avLst/>
          </a:prstGeom>
          <a:noFill/>
        </p:spPr>
      </p:pic>
      <p:pic>
        <p:nvPicPr>
          <p:cNvPr id="1028" name="Picture 4" descr="C:\Users\User\Documents\РаБоТа\2. КОНСПЕКТЫ УРОКОВ\гипербола.png"/>
          <p:cNvPicPr>
            <a:picLocks noChangeAspect="1" noChangeArrowheads="1"/>
          </p:cNvPicPr>
          <p:nvPr/>
        </p:nvPicPr>
        <p:blipFill>
          <a:blip r:embed="rId3"/>
          <a:srcRect l="22656" t="6899" r="25000" b="4287"/>
          <a:stretch>
            <a:fillRect/>
          </a:stretch>
        </p:blipFill>
        <p:spPr bwMode="auto">
          <a:xfrm>
            <a:off x="4643438" y="1285860"/>
            <a:ext cx="2393173" cy="2428892"/>
          </a:xfrm>
          <a:prstGeom prst="rect">
            <a:avLst/>
          </a:prstGeom>
          <a:noFill/>
        </p:spPr>
      </p:pic>
      <p:pic>
        <p:nvPicPr>
          <p:cNvPr id="1029" name="Picture 5" descr="C:\Users\User\Documents\РаБоТа\2. КОНСПЕКТЫ УРОКОВ\окружность.png"/>
          <p:cNvPicPr>
            <a:picLocks noChangeAspect="1" noChangeArrowheads="1"/>
          </p:cNvPicPr>
          <p:nvPr/>
        </p:nvPicPr>
        <p:blipFill>
          <a:blip r:embed="rId4"/>
          <a:srcRect l="27344" t="16042" r="25000" b="6899"/>
          <a:stretch>
            <a:fillRect/>
          </a:stretch>
        </p:blipFill>
        <p:spPr bwMode="auto">
          <a:xfrm>
            <a:off x="428596" y="4071942"/>
            <a:ext cx="2286016" cy="2211064"/>
          </a:xfrm>
          <a:prstGeom prst="rect">
            <a:avLst/>
          </a:prstGeom>
          <a:noFill/>
        </p:spPr>
      </p:pic>
      <p:pic>
        <p:nvPicPr>
          <p:cNvPr id="1030" name="Picture 6" descr="C:\Users\User\Documents\РаБоТа\2. КОНСПЕКТЫ УРОКОВ\прямые.png"/>
          <p:cNvPicPr>
            <a:picLocks noChangeAspect="1" noChangeArrowheads="1"/>
          </p:cNvPicPr>
          <p:nvPr/>
        </p:nvPicPr>
        <p:blipFill>
          <a:blip r:embed="rId5"/>
          <a:srcRect l="30814" t="16042" r="25781" b="14736"/>
          <a:stretch>
            <a:fillRect/>
          </a:stretch>
        </p:blipFill>
        <p:spPr bwMode="auto">
          <a:xfrm>
            <a:off x="4643438" y="4071942"/>
            <a:ext cx="2396384" cy="2286016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7143768" y="4643446"/>
            <a:ext cx="178595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928802"/>
            <a:ext cx="571504" cy="571504"/>
          </a:xfrm>
        </p:spPr>
        <p:txBody>
          <a:bodyPr/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01024" y="3143248"/>
            <a:ext cx="928694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68" y="1857364"/>
            <a:ext cx="571504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4643446"/>
            <a:ext cx="571504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768" y="4643446"/>
            <a:ext cx="642942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1472" y="214290"/>
            <a:ext cx="8072494" cy="12144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-1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User\Documents\РаБоТа\2. КОНСПЕКТЫ УРОКОВ\jgznm jgznm.png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4578" t="4722" r="25886" b="4652"/>
          <a:stretch>
            <a:fillRect/>
          </a:stretch>
        </p:blipFill>
        <p:spPr bwMode="auto">
          <a:xfrm>
            <a:off x="500034" y="1285860"/>
            <a:ext cx="2219505" cy="2428892"/>
          </a:xfrm>
          <a:prstGeom prst="rect">
            <a:avLst/>
          </a:prstGeom>
          <a:noFill/>
        </p:spPr>
      </p:pic>
      <p:pic>
        <p:nvPicPr>
          <p:cNvPr id="1028" name="Picture 4" descr="C:\Users\User\Documents\РаБоТа\2. КОНСПЕКТЫ УРОКОВ\гипербола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 l="22656" t="6899" r="25000" b="4287"/>
          <a:stretch>
            <a:fillRect/>
          </a:stretch>
        </p:blipFill>
        <p:spPr bwMode="auto">
          <a:xfrm>
            <a:off x="4643438" y="1285860"/>
            <a:ext cx="2393173" cy="2428892"/>
          </a:xfrm>
          <a:prstGeom prst="rect">
            <a:avLst/>
          </a:prstGeom>
          <a:noFill/>
        </p:spPr>
      </p:pic>
      <p:pic>
        <p:nvPicPr>
          <p:cNvPr id="1029" name="Picture 5" descr="C:\Users\User\Documents\РаБоТа\2. КОНСПЕКТЫ УРОКОВ\окружность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 l="27344" t="16042" r="25000" b="6899"/>
          <a:stretch>
            <a:fillRect/>
          </a:stretch>
        </p:blipFill>
        <p:spPr bwMode="auto">
          <a:xfrm>
            <a:off x="428596" y="4071942"/>
            <a:ext cx="2286016" cy="2211064"/>
          </a:xfrm>
          <a:prstGeom prst="rect">
            <a:avLst/>
          </a:prstGeom>
          <a:noFill/>
        </p:spPr>
      </p:pic>
      <p:pic>
        <p:nvPicPr>
          <p:cNvPr id="1030" name="Picture 6" descr="C:\Users\User\Documents\РаБоТа\2. КОНСПЕКТЫ УРОКОВ\прямые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 l="30814" t="16042" r="25781" b="14736"/>
          <a:stretch>
            <a:fillRect/>
          </a:stretch>
        </p:blipFill>
        <p:spPr bwMode="auto">
          <a:xfrm>
            <a:off x="4643438" y="4071942"/>
            <a:ext cx="2396384" cy="2286016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rId10" action="ppaction://hlinksldjump"/>
          </p:cNvPr>
          <p:cNvSpPr/>
          <p:nvPr/>
        </p:nvSpPr>
        <p:spPr>
          <a:xfrm>
            <a:off x="2786050" y="1928802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928802"/>
            <a:ext cx="571504" cy="571504"/>
          </a:xfrm>
        </p:spPr>
        <p:txBody>
          <a:bodyPr/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01024" y="3143248"/>
            <a:ext cx="928694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68" y="1857364"/>
            <a:ext cx="571504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4643446"/>
            <a:ext cx="571504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768" y="4643446"/>
            <a:ext cx="642942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1472" y="214290"/>
            <a:ext cx="8072494" cy="12144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-1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User\Documents\РаБоТа\2. КОНСПЕКТЫ УРОКОВ\jgznm jgznm.png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4578" t="4722" r="25886" b="4652"/>
          <a:stretch>
            <a:fillRect/>
          </a:stretch>
        </p:blipFill>
        <p:spPr bwMode="auto">
          <a:xfrm>
            <a:off x="500034" y="1285860"/>
            <a:ext cx="2219505" cy="2428892"/>
          </a:xfrm>
          <a:prstGeom prst="rect">
            <a:avLst/>
          </a:prstGeom>
          <a:noFill/>
        </p:spPr>
      </p:pic>
      <p:pic>
        <p:nvPicPr>
          <p:cNvPr id="1028" name="Picture 4" descr="C:\Users\User\Documents\РаБоТа\2. КОНСПЕКТЫ УРОКОВ\гипербола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 l="22656" t="6899" r="25000" b="4287"/>
          <a:stretch>
            <a:fillRect/>
          </a:stretch>
        </p:blipFill>
        <p:spPr bwMode="auto">
          <a:xfrm>
            <a:off x="4643438" y="1285860"/>
            <a:ext cx="2393173" cy="2428892"/>
          </a:xfrm>
          <a:prstGeom prst="rect">
            <a:avLst/>
          </a:prstGeom>
          <a:noFill/>
        </p:spPr>
      </p:pic>
      <p:pic>
        <p:nvPicPr>
          <p:cNvPr id="1029" name="Picture 5" descr="C:\Users\User\Documents\РаБоТа\2. КОНСПЕКТЫ УРОКОВ\окружность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 l="27344" t="16042" r="25000" b="6899"/>
          <a:stretch>
            <a:fillRect/>
          </a:stretch>
        </p:blipFill>
        <p:spPr bwMode="auto">
          <a:xfrm>
            <a:off x="428596" y="4071942"/>
            <a:ext cx="2286016" cy="2211064"/>
          </a:xfrm>
          <a:prstGeom prst="rect">
            <a:avLst/>
          </a:prstGeom>
          <a:noFill/>
        </p:spPr>
      </p:pic>
      <p:pic>
        <p:nvPicPr>
          <p:cNvPr id="1030" name="Picture 6" descr="C:\Users\User\Documents\РаБоТа\2. КОНСПЕКТЫ УРОКОВ\прямые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 l="30814" t="16042" r="25781" b="14736"/>
          <a:stretch>
            <a:fillRect/>
          </a:stretch>
        </p:blipFill>
        <p:spPr bwMode="auto">
          <a:xfrm>
            <a:off x="4643438" y="4071942"/>
            <a:ext cx="2396384" cy="2286016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rId10" action="ppaction://hlinksldjump"/>
          </p:cNvPr>
          <p:cNvSpPr/>
          <p:nvPr/>
        </p:nvSpPr>
        <p:spPr>
          <a:xfrm>
            <a:off x="7143768" y="1857364"/>
            <a:ext cx="157163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928802"/>
            <a:ext cx="571504" cy="571504"/>
          </a:xfrm>
        </p:spPr>
        <p:txBody>
          <a:bodyPr/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01024" y="3143248"/>
            <a:ext cx="928694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68" y="1857364"/>
            <a:ext cx="571504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4643446"/>
            <a:ext cx="571504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768" y="4643446"/>
            <a:ext cx="642942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1472" y="214290"/>
            <a:ext cx="8072494" cy="12144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-1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User\Documents\РаБоТа\2. КОНСПЕКТЫ УРОКОВ\jgznm jgznm.png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4578" t="4722" r="25886" b="4652"/>
          <a:stretch>
            <a:fillRect/>
          </a:stretch>
        </p:blipFill>
        <p:spPr bwMode="auto">
          <a:xfrm>
            <a:off x="500034" y="1285860"/>
            <a:ext cx="2219505" cy="2428892"/>
          </a:xfrm>
          <a:prstGeom prst="rect">
            <a:avLst/>
          </a:prstGeom>
          <a:noFill/>
        </p:spPr>
      </p:pic>
      <p:pic>
        <p:nvPicPr>
          <p:cNvPr id="1028" name="Picture 4" descr="C:\Users\User\Documents\РаБоТа\2. КОНСПЕКТЫ УРОКОВ\гипербола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 l="22656" t="6899" r="25000" b="4287"/>
          <a:stretch>
            <a:fillRect/>
          </a:stretch>
        </p:blipFill>
        <p:spPr bwMode="auto">
          <a:xfrm>
            <a:off x="4643438" y="1285860"/>
            <a:ext cx="2393173" cy="2428892"/>
          </a:xfrm>
          <a:prstGeom prst="rect">
            <a:avLst/>
          </a:prstGeom>
          <a:noFill/>
        </p:spPr>
      </p:pic>
      <p:pic>
        <p:nvPicPr>
          <p:cNvPr id="1029" name="Picture 5" descr="C:\Users\User\Documents\РаБоТа\2. КОНСПЕКТЫ УРОКОВ\окружность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 l="27344" t="16042" r="25000" b="6899"/>
          <a:stretch>
            <a:fillRect/>
          </a:stretch>
        </p:blipFill>
        <p:spPr bwMode="auto">
          <a:xfrm>
            <a:off x="428596" y="4071942"/>
            <a:ext cx="2286016" cy="2211064"/>
          </a:xfrm>
          <a:prstGeom prst="rect">
            <a:avLst/>
          </a:prstGeom>
          <a:noFill/>
        </p:spPr>
      </p:pic>
      <p:pic>
        <p:nvPicPr>
          <p:cNvPr id="1030" name="Picture 6" descr="C:\Users\User\Documents\РаБоТа\2. КОНСПЕКТЫ УРОКОВ\прямые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 l="30814" t="16042" r="25781" b="14736"/>
          <a:stretch>
            <a:fillRect/>
          </a:stretch>
        </p:blipFill>
        <p:spPr bwMode="auto">
          <a:xfrm>
            <a:off x="4643438" y="4071942"/>
            <a:ext cx="2396384" cy="2286016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rId10" action="ppaction://hlinksldjump"/>
          </p:cNvPr>
          <p:cNvSpPr/>
          <p:nvPr/>
        </p:nvSpPr>
        <p:spPr>
          <a:xfrm>
            <a:off x="2714612" y="4500570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928802"/>
            <a:ext cx="571504" cy="571504"/>
          </a:xfrm>
        </p:spPr>
        <p:txBody>
          <a:bodyPr/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01024" y="3143248"/>
            <a:ext cx="928694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68" y="1857364"/>
            <a:ext cx="571504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4643446"/>
            <a:ext cx="571504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768" y="4643446"/>
            <a:ext cx="642942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1472" y="214290"/>
            <a:ext cx="8072494" cy="12144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-1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User\Documents\РаБоТа\2. КОНСПЕКТЫ УРОКОВ\jgznm jgznm.png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4578" t="4722" r="25886" b="4652"/>
          <a:stretch>
            <a:fillRect/>
          </a:stretch>
        </p:blipFill>
        <p:spPr bwMode="auto">
          <a:xfrm>
            <a:off x="500034" y="1285860"/>
            <a:ext cx="2219505" cy="2428892"/>
          </a:xfrm>
          <a:prstGeom prst="rect">
            <a:avLst/>
          </a:prstGeom>
          <a:noFill/>
        </p:spPr>
      </p:pic>
      <p:pic>
        <p:nvPicPr>
          <p:cNvPr id="1028" name="Picture 4" descr="C:\Users\User\Documents\РаБоТа\2. КОНСПЕКТЫ УРОКОВ\гипербола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 l="22656" t="6899" r="25000" b="4287"/>
          <a:stretch>
            <a:fillRect/>
          </a:stretch>
        </p:blipFill>
        <p:spPr bwMode="auto">
          <a:xfrm>
            <a:off x="4643438" y="1285860"/>
            <a:ext cx="2393173" cy="2428892"/>
          </a:xfrm>
          <a:prstGeom prst="rect">
            <a:avLst/>
          </a:prstGeom>
          <a:noFill/>
        </p:spPr>
      </p:pic>
      <p:pic>
        <p:nvPicPr>
          <p:cNvPr id="1029" name="Picture 5" descr="C:\Users\User\Documents\РаБоТа\2. КОНСПЕКТЫ УРОКОВ\окружность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 l="27344" t="16042" r="25000" b="6899"/>
          <a:stretch>
            <a:fillRect/>
          </a:stretch>
        </p:blipFill>
        <p:spPr bwMode="auto">
          <a:xfrm>
            <a:off x="428596" y="4071942"/>
            <a:ext cx="2286016" cy="2211064"/>
          </a:xfrm>
          <a:prstGeom prst="rect">
            <a:avLst/>
          </a:prstGeom>
          <a:noFill/>
        </p:spPr>
      </p:pic>
      <p:pic>
        <p:nvPicPr>
          <p:cNvPr id="1030" name="Picture 6" descr="C:\Users\User\Documents\РаБоТа\2. КОНСПЕКТЫ УРОКОВ\прямые.pn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 l="30814" t="16042" r="25781" b="14736"/>
          <a:stretch>
            <a:fillRect/>
          </a:stretch>
        </p:blipFill>
        <p:spPr bwMode="auto">
          <a:xfrm>
            <a:off x="4643438" y="4071942"/>
            <a:ext cx="2396384" cy="2286016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rId10" action="ppaction://hlinksldjump"/>
          </p:cNvPr>
          <p:cNvSpPr/>
          <p:nvPr/>
        </p:nvSpPr>
        <p:spPr>
          <a:xfrm>
            <a:off x="7072330" y="4643446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данного уравнения с двумя переменными укажите его решения: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=9</a:t>
            </a:r>
            <a:endParaRPr lang="ru-RU" sz="36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4929198"/>
            <a:ext cx="2928958" cy="785818"/>
          </a:xfrm>
        </p:spPr>
        <p:txBody>
          <a:bodyPr>
            <a:normAutofit/>
          </a:bodyPr>
          <a:lstStyle/>
          <a:p>
            <a:pPr marL="582930" indent="-514350">
              <a:buNone/>
            </a:pPr>
            <a:r>
              <a:rPr lang="en-US" sz="3200" dirty="0" smtClean="0">
                <a:latin typeface="+mj-lt"/>
              </a:rPr>
              <a:t>4) (2; √5)</a:t>
            </a:r>
            <a:endParaRPr lang="ru-RU" sz="3200" dirty="0">
              <a:latin typeface="+mj-lt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4643438" y="2643182"/>
            <a:ext cx="4038600" cy="78581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5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2) (3;1)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4643438" y="3571876"/>
            <a:ext cx="3571900" cy="1000132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6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3) (0;-3)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>
          <a:xfrm>
            <a:off x="4714876" y="2000240"/>
            <a:ext cx="4038600" cy="64884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(-2; 3)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4786314" y="2000240"/>
            <a:ext cx="250033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нет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данного уравнения с двумя переменными укажите его решения: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=9</a:t>
            </a:r>
            <a:endParaRPr lang="ru-RU" sz="36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4929198"/>
            <a:ext cx="2928958" cy="785818"/>
          </a:xfrm>
        </p:spPr>
        <p:txBody>
          <a:bodyPr>
            <a:normAutofit/>
          </a:bodyPr>
          <a:lstStyle/>
          <a:p>
            <a:pPr marL="582930" indent="-514350">
              <a:buNone/>
            </a:pPr>
            <a:r>
              <a:rPr lang="en-US" sz="3200" dirty="0" smtClean="0">
                <a:latin typeface="+mj-lt"/>
              </a:rPr>
              <a:t>4) (2; √5)</a:t>
            </a:r>
            <a:endParaRPr lang="ru-RU" sz="3200" dirty="0">
              <a:latin typeface="+mj-lt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4643438" y="2643182"/>
            <a:ext cx="4038600" cy="78581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5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2) (3;1)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4643438" y="3571876"/>
            <a:ext cx="3571900" cy="1000132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6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3) (0;-3)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>
          <a:xfrm>
            <a:off x="4714876" y="2000240"/>
            <a:ext cx="4038600" cy="64884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(-2; 3)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4786314" y="2928934"/>
            <a:ext cx="250033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нет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данного уравнения с двумя переменными укажите его решения: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=9</a:t>
            </a:r>
            <a:endParaRPr lang="ru-RU" sz="36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4929198"/>
            <a:ext cx="2928958" cy="785818"/>
          </a:xfrm>
        </p:spPr>
        <p:txBody>
          <a:bodyPr>
            <a:normAutofit/>
          </a:bodyPr>
          <a:lstStyle/>
          <a:p>
            <a:pPr marL="582930" indent="-514350">
              <a:buNone/>
            </a:pPr>
            <a:r>
              <a:rPr lang="en-US" sz="3200" dirty="0" smtClean="0">
                <a:latin typeface="+mj-lt"/>
              </a:rPr>
              <a:t>4) (2; √5)</a:t>
            </a:r>
            <a:endParaRPr lang="ru-RU" sz="3200" dirty="0">
              <a:latin typeface="+mj-lt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4643438" y="2643182"/>
            <a:ext cx="4038600" cy="78581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5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2) (3;1)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4643438" y="3571876"/>
            <a:ext cx="3571900" cy="1000132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6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3) (0;-3)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>
          <a:xfrm>
            <a:off x="4714876" y="2000240"/>
            <a:ext cx="4038600" cy="64884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(-2; 3)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4786314" y="3857628"/>
            <a:ext cx="250033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772400" cy="1975104"/>
          </a:xfrm>
        </p:spPr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данного уравнения с двумя переменными укажите его решения: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=9</a:t>
            </a:r>
            <a:endParaRPr lang="ru-RU" sz="36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4929198"/>
            <a:ext cx="2928958" cy="785818"/>
          </a:xfrm>
        </p:spPr>
        <p:txBody>
          <a:bodyPr>
            <a:normAutofit/>
          </a:bodyPr>
          <a:lstStyle/>
          <a:p>
            <a:pPr marL="582930" indent="-514350">
              <a:buNone/>
            </a:pPr>
            <a:r>
              <a:rPr lang="en-US" sz="3200" dirty="0" smtClean="0">
                <a:latin typeface="+mj-lt"/>
              </a:rPr>
              <a:t>4) (2; √5)</a:t>
            </a:r>
            <a:endParaRPr lang="ru-RU" sz="3200" dirty="0">
              <a:latin typeface="+mj-lt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4643438" y="2643182"/>
            <a:ext cx="4038600" cy="78581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5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2) (3;1)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4643438" y="3571876"/>
            <a:ext cx="3571900" cy="1000132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6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3) (0;-3)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>
          <a:xfrm>
            <a:off x="4714876" y="2000240"/>
            <a:ext cx="4038600" cy="64884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(-2; 3)</a:t>
            </a: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4786314" y="4714884"/>
            <a:ext cx="250033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из приведённых уравнений соответствует графику 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2500306"/>
            <a:ext cx="4041775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3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User\Documents\РаБоТа\2. КОНСПЕКТЫ УРОКОВ\гипербола 5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l="23351" t="19149" r="20435" b="12766"/>
          <a:stretch>
            <a:fillRect/>
          </a:stretch>
        </p:blipFill>
        <p:spPr bwMode="auto">
          <a:xfrm>
            <a:off x="285720" y="2357429"/>
            <a:ext cx="4429156" cy="3474541"/>
          </a:xfrm>
          <a:prstGeom prst="rect">
            <a:avLst/>
          </a:prstGeom>
          <a:noFill/>
        </p:spPr>
      </p:pic>
      <p:sp>
        <p:nvSpPr>
          <p:cNvPr id="12" name="Содержимое 7"/>
          <p:cNvSpPr txBox="1">
            <a:spLocks/>
          </p:cNvSpPr>
          <p:nvPr/>
        </p:nvSpPr>
        <p:spPr>
          <a:xfrm>
            <a:off x="4786314" y="3214686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7"/>
          <p:cNvSpPr txBox="1">
            <a:spLocks/>
          </p:cNvSpPr>
          <p:nvPr/>
        </p:nvSpPr>
        <p:spPr>
          <a:xfrm>
            <a:off x="4714876" y="4071942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3xy=-1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7"/>
          <p:cNvSpPr txBox="1">
            <a:spLocks/>
          </p:cNvSpPr>
          <p:nvPr/>
        </p:nvSpPr>
        <p:spPr>
          <a:xfrm>
            <a:off x="4786314" y="4929198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=-3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4857752" y="2571744"/>
            <a:ext cx="200026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из приведённых уравнений соответствует графику 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2500306"/>
            <a:ext cx="4041775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3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User\Documents\РаБоТа\2. КОНСПЕКТЫ УРОКОВ\гипербола 5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l="23351" t="19149" r="20435" b="12766"/>
          <a:stretch>
            <a:fillRect/>
          </a:stretch>
        </p:blipFill>
        <p:spPr bwMode="auto">
          <a:xfrm>
            <a:off x="285720" y="2357429"/>
            <a:ext cx="4429156" cy="3474541"/>
          </a:xfrm>
          <a:prstGeom prst="rect">
            <a:avLst/>
          </a:prstGeom>
          <a:noFill/>
        </p:spPr>
      </p:pic>
      <p:sp>
        <p:nvSpPr>
          <p:cNvPr id="12" name="Содержимое 7"/>
          <p:cNvSpPr txBox="1">
            <a:spLocks/>
          </p:cNvSpPr>
          <p:nvPr/>
        </p:nvSpPr>
        <p:spPr>
          <a:xfrm>
            <a:off x="4786314" y="3214686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7"/>
          <p:cNvSpPr txBox="1">
            <a:spLocks/>
          </p:cNvSpPr>
          <p:nvPr/>
        </p:nvSpPr>
        <p:spPr>
          <a:xfrm>
            <a:off x="4714876" y="4071942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3xy=-1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7"/>
          <p:cNvSpPr txBox="1">
            <a:spLocks/>
          </p:cNvSpPr>
          <p:nvPr/>
        </p:nvSpPr>
        <p:spPr>
          <a:xfrm>
            <a:off x="4786314" y="5000636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=-3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4857752" y="3286124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из приведённых уравнений соответствует графику 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2500306"/>
            <a:ext cx="4041775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3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User\Documents\РаБоТа\2. КОНСПЕКТЫ УРОКОВ\гипербола 5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l="23351" t="19149" r="20435" b="12766"/>
          <a:stretch>
            <a:fillRect/>
          </a:stretch>
        </p:blipFill>
        <p:spPr bwMode="auto">
          <a:xfrm>
            <a:off x="285720" y="2357429"/>
            <a:ext cx="4429156" cy="3474541"/>
          </a:xfrm>
          <a:prstGeom prst="rect">
            <a:avLst/>
          </a:prstGeom>
          <a:noFill/>
        </p:spPr>
      </p:pic>
      <p:sp>
        <p:nvSpPr>
          <p:cNvPr id="12" name="Содержимое 7"/>
          <p:cNvSpPr txBox="1">
            <a:spLocks/>
          </p:cNvSpPr>
          <p:nvPr/>
        </p:nvSpPr>
        <p:spPr>
          <a:xfrm>
            <a:off x="4786314" y="3214686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7"/>
          <p:cNvSpPr txBox="1">
            <a:spLocks/>
          </p:cNvSpPr>
          <p:nvPr/>
        </p:nvSpPr>
        <p:spPr>
          <a:xfrm>
            <a:off x="4714876" y="4071942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3xy=-1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7"/>
          <p:cNvSpPr txBox="1">
            <a:spLocks/>
          </p:cNvSpPr>
          <p:nvPr/>
        </p:nvSpPr>
        <p:spPr>
          <a:xfrm>
            <a:off x="4786314" y="4929198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=-3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4786314" y="4214818"/>
            <a:ext cx="200026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из приведённых уравнений соответствует графику 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2500306"/>
            <a:ext cx="4041775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3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User\Documents\РаБоТа\2. КОНСПЕКТЫ УРОКОВ\гипербола 5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l="23351" t="19149" r="20435" b="12766"/>
          <a:stretch>
            <a:fillRect/>
          </a:stretch>
        </p:blipFill>
        <p:spPr bwMode="auto">
          <a:xfrm>
            <a:off x="285720" y="2357429"/>
            <a:ext cx="4429156" cy="3474541"/>
          </a:xfrm>
          <a:prstGeom prst="rect">
            <a:avLst/>
          </a:prstGeom>
          <a:noFill/>
        </p:spPr>
      </p:pic>
      <p:sp>
        <p:nvSpPr>
          <p:cNvPr id="12" name="Содержимое 7"/>
          <p:cNvSpPr txBox="1">
            <a:spLocks/>
          </p:cNvSpPr>
          <p:nvPr/>
        </p:nvSpPr>
        <p:spPr>
          <a:xfrm>
            <a:off x="4786314" y="3214686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7"/>
          <p:cNvSpPr txBox="1">
            <a:spLocks/>
          </p:cNvSpPr>
          <p:nvPr/>
        </p:nvSpPr>
        <p:spPr>
          <a:xfrm>
            <a:off x="4714876" y="4071942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3xy=-1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7"/>
          <p:cNvSpPr txBox="1">
            <a:spLocks/>
          </p:cNvSpPr>
          <p:nvPr/>
        </p:nvSpPr>
        <p:spPr>
          <a:xfrm>
            <a:off x="4786314" y="4929198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=-3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4857752" y="4786322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1428760"/>
          </a:xfrm>
        </p:spPr>
        <p:txBody>
          <a:bodyPr/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данному рисунку найдите решение системы линейных уравнений с двумя переменными.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User\Documents\РаБоТа\2. КОНСПЕКТЫ УРОКОВ\решение линейной системы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3924" t="20347" r="19343" b="9340"/>
          <a:stretch>
            <a:fillRect/>
          </a:stretch>
        </p:blipFill>
        <p:spPr bwMode="auto">
          <a:xfrm>
            <a:off x="642910" y="1785926"/>
            <a:ext cx="4603782" cy="414340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715008" y="2071678"/>
            <a:ext cx="19288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5429256" y="2214554"/>
            <a:ext cx="357190" cy="850416"/>
          </a:xfrm>
          <a:prstGeom prst="leftBrace">
            <a:avLst>
              <a:gd name="adj1" fmla="val 31189"/>
              <a:gd name="adj2" fmla="val 50802"/>
            </a:avLst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5643570" y="4071942"/>
            <a:ext cx="235745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ОТВЕТ: (1;2)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данного уравнения с двумя переменными укажите его решения: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=9</a:t>
            </a:r>
            <a:endParaRPr lang="ru-RU" sz="36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4929198"/>
            <a:ext cx="2928958" cy="785818"/>
          </a:xfrm>
        </p:spPr>
        <p:txBody>
          <a:bodyPr>
            <a:normAutofit/>
          </a:bodyPr>
          <a:lstStyle/>
          <a:p>
            <a:pPr marL="582930" indent="-514350">
              <a:buNone/>
            </a:pPr>
            <a:r>
              <a:rPr lang="en-US" sz="3200" dirty="0" smtClean="0">
                <a:latin typeface="+mj-lt"/>
                <a:hlinkClick r:id="rId3" action="ppaction://hlinksldjump"/>
              </a:rPr>
              <a:t>4) (2; √5)</a:t>
            </a:r>
            <a:endParaRPr lang="ru-RU" sz="3200" dirty="0">
              <a:latin typeface="+mj-lt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>
          <a:xfrm>
            <a:off x="4643438" y="2643182"/>
            <a:ext cx="4038600" cy="78581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5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4" action="ppaction://hlinksldjump"/>
              </a:rPr>
              <a:t>2) (3;1)</a:t>
            </a:r>
            <a:endParaRPr kumimoji="0" lang="en-US" sz="5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4643438" y="3571876"/>
            <a:ext cx="3571900" cy="1000132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+mj-lt"/>
              <a:buAutoNum type="arabicParenR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6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  <a:hlinkClick r:id="rId5" action="ppaction://hlinksldjump"/>
              </a:rPr>
              <a:t>3) (0;-3)</a:t>
            </a:r>
            <a:endParaRPr kumimoji="0" lang="en-US" sz="6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>
          <a:xfrm>
            <a:off x="4714876" y="2000240"/>
            <a:ext cx="4038600" cy="64884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hlinkClick r:id="rId6" action="ppaction://hlinksldjump"/>
              </a:rPr>
              <a:t>1)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hlinkClick r:id="rId6" action="ppaction://hlinksldjump"/>
              </a:rPr>
              <a:t>(-2; 3)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8293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15304" cy="928694"/>
          </a:xfrm>
        </p:spPr>
        <p:txBody>
          <a:bodyPr/>
          <a:lstStyle/>
          <a:p>
            <a:r>
              <a:rPr lang="ru-RU" sz="3200" dirty="0" smtClean="0"/>
              <a:t>На каком из рисунков изображён график уравнения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3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01024" y="3143248"/>
            <a:ext cx="928694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68" y="1857364"/>
            <a:ext cx="571504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4643446"/>
            <a:ext cx="571504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768" y="4643446"/>
            <a:ext cx="642942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71736" y="1714488"/>
            <a:ext cx="857256" cy="9287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User\Documents\РаБоТа\2. КОНСПЕКТЫ УРОКОВ\jgznm jgznm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l="24578" t="4722" r="25886" b="4652"/>
          <a:stretch>
            <a:fillRect/>
          </a:stretch>
        </p:blipFill>
        <p:spPr bwMode="auto">
          <a:xfrm>
            <a:off x="500034" y="1285860"/>
            <a:ext cx="2219505" cy="2428892"/>
          </a:xfrm>
          <a:prstGeom prst="rect">
            <a:avLst/>
          </a:prstGeom>
          <a:noFill/>
        </p:spPr>
      </p:pic>
      <p:pic>
        <p:nvPicPr>
          <p:cNvPr id="1028" name="Picture 4" descr="C:\Users\User\Documents\РаБоТа\2. КОНСПЕКТЫ УРОКОВ\гипербола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 l="22656" t="6899" r="25000" b="4287"/>
          <a:stretch>
            <a:fillRect/>
          </a:stretch>
        </p:blipFill>
        <p:spPr bwMode="auto">
          <a:xfrm>
            <a:off x="4643438" y="1285860"/>
            <a:ext cx="2393173" cy="2428892"/>
          </a:xfrm>
          <a:prstGeom prst="rect">
            <a:avLst/>
          </a:prstGeom>
          <a:noFill/>
        </p:spPr>
      </p:pic>
      <p:pic>
        <p:nvPicPr>
          <p:cNvPr id="1029" name="Picture 5" descr="C:\Users\User\Documents\РаБоТа\2. КОНСПЕКТЫ УРОКОВ\окружность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 l="27344" t="16042" r="25000" b="6899"/>
          <a:stretch>
            <a:fillRect/>
          </a:stretch>
        </p:blipFill>
        <p:spPr bwMode="auto">
          <a:xfrm>
            <a:off x="428596" y="4071942"/>
            <a:ext cx="2286016" cy="2211064"/>
          </a:xfrm>
          <a:prstGeom prst="rect">
            <a:avLst/>
          </a:prstGeom>
          <a:noFill/>
        </p:spPr>
      </p:pic>
      <p:pic>
        <p:nvPicPr>
          <p:cNvPr id="1030" name="Picture 6" descr="C:\Users\User\Documents\РаБоТа\2. КОНСПЕКТЫ УРОКОВ\прямые.pn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 l="30814" t="16042" r="25781" b="14736"/>
          <a:stretch>
            <a:fillRect/>
          </a:stretch>
        </p:blipFill>
        <p:spPr bwMode="auto">
          <a:xfrm>
            <a:off x="4643438" y="4071942"/>
            <a:ext cx="239638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928802"/>
            <a:ext cx="571504" cy="571504"/>
          </a:xfrm>
        </p:spPr>
        <p:txBody>
          <a:bodyPr/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01024" y="3143248"/>
            <a:ext cx="928694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68" y="1857364"/>
            <a:ext cx="571504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4643446"/>
            <a:ext cx="571504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768" y="4643446"/>
            <a:ext cx="642942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1472" y="214290"/>
            <a:ext cx="8072494" cy="12144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-1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User\Documents\РаБоТа\2. КОНСПЕКТЫ УРОКОВ\jgznm jgznm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l="24578" t="4722" r="25886" b="4652"/>
          <a:stretch>
            <a:fillRect/>
          </a:stretch>
        </p:blipFill>
        <p:spPr bwMode="auto">
          <a:xfrm>
            <a:off x="500034" y="1285860"/>
            <a:ext cx="2219505" cy="2428892"/>
          </a:xfrm>
          <a:prstGeom prst="rect">
            <a:avLst/>
          </a:prstGeom>
          <a:noFill/>
        </p:spPr>
      </p:pic>
      <p:pic>
        <p:nvPicPr>
          <p:cNvPr id="1028" name="Picture 4" descr="C:\Users\User\Documents\РаБоТа\2. КОНСПЕКТЫ УРОКОВ\гипербола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 l="22656" t="6899" r="25000" b="4287"/>
          <a:stretch>
            <a:fillRect/>
          </a:stretch>
        </p:blipFill>
        <p:spPr bwMode="auto">
          <a:xfrm>
            <a:off x="4643438" y="1285860"/>
            <a:ext cx="2393173" cy="2428892"/>
          </a:xfrm>
          <a:prstGeom prst="rect">
            <a:avLst/>
          </a:prstGeom>
          <a:noFill/>
        </p:spPr>
      </p:pic>
      <p:pic>
        <p:nvPicPr>
          <p:cNvPr id="1029" name="Picture 5" descr="C:\Users\User\Documents\РаБоТа\2. КОНСПЕКТЫ УРОКОВ\окружность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 l="27344" t="16042" r="25000" b="6899"/>
          <a:stretch>
            <a:fillRect/>
          </a:stretch>
        </p:blipFill>
        <p:spPr bwMode="auto">
          <a:xfrm>
            <a:off x="428596" y="4071942"/>
            <a:ext cx="2286016" cy="2211064"/>
          </a:xfrm>
          <a:prstGeom prst="rect">
            <a:avLst/>
          </a:prstGeom>
          <a:noFill/>
        </p:spPr>
      </p:pic>
      <p:pic>
        <p:nvPicPr>
          <p:cNvPr id="1030" name="Picture 6" descr="C:\Users\User\Documents\РаБоТа\2. КОНСПЕКТЫ УРОКОВ\прямые.pn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 l="30814" t="16042" r="25781" b="14736"/>
          <a:stretch>
            <a:fillRect/>
          </a:stretch>
        </p:blipFill>
        <p:spPr bwMode="auto">
          <a:xfrm>
            <a:off x="4643438" y="4071942"/>
            <a:ext cx="239638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из приведённых уравнений соответствует графику ?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2500306"/>
            <a:ext cx="4041775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1) 3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xy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= 1</a:t>
            </a:r>
            <a:endParaRPr lang="ru-RU" sz="3200" dirty="0">
              <a:latin typeface="Times New Roman" pitchFamily="18" charset="0"/>
              <a:cs typeface="Times New Roman" pitchFamily="18" charset="0"/>
              <a:hlinkClick r:id="rId3" action="ppaction://hlinksldjump"/>
            </a:endParaRPr>
          </a:p>
        </p:txBody>
      </p:sp>
      <p:pic>
        <p:nvPicPr>
          <p:cNvPr id="2051" name="Picture 3" descr="C:\Users\User\Documents\РаБоТа\2. КОНСПЕКТЫ УРОКОВ\гипербола 5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 l="23351" t="19149" r="20435" b="12766"/>
          <a:stretch>
            <a:fillRect/>
          </a:stretch>
        </p:blipFill>
        <p:spPr bwMode="auto">
          <a:xfrm>
            <a:off x="285720" y="2357429"/>
            <a:ext cx="4429156" cy="3474541"/>
          </a:xfrm>
          <a:prstGeom prst="rect">
            <a:avLst/>
          </a:prstGeom>
          <a:noFill/>
        </p:spPr>
      </p:pic>
      <p:sp>
        <p:nvSpPr>
          <p:cNvPr id="12" name="Содержимое 7">
            <a:hlinkClick r:id="rId5" action="ppaction://hlinksldjump"/>
          </p:cNvPr>
          <p:cNvSpPr txBox="1">
            <a:spLocks/>
          </p:cNvSpPr>
          <p:nvPr/>
        </p:nvSpPr>
        <p:spPr>
          <a:xfrm>
            <a:off x="4786314" y="3214686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2)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=3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7">
            <a:hlinkClick r:id="rId6" action="ppaction://hlinksldjump"/>
          </p:cNvPr>
          <p:cNvSpPr txBox="1">
            <a:spLocks/>
          </p:cNvSpPr>
          <p:nvPr/>
        </p:nvSpPr>
        <p:spPr>
          <a:xfrm>
            <a:off x="4714876" y="4071942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3)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 3xy=-1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7">
            <a:hlinkClick r:id="rId7" action="ppaction://hlinksldjump"/>
          </p:cNvPr>
          <p:cNvSpPr txBox="1">
            <a:spLocks/>
          </p:cNvSpPr>
          <p:nvPr/>
        </p:nvSpPr>
        <p:spPr>
          <a:xfrm>
            <a:off x="4786314" y="4929198"/>
            <a:ext cx="4041775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4)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=-3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01122" cy="1428760"/>
          </a:xfrm>
        </p:spPr>
        <p:txBody>
          <a:bodyPr/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данному рисунку найдите решение системы линейных уравнений с двумя переменными.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User\Documents\РаБоТа\2. КОНСПЕКТЫ УРОКОВ\решение линейной системы.png">
            <a:hlinkClick r:id="rId3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l="33924" t="20347" r="19343" b="9340"/>
          <a:stretch>
            <a:fillRect/>
          </a:stretch>
        </p:blipFill>
        <p:spPr bwMode="auto">
          <a:xfrm>
            <a:off x="642910" y="1785926"/>
            <a:ext cx="4603782" cy="414340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715008" y="2071678"/>
            <a:ext cx="19288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5429256" y="2214554"/>
            <a:ext cx="357190" cy="850416"/>
          </a:xfrm>
          <a:prstGeom prst="leftBrace">
            <a:avLst>
              <a:gd name="adj1" fmla="val 31189"/>
              <a:gd name="adj2" fmla="val 50802"/>
            </a:avLst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П.18 изучить, №№417,421(в, г);</a:t>
            </a:r>
          </a:p>
          <a:p>
            <a:r>
              <a:rPr lang="ru-RU" dirty="0" smtClean="0"/>
              <a:t> №6, с. 79-для успешно выполнивших МД; учебник с. 249-251-для не выполнивших МД.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143380"/>
            <a:ext cx="77867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928802"/>
            <a:ext cx="571504" cy="571504"/>
          </a:xfrm>
        </p:spPr>
        <p:txBody>
          <a:bodyPr/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001024" y="3143248"/>
            <a:ext cx="928694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768" y="1857364"/>
            <a:ext cx="571504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4612" y="4643446"/>
            <a:ext cx="571504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143768" y="4643446"/>
            <a:ext cx="642942" cy="5715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71472" y="214290"/>
            <a:ext cx="8072494" cy="12144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каком из рисунков изображён график уравнения 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 = 3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 descr="C:\Users\User\Documents\РаБоТа\2. КОНСПЕКТЫ УРОКОВ\jgznm jgznm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4578" t="4722" r="25886" b="4652"/>
          <a:stretch>
            <a:fillRect/>
          </a:stretch>
        </p:blipFill>
        <p:spPr bwMode="auto">
          <a:xfrm>
            <a:off x="500034" y="1285860"/>
            <a:ext cx="2219505" cy="2428892"/>
          </a:xfrm>
          <a:prstGeom prst="rect">
            <a:avLst/>
          </a:prstGeom>
          <a:noFill/>
        </p:spPr>
      </p:pic>
      <p:pic>
        <p:nvPicPr>
          <p:cNvPr id="1028" name="Picture 4" descr="C:\Users\User\Documents\РаБоТа\2. КОНСПЕКТЫ УРОКОВ\гипербола.png"/>
          <p:cNvPicPr>
            <a:picLocks noChangeAspect="1" noChangeArrowheads="1"/>
          </p:cNvPicPr>
          <p:nvPr/>
        </p:nvPicPr>
        <p:blipFill>
          <a:blip r:embed="rId3"/>
          <a:srcRect l="22656" t="6899" r="25000" b="4287"/>
          <a:stretch>
            <a:fillRect/>
          </a:stretch>
        </p:blipFill>
        <p:spPr bwMode="auto">
          <a:xfrm>
            <a:off x="4643438" y="1285860"/>
            <a:ext cx="2393173" cy="2428892"/>
          </a:xfrm>
          <a:prstGeom prst="rect">
            <a:avLst/>
          </a:prstGeom>
          <a:noFill/>
        </p:spPr>
      </p:pic>
      <p:pic>
        <p:nvPicPr>
          <p:cNvPr id="1029" name="Picture 5" descr="C:\Users\User\Documents\РаБоТа\2. КОНСПЕКТЫ УРОКОВ\окружность.png"/>
          <p:cNvPicPr>
            <a:picLocks noChangeAspect="1" noChangeArrowheads="1"/>
          </p:cNvPicPr>
          <p:nvPr/>
        </p:nvPicPr>
        <p:blipFill>
          <a:blip r:embed="rId4"/>
          <a:srcRect l="27344" t="16042" r="25000" b="6899"/>
          <a:stretch>
            <a:fillRect/>
          </a:stretch>
        </p:blipFill>
        <p:spPr bwMode="auto">
          <a:xfrm>
            <a:off x="428596" y="4071942"/>
            <a:ext cx="2286016" cy="2211064"/>
          </a:xfrm>
          <a:prstGeom prst="rect">
            <a:avLst/>
          </a:prstGeom>
          <a:noFill/>
        </p:spPr>
      </p:pic>
      <p:pic>
        <p:nvPicPr>
          <p:cNvPr id="1030" name="Picture 6" descr="C:\Users\User\Documents\РаБоТа\2. КОНСПЕКТЫ УРОКОВ\прямые.png"/>
          <p:cNvPicPr>
            <a:picLocks noChangeAspect="1" noChangeArrowheads="1"/>
          </p:cNvPicPr>
          <p:nvPr/>
        </p:nvPicPr>
        <p:blipFill>
          <a:blip r:embed="rId5"/>
          <a:srcRect l="30814" t="16042" r="25781" b="14736"/>
          <a:stretch>
            <a:fillRect/>
          </a:stretch>
        </p:blipFill>
        <p:spPr bwMode="auto">
          <a:xfrm>
            <a:off x="4643438" y="4071942"/>
            <a:ext cx="2396384" cy="2286016"/>
          </a:xfrm>
          <a:prstGeom prst="rect">
            <a:avLst/>
          </a:prstGeom>
          <a:noFill/>
        </p:spPr>
      </p:pic>
      <p:sp>
        <p:nvSpPr>
          <p:cNvPr id="13" name="Скругленный прямоугольник 12">
            <a:hlinkClick r:id="rId6" action="ppaction://hlinksldjump"/>
          </p:cNvPr>
          <p:cNvSpPr/>
          <p:nvPr/>
        </p:nvSpPr>
        <p:spPr>
          <a:xfrm>
            <a:off x="2857488" y="1928802"/>
            <a:ext cx="128588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326</TotalTime>
  <Words>704</Words>
  <Application>Microsoft Office PowerPoint</Application>
  <PresentationFormat>Экран (4:3)</PresentationFormat>
  <Paragraphs>179</Paragraphs>
  <Slides>25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Метро</vt:lpstr>
      <vt:lpstr>Графический способ решения систем уравнений с двумя переменными</vt:lpstr>
      <vt:lpstr>Математический диктант</vt:lpstr>
      <vt:lpstr>Для данного уравнения с двумя переменными укажите его решения: </vt:lpstr>
      <vt:lpstr>На каком из рисунков изображён график уравнения х² + y = 3?</vt:lpstr>
      <vt:lpstr>1</vt:lpstr>
      <vt:lpstr>Какое из приведённых уравнений соответствует графику ?</vt:lpstr>
      <vt:lpstr>По данному рисунку найдите решение системы линейных уравнений с двумя переменными.</vt:lpstr>
      <vt:lpstr>Домашнее задание</vt:lpstr>
      <vt:lpstr>1</vt:lpstr>
      <vt:lpstr>1</vt:lpstr>
      <vt:lpstr>1</vt:lpstr>
      <vt:lpstr>1</vt:lpstr>
      <vt:lpstr>1</vt:lpstr>
      <vt:lpstr>1</vt:lpstr>
      <vt:lpstr>1</vt:lpstr>
      <vt:lpstr>1</vt:lpstr>
      <vt:lpstr>Для данного уравнения с двумя переменными укажите его решения: </vt:lpstr>
      <vt:lpstr>Для данного уравнения с двумя переменными укажите его решения: </vt:lpstr>
      <vt:lpstr>Для данного уравнения с двумя переменными укажите его решения: </vt:lpstr>
      <vt:lpstr>Для данного уравнения с двумя переменными укажите его решения: </vt:lpstr>
      <vt:lpstr>Какое из приведённых уравнений соответствует графику ?</vt:lpstr>
      <vt:lpstr>Какое из приведённых уравнений соответствует графику ?</vt:lpstr>
      <vt:lpstr>Какое из приведённых уравнений соответствует графику ?</vt:lpstr>
      <vt:lpstr>Какое из приведённых уравнений соответствует графику ?</vt:lpstr>
      <vt:lpstr>По данному рисунку найдите решение системы линейных уравнений с двумя переменными.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способ решения систем уравнений с двумя переменными</dc:title>
  <dc:creator>user</dc:creator>
  <cp:lastModifiedBy>User</cp:lastModifiedBy>
  <cp:revision>24</cp:revision>
  <dcterms:created xsi:type="dcterms:W3CDTF">2013-01-22T17:25:54Z</dcterms:created>
  <dcterms:modified xsi:type="dcterms:W3CDTF">2013-01-27T11:31:20Z</dcterms:modified>
</cp:coreProperties>
</file>