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1D107A6B-0F8F-494B-A412-27F6C59D57C1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E09FF67D-0599-4EF6-98C6-F268881F5B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7A6B-0F8F-494B-A412-27F6C59D57C1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F67D-0599-4EF6-98C6-F268881F5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7A6B-0F8F-494B-A412-27F6C59D57C1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F67D-0599-4EF6-98C6-F268881F5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7A6B-0F8F-494B-A412-27F6C59D57C1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F67D-0599-4EF6-98C6-F268881F5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7A6B-0F8F-494B-A412-27F6C59D57C1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F67D-0599-4EF6-98C6-F268881F5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7A6B-0F8F-494B-A412-27F6C59D57C1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F67D-0599-4EF6-98C6-F268881F5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7A6B-0F8F-494B-A412-27F6C59D57C1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F67D-0599-4EF6-98C6-F268881F5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7A6B-0F8F-494B-A412-27F6C59D57C1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F67D-0599-4EF6-98C6-F268881F5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7A6B-0F8F-494B-A412-27F6C59D57C1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F67D-0599-4EF6-98C6-F268881F5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7A6B-0F8F-494B-A412-27F6C59D57C1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F67D-0599-4EF6-98C6-F268881F5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ru-RU" sz="2000" smtClean="0"/>
              <a:t>Вставка рисунка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7A6B-0F8F-494B-A412-27F6C59D57C1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F67D-0599-4EF6-98C6-F268881F5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1D107A6B-0F8F-494B-A412-27F6C59D57C1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ru-RU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E09FF67D-0599-4EF6-98C6-F268881F5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347864" y="692696"/>
            <a:ext cx="5614392" cy="2952328"/>
          </a:xfrm>
        </p:spPr>
        <p:txBody>
          <a:bodyPr/>
          <a:lstStyle/>
          <a:p>
            <a:r>
              <a:rPr lang="ru-RU" dirty="0" smtClean="0"/>
              <a:t>Классный час</a:t>
            </a:r>
            <a:br>
              <a:rPr lang="ru-RU" dirty="0" smtClean="0"/>
            </a:br>
            <a:r>
              <a:rPr lang="ru-RU" dirty="0" smtClean="0"/>
              <a:t>«Моя будущая профессия»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9512" y="4581128"/>
            <a:ext cx="8712968" cy="208823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д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ля учащихся 9 «Б» класса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МБОУЛ «ВУВК имени А. П. Киселева»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город Воронеж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п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одготовила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Еременко Елена Борисовна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Public\Pictures\Sample Pictures\1317931842_hprxzqghd90fkwx.jpg"/>
          <p:cNvPicPr>
            <a:picLocks noChangeAspect="1" noChangeArrowheads="1"/>
          </p:cNvPicPr>
          <p:nvPr/>
        </p:nvPicPr>
        <p:blipFill rotWithShape="1"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32509" y="404664"/>
            <a:ext cx="3255818" cy="33445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xmlns="" val="128801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2088232"/>
          </a:xfrm>
        </p:spPr>
        <p:txBody>
          <a:bodyPr/>
          <a:lstStyle/>
          <a:p>
            <a:pPr indent="0" algn="ctr">
              <a:buNone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Счастье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– </a:t>
            </a:r>
          </a:p>
          <a:p>
            <a:pPr indent="0"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это когда утром с радостью идёшь на работу, а вечером с радостью возвращаешься домой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7170" name="Picture 2" descr="C:\Users\User\Desktop\8Б класс\Криволапова ЗОЖ\IMG_4218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39552" y="2359999"/>
            <a:ext cx="8199753" cy="39715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xmlns="" val="103370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574509"/>
            <a:ext cx="6275040" cy="8199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Эпиграф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/>
          <a:lstStyle/>
          <a:p>
            <a:pPr indent="0"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«Если вы удачно выберете труд и вложите в</a:t>
            </a:r>
          </a:p>
          <a:p>
            <a:pPr indent="0"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него свою душу, то счастье само вас отыщет»</a:t>
            </a:r>
          </a:p>
          <a:p>
            <a:pPr indent="0"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Константин Дмитриевич Ушинский</a:t>
            </a:r>
          </a:p>
          <a:p>
            <a:pPr indent="0" algn="ctr">
              <a:buNone/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 indent="0"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«Когда человек не знает, к какой пристани он держит путь, для него ни один ветер не будет попутным»</a:t>
            </a:r>
          </a:p>
          <a:p>
            <a:pPr indent="0"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С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енека</a:t>
            </a:r>
          </a:p>
        </p:txBody>
      </p:sp>
      <p:pic>
        <p:nvPicPr>
          <p:cNvPr id="2051" name="Picture 3" descr="C:\Users\User\Pictures\Химия\Рисунок12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755576" y="164137"/>
            <a:ext cx="2448272" cy="164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2258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Требования, предъявляемые к профессии: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9416" y="1412776"/>
            <a:ext cx="8229600" cy="2404864"/>
          </a:xfrm>
        </p:spPr>
        <p:txBody>
          <a:bodyPr/>
          <a:lstStyle/>
          <a:p>
            <a:pPr marL="240030" indent="-514350" algn="ctr"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Профессия должна быть интересной</a:t>
            </a:r>
          </a:p>
          <a:p>
            <a:pPr marL="240030" indent="-514350" algn="ctr"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Профессия должна пользоваться спросом на рынке труда</a:t>
            </a:r>
          </a:p>
          <a:p>
            <a:pPr marL="240030" indent="-514350" algn="ctr"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Профессия должна соответствовать собственным возможностям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074" name="Picture 2" descr="C:\Users\User\Pictures\Химия\ch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622126"/>
            <a:ext cx="2404092" cy="31336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Pictures\Химия\ch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23938"/>
            <a:ext cx="2212082" cy="31318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er\Pictures\Химия\ch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790997"/>
            <a:ext cx="2416409" cy="2795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9202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199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Формула выбора профессии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46016168"/>
              </p:ext>
            </p:extLst>
          </p:nvPr>
        </p:nvGraphicFramePr>
        <p:xfrm>
          <a:off x="457200" y="1340768"/>
          <a:ext cx="8229600" cy="48245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936333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«ХОЧУ»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«МОГУ»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«НАДО»</a:t>
                      </a:r>
                      <a:endParaRPr lang="ru-RU" sz="3200" dirty="0"/>
                    </a:p>
                  </a:txBody>
                  <a:tcPr/>
                </a:tc>
              </a:tr>
              <a:tr h="3888203">
                <a:tc>
                  <a:txBody>
                    <a:bodyPr/>
                    <a:lstStyle/>
                    <a:p>
                      <a:pPr algn="ctr"/>
                      <a:r>
                        <a:rPr lang="ru-RU" b="1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Интерес</a:t>
                      </a:r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 – побуждение познавательного характера</a:t>
                      </a:r>
                    </a:p>
                    <a:p>
                      <a:pPr algn="ctr"/>
                      <a:r>
                        <a:rPr lang="ru-RU" b="1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Склонности</a:t>
                      </a:r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 – желания человека, побуждения, потребности в определённых видах деятельности, стремление </a:t>
                      </a:r>
                      <a:r>
                        <a:rPr lang="ru-RU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 не только к результату, но и к процессу деятельности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Способности </a:t>
                      </a:r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– это такие индивидуальные качества человека, от которых зависит успешное осуществление деятельности</a:t>
                      </a:r>
                    </a:p>
                    <a:p>
                      <a:pPr algn="ctr"/>
                      <a:r>
                        <a:rPr lang="ru-RU" b="1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Состояние здоровья</a:t>
                      </a:r>
                    </a:p>
                    <a:p>
                      <a:pPr algn="ctr"/>
                      <a:r>
                        <a:rPr lang="ru-RU" b="1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Личные качества</a:t>
                      </a:r>
                      <a:endParaRPr lang="ru-RU" b="1" u="sng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Потребность рынка труда –</a:t>
                      </a:r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наличие рабочих мест по избранной специальности,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востребованность обществом </a:t>
                      </a:r>
                    </a:p>
                    <a:p>
                      <a:pPr algn="ctr"/>
                      <a:r>
                        <a:rPr lang="ru-RU" b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данной специальности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63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82352"/>
          </a:xfrm>
        </p:spPr>
        <p:txBody>
          <a:bodyPr/>
          <a:lstStyle/>
          <a:p>
            <a:r>
              <a:rPr lang="ru-RU" dirty="0" smtClean="0"/>
              <a:t>Профессия - это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7"/>
            <a:ext cx="8229600" cy="280831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Деятельность, направленная на пользу общества,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Деятельность, требующая профессионального обучения,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Деятельность, выполненная за определённое вознаграждение (зарплату)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098" name="Picture 2" descr="C:\Users\User\Pictures\Химия\header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339752" y="3787405"/>
            <a:ext cx="4876800" cy="2816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352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91952"/>
          </a:xfrm>
        </p:spPr>
        <p:txBody>
          <a:bodyPr/>
          <a:lstStyle/>
          <a:p>
            <a:r>
              <a:rPr lang="ru-RU" dirty="0" smtClean="0"/>
              <a:t>Закончить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7"/>
            <a:ext cx="8229600" cy="3168352"/>
          </a:xfrm>
        </p:spPr>
        <p:txBody>
          <a:bodyPr>
            <a:normAutofit/>
          </a:bodyPr>
          <a:lstStyle/>
          <a:p>
            <a:pPr marL="240030" indent="-514350" algn="ctr"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Люди работают ради …</a:t>
            </a:r>
          </a:p>
          <a:p>
            <a:pPr marL="240030" indent="-514350" algn="ctr"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Настоящий труд – это …</a:t>
            </a:r>
          </a:p>
          <a:p>
            <a:pPr marL="240030" indent="-514350" algn="ctr"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При выборе профессии люди часто не учитывают …</a:t>
            </a:r>
          </a:p>
          <a:p>
            <a:pPr marL="240030" indent="-514350" algn="r"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      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4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. В любом профессиональном     труде самое важное …</a:t>
            </a:r>
          </a:p>
          <a:p>
            <a:pPr marL="240030" indent="-514350" algn="ctr"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Счастье – это …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122" name="Picture 2" descr="C:\Users\User\Pictures\Химия\images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82283"/>
            <a:ext cx="3440319" cy="22686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User\Pictures\Химия\view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36912"/>
            <a:ext cx="2528227" cy="40083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1108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Тест «Коммуникативные способности»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96566360"/>
              </p:ext>
            </p:extLst>
          </p:nvPr>
        </p:nvGraphicFramePr>
        <p:xfrm>
          <a:off x="179512" y="1556792"/>
          <a:ext cx="8784980" cy="1828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9249"/>
                <a:gridCol w="439249"/>
                <a:gridCol w="439249"/>
                <a:gridCol w="439249"/>
                <a:gridCol w="439249"/>
                <a:gridCol w="439249"/>
                <a:gridCol w="439249"/>
                <a:gridCol w="439249"/>
                <a:gridCol w="439249"/>
                <a:gridCol w="439249"/>
                <a:gridCol w="439249"/>
                <a:gridCol w="439249"/>
                <a:gridCol w="439249"/>
                <a:gridCol w="439249"/>
                <a:gridCol w="439249"/>
                <a:gridCol w="439249"/>
                <a:gridCol w="439249"/>
                <a:gridCol w="439249"/>
                <a:gridCol w="439249"/>
                <a:gridCol w="439249"/>
              </a:tblGrid>
              <a:tr h="9144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</a:t>
                      </a:r>
                      <a:endParaRPr lang="ru-RU" sz="20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+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-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+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-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-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-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+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-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+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-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+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-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+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-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+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-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+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-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+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-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3645024"/>
            <a:ext cx="780211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К – величина оценочного коэффициента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Х – количество совпадающих ответов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20 – максимально возможное число совпадений 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К = Х/20</a:t>
            </a:r>
            <a:endParaRPr lang="ru-RU" sz="54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987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199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Шкала оценок для теста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96282751"/>
              </p:ext>
            </p:extLst>
          </p:nvPr>
        </p:nvGraphicFramePr>
        <p:xfrm>
          <a:off x="467544" y="1124744"/>
          <a:ext cx="8229600" cy="532138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32248"/>
                <a:gridCol w="2016224"/>
                <a:gridCol w="3981128"/>
              </a:tblGrid>
              <a:tr h="8868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mic Sans MS" pitchFamily="66" charset="0"/>
                        </a:rPr>
                        <a:t>коэффициент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mic Sans MS" pitchFamily="66" charset="0"/>
                        </a:rPr>
                        <a:t>оценка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mic Sans MS" pitchFamily="66" charset="0"/>
                        </a:rPr>
                        <a:t>Уровень проявления коммуникативных способностей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8689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0,10 – 0,45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низкий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8689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0,46</a:t>
                      </a:r>
                      <a:r>
                        <a:rPr lang="ru-RU" sz="2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– 0,55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ниже среднего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8689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0,55</a:t>
                      </a:r>
                      <a:r>
                        <a:rPr lang="ru-RU" sz="2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– 0,65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средний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8689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0,66 – 0,75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высокий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8689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0,76 – 1,00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очень высокий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5289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04800"/>
            <a:ext cx="8712968" cy="891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Советы «Как выбрать профессию»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2692896"/>
          </a:xfrm>
        </p:spPr>
        <p:txBody>
          <a:bodyPr/>
          <a:lstStyle/>
          <a:p>
            <a:pPr marL="240030" indent="-514350" algn="ctr"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Необходимо узнать не только о радужной стороне профессии, но и о теневой.</a:t>
            </a:r>
          </a:p>
          <a:p>
            <a:pPr marL="240030" indent="-514350" algn="ctr"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Выбирая профессию, ты выбираешь и образ жизни.</a:t>
            </a:r>
          </a:p>
          <a:p>
            <a:pPr marL="240030" indent="-514350" algn="ctr"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Возьми за правило: мечтать о большом, но радоваться пока малому.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6146" name="Picture 2" descr="C:\Users\User\Pictures\Химия\12506223617c1ZFh.jpg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992484"/>
            <a:ext cx="3396948" cy="2730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3104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64</TotalTime>
  <Words>386</Words>
  <Application>Microsoft Office PowerPoint</Application>
  <PresentationFormat>Экран (4:3)</PresentationFormat>
  <Paragraphs>110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Human</vt:lpstr>
      <vt:lpstr>Классный час «Моя будущая профессия»</vt:lpstr>
      <vt:lpstr>Эпиграф</vt:lpstr>
      <vt:lpstr>Требования, предъявляемые к профессии:</vt:lpstr>
      <vt:lpstr>Формула выбора профессии</vt:lpstr>
      <vt:lpstr>Профессия - это</vt:lpstr>
      <vt:lpstr>Закончить предложения</vt:lpstr>
      <vt:lpstr>Тест «Коммуникативные способности»</vt:lpstr>
      <vt:lpstr>Шкала оценок для теста</vt:lpstr>
      <vt:lpstr>Советы «Как выбрать профессию»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«Как выбрать профессию?»</dc:title>
  <dc:creator>User</dc:creator>
  <cp:lastModifiedBy>Roman</cp:lastModifiedBy>
  <cp:revision>11</cp:revision>
  <dcterms:created xsi:type="dcterms:W3CDTF">2012-12-21T16:26:59Z</dcterms:created>
  <dcterms:modified xsi:type="dcterms:W3CDTF">2013-06-02T18:44:09Z</dcterms:modified>
</cp:coreProperties>
</file>