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78" r:id="rId14"/>
    <p:sldId id="276" r:id="rId15"/>
    <p:sldId id="277" r:id="rId16"/>
    <p:sldId id="270" r:id="rId17"/>
    <p:sldId id="269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 autoAdjust="0"/>
    <p:restoredTop sz="94670" autoAdjust="0"/>
  </p:normalViewPr>
  <p:slideViewPr>
    <p:cSldViewPr>
      <p:cViewPr varScale="1">
        <p:scale>
          <a:sx n="91" d="100"/>
          <a:sy n="91" d="100"/>
        </p:scale>
        <p:origin x="-12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E3F4-7744-4A35-B81C-7AE2AA8A2285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553E-2FC8-4731-BA8C-99B1C9136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02C98-AC0D-486B-A27B-6CC204B592F8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8F8A-6992-4B4D-B0E8-C2F475D69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FD2A-F526-44AB-A5BF-17AAE1D0B1BE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2B29-1EC4-46C2-AB7A-0F4B08836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8ED7-07D9-496F-8F91-5C874E8F0BB9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AAFF-14BC-4493-8C29-30DB8E986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7E0F-166D-41A9-853C-B10C3976A0D7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26AC-6A2C-4AC8-AF3B-5D14E6782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940C0-62BD-4D4B-9927-DF220AB1720B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8B0E-30BE-461A-8680-218F2B6D0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0CFE-901D-40AC-8795-3BDA9B938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97AA-0CB6-45D6-BB75-273D041C0039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6B8CD-C068-44E1-B001-9B4EB16EAD7F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2186-6683-475F-83D3-871E978A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5F73-9A91-4BB4-AB4F-10D9D676DB2B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C35D-5A80-433D-8C64-D3C76E62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5E1C-2C60-463B-A024-14D6792441F4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8BA3-734A-404D-A3A1-96240165D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08B2-8F58-42F2-A651-541980823308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93BC-020D-4570-86F8-5DDD0E4E0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0690CCA-4E70-474F-BD7D-98D94D660869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9D4A49-8666-4AFD-B18F-2DC53AE48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ольга\Мои документы\Мои рисунки\карк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 numCol="2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1 строфа: …тучи         А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 ... блуждали Б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… горючей   А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… сползали   Б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Рифмуется 1-3, 2-4 – перекрёстная.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2 строфа: … уступили А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  … даром      Б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  … огласили  А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  … ударом    Б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Рифмуется 1-3, 2-4 – перекрёстная.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3 строфа: … влажным   А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  … засмеялось Б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  … протяжным  А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  … сказалось     Б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Рифмуется 1-3, 2-4 – перекрёстная.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4 строфа: … не смели    А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  … тучи          Б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  … горючей    Б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                   … обомлели   А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Рифмуется 1-2, 3-4 –кольцевая (опоясывающая).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ольга\Мои документы\Мои рисунки\МАКСИМ НИКИФОРОВИЧ ВОРОБЬЁ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0" y="59039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nstantia" pitchFamily="18" charset="0"/>
              </a:rPr>
              <a:t>М.Н. Воробьёв «Дуб, раздробленный молнией. Аллегория на смерть жены художника» (1842г.)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30003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Аллегория</a:t>
            </a:r>
            <a:r>
              <a:rPr 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(от греч. </a:t>
            </a:r>
            <a:r>
              <a:rPr sz="32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allos</a:t>
            </a:r>
            <a:r>
              <a:rPr 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</a:t>
            </a:r>
            <a:r>
              <a:rPr lang="ru-RU" sz="32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иной</a:t>
            </a:r>
            <a:r>
              <a:rPr 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sz="32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agoreuo</a:t>
            </a:r>
            <a:r>
              <a:rPr 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говорю</a:t>
            </a:r>
            <a:r>
              <a:rPr 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изображение отвлечённого </a:t>
            </a:r>
            <a:r>
              <a:rPr lang="ru-RU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понятия или явления через конкретный образ (сердце – аллегория любви).</a:t>
            </a:r>
            <a:r>
              <a:rPr lang="ru-RU" sz="1400" smtClean="0"/>
              <a:t/>
            </a:r>
            <a:br>
              <a:rPr lang="ru-RU" sz="1400" smtClean="0"/>
            </a:b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ольга\Мои документы\Мои рисунки\карк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ольга\Мои документы\Мои рисунки\карк2 00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ольга\Мои документы\Мои рисунки\карк2 00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313" y="642938"/>
            <a:ext cx="8715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«Красное перо»</a:t>
            </a:r>
            <a:r>
              <a:rPr lang="ru-RU" sz="3200">
                <a:latin typeface="Calibri" pitchFamily="34" charset="0"/>
                <a:cs typeface="Times New Roman" pitchFamily="18" charset="0"/>
              </a:rPr>
              <a:t> - определяет настроение лирического героя  и картины, которые рисует автор;</a:t>
            </a:r>
            <a:endParaRPr lang="ru-RU" sz="3200"/>
          </a:p>
          <a:p>
            <a:pPr algn="just" eaLnBrk="0" hangingPunct="0"/>
            <a:r>
              <a:rPr lang="ru-RU" sz="320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«Зелёное перо»</a:t>
            </a:r>
            <a:r>
              <a:rPr lang="ru-RU" sz="3200">
                <a:latin typeface="Calibri" pitchFamily="34" charset="0"/>
                <a:cs typeface="Times New Roman" pitchFamily="18" charset="0"/>
              </a:rPr>
              <a:t> - выявляет художественные приёмы и их роль в стихотворении;</a:t>
            </a:r>
            <a:endParaRPr lang="ru-RU" sz="3200"/>
          </a:p>
          <a:p>
            <a:pPr algn="just" eaLnBrk="0" hangingPunct="0"/>
            <a:r>
              <a:rPr lang="ru-RU" sz="320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«Синее перо»</a:t>
            </a:r>
            <a:r>
              <a:rPr lang="ru-RU" sz="3200">
                <a:latin typeface="Calibri" pitchFamily="34" charset="0"/>
                <a:cs typeface="Times New Roman" pitchFamily="18" charset="0"/>
              </a:rPr>
              <a:t> - определяет размеры, строфы и способы рифмовки;</a:t>
            </a:r>
            <a:endParaRPr lang="ru-RU" sz="3200"/>
          </a:p>
          <a:p>
            <a:pPr algn="just" eaLnBrk="0" hangingPunct="0"/>
            <a:r>
              <a:rPr lang="ru-RU" sz="32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«Белое перо» </a:t>
            </a:r>
            <a:r>
              <a:rPr lang="ru-RU" sz="3200">
                <a:latin typeface="Calibri" pitchFamily="34" charset="0"/>
                <a:cs typeface="Times New Roman" pitchFamily="18" charset="0"/>
              </a:rPr>
              <a:t>- делает вывод о стихотворении в целом.</a:t>
            </a:r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i="1" smtClean="0"/>
              <a:t>В тесном сóнме сизых туч</a:t>
            </a:r>
            <a:r>
              <a:rPr lang="ru-RU" i="1" smtClean="0"/>
              <a:t> — туч на небе много, они сизого цвета и теснят одна другую.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  <a:p>
            <a:pPr>
              <a:buFont typeface="Wingdings 2" pitchFamily="18" charset="2"/>
              <a:buNone/>
            </a:pPr>
            <a:r>
              <a:rPr lang="ru-RU" b="1" i="1" smtClean="0"/>
              <a:t>Фосфорúческий свой луч</a:t>
            </a:r>
            <a:r>
              <a:rPr lang="ru-RU" i="1" smtClean="0"/>
              <a:t> — луч месяца освещает все таким светом, каким светится в темноте фосфор: чуть зеленоватым, неярким, загадочным.</a:t>
            </a:r>
            <a:endParaRPr lang="ru-RU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713" y="354013"/>
            <a:ext cx="8242300" cy="7858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Подготовить выразительное чтение наизусть стихотворений Я. П. Полонского «По горам две хмурых тучи...» или «Посмотри — какая мгла...» — по желанию учеников.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Подготовить иллюстрации (нарисовать самостоятельно или найти подходящие репродукции) к прочитанным стихотворениям Я. П. Полонского.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Написать сочинение – миниатюру (не менее 70 слов) на тему «Природа и человек в поэзии Я.П. Полонского».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E:\ПРИР-ДА\sky\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ольга\Мои документы\Мои рисунки\карк 00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E:\ПРИР-ДА\sky\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E:\ПРИР-ДА\ЛЕС\0203069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E:\ПРИР-ДА\ЛЕС\282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ольга\Мои документы\Мои рисунки\карк 00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ольга\Мои документы\Мои рисунки\карк 00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ольга\Мои документы\Мои рисунки\карк 00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05800" cy="221457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i="1" smtClean="0">
                <a:solidFill>
                  <a:srgbClr val="C00000"/>
                </a:solidFill>
              </a:rPr>
              <a:t/>
            </a:r>
            <a:br>
              <a:rPr lang="ru-RU" sz="1400" b="1" i="1" smtClean="0">
                <a:solidFill>
                  <a:srgbClr val="C00000"/>
                </a:solidFill>
              </a:rPr>
            </a:br>
            <a:r>
              <a:rPr lang="ru-RU" sz="1400" b="1" i="1" smtClean="0">
                <a:solidFill>
                  <a:srgbClr val="C00000"/>
                </a:solidFill>
              </a:rPr>
              <a:t/>
            </a:r>
            <a:br>
              <a:rPr lang="ru-RU" sz="1400" b="1" i="1" smtClean="0">
                <a:solidFill>
                  <a:srgbClr val="C00000"/>
                </a:solidFill>
              </a:rPr>
            </a:br>
            <a:r>
              <a:rPr lang="ru-RU" sz="1400" b="1" i="1" smtClean="0">
                <a:solidFill>
                  <a:srgbClr val="C00000"/>
                </a:solidFill>
              </a:rPr>
              <a:t/>
            </a:r>
            <a:br>
              <a:rPr lang="ru-RU" sz="1400" b="1" i="1" smtClean="0">
                <a:solidFill>
                  <a:srgbClr val="C00000"/>
                </a:solidFill>
              </a:rPr>
            </a:br>
            <a:r>
              <a:rPr lang="ru-RU" sz="1400" b="1" i="1" smtClean="0">
                <a:solidFill>
                  <a:srgbClr val="C00000"/>
                </a:solidFill>
              </a:rPr>
              <a:t/>
            </a:r>
            <a:br>
              <a:rPr lang="ru-RU" sz="1400" b="1" i="1" smtClean="0">
                <a:solidFill>
                  <a:srgbClr val="C00000"/>
                </a:solidFill>
              </a:rPr>
            </a:br>
            <a:r>
              <a:rPr lang="ru-RU" sz="1400" b="1" i="1" smtClean="0">
                <a:solidFill>
                  <a:srgbClr val="C00000"/>
                </a:solidFill>
              </a:rPr>
              <a:t/>
            </a:r>
            <a:br>
              <a:rPr lang="ru-RU" sz="1400" b="1" i="1" smtClean="0">
                <a:solidFill>
                  <a:srgbClr val="C00000"/>
                </a:solidFill>
              </a:rPr>
            </a:br>
            <a:r>
              <a:rPr lang="ru-RU" sz="1400" b="1" i="1" smtClean="0">
                <a:solidFill>
                  <a:srgbClr val="C00000"/>
                </a:solidFill>
              </a:rPr>
              <a:t/>
            </a:r>
            <a:br>
              <a:rPr lang="ru-RU" sz="1400" b="1" i="1" smtClean="0">
                <a:solidFill>
                  <a:srgbClr val="C00000"/>
                </a:solidFill>
              </a:rPr>
            </a:br>
            <a:r>
              <a:rPr lang="ru-RU" sz="1400" b="1" i="1" smtClean="0">
                <a:solidFill>
                  <a:srgbClr val="C00000"/>
                </a:solidFill>
              </a:rPr>
              <a:t/>
            </a:r>
            <a:br>
              <a:rPr lang="ru-RU" sz="1400" b="1" i="1" smtClean="0">
                <a:solidFill>
                  <a:srgbClr val="C00000"/>
                </a:solidFill>
              </a:rPr>
            </a:br>
            <a:r>
              <a:rPr lang="ru-RU" sz="1400" b="1" i="1" smtClean="0">
                <a:solidFill>
                  <a:srgbClr val="C00000"/>
                </a:solidFill>
              </a:rPr>
              <a:t/>
            </a:r>
            <a:br>
              <a:rPr lang="ru-RU" sz="1400" b="1" i="1" smtClean="0">
                <a:solidFill>
                  <a:srgbClr val="C00000"/>
                </a:solidFill>
              </a:rPr>
            </a:br>
            <a:r>
              <a:rPr lang="ru-RU" sz="1400" b="1" i="1" smtClean="0">
                <a:solidFill>
                  <a:srgbClr val="C00000"/>
                </a:solidFill>
              </a:rPr>
              <a:t/>
            </a:r>
            <a:br>
              <a:rPr lang="ru-RU" sz="1400" b="1" i="1" smtClean="0">
                <a:solidFill>
                  <a:srgbClr val="C00000"/>
                </a:solidFill>
              </a:rPr>
            </a:br>
            <a:r>
              <a:rPr lang="ru-RU" sz="3200" b="1" i="1" smtClean="0">
                <a:solidFill>
                  <a:srgbClr val="C00000"/>
                </a:solidFill>
              </a:rPr>
              <a:t>«Выражение переживаний и мироощущения человека в стихотворениях о родной природе Я. П. Полонского («По горам две хмурых тучи...»,«Посмотри — какая мгла...»)</a:t>
            </a:r>
            <a:r>
              <a:rPr lang="ru-RU" sz="3200" b="1" smtClean="0"/>
              <a:t/>
            </a:r>
            <a:br>
              <a:rPr lang="ru-RU" sz="3200" b="1" smtClean="0"/>
            </a:br>
            <a:endParaRPr lang="ru-RU" sz="3200" b="1"/>
          </a:p>
        </p:txBody>
      </p:sp>
      <p:pic>
        <p:nvPicPr>
          <p:cNvPr id="1026" name="Picture 2" descr="C:\Documents and Settings\ольга\Мои документы\Мои рисунки\ПОЛОНСКИ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428875"/>
            <a:ext cx="33575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00375" y="6143625"/>
            <a:ext cx="321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(1819 -1898 гг.)</a:t>
            </a:r>
            <a:endParaRPr lang="ru-RU" sz="2800" b="1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стихи мелодичны и напевны;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глубина и искренность чувств, проникновенный лиризм;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стихах есть грань реального и фантастического, будничных подробностей и волшебных видений;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типичный пейзаж - ночь, глухая осень, беззвездное небо, пасмурный призрак луны.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мотив неясной надежды, смятения, панической растерянности, тревоги;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лирический герой - печальный, унылый, замирает перед величием природы, ее тайнами.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accent4">
                    <a:lumMod val="50000"/>
                  </a:schemeClr>
                </a:solidFill>
              </a:rPr>
              <a:t>Особенности творчества </a:t>
            </a:r>
            <a:br>
              <a:rPr lang="ru-RU" b="1" i="1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smtClean="0">
                <a:solidFill>
                  <a:schemeClr val="accent4">
                    <a:lumMod val="50000"/>
                  </a:schemeClr>
                </a:solidFill>
              </a:rPr>
              <a:t>Я.П. Полонского:</a:t>
            </a:r>
            <a:endParaRPr lang="ru-RU" b="1" i="1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u="sng" smtClean="0"/>
              <a:t>Романтическая картина: </a:t>
            </a:r>
          </a:p>
          <a:p>
            <a:pPr algn="ctr">
              <a:buFont typeface="Wingdings 2" pitchFamily="18" charset="2"/>
              <a:buNone/>
            </a:pPr>
            <a:endParaRPr lang="ru-RU" b="1" i="1" smtClean="0"/>
          </a:p>
          <a:p>
            <a:pPr algn="ctr">
              <a:buFont typeface="Wingdings 2" pitchFamily="18" charset="2"/>
              <a:buNone/>
            </a:pPr>
            <a:r>
              <a:rPr lang="ru-RU" b="1" i="1" smtClean="0"/>
              <a:t>высокие горы, поросшие лесом («дебри влажные»), среди них скала, к которой прижимаются хмурые тучи. Тучи спорят, ударяются друг о друга, гремит гром, сверкает молния, и скала стонет в ответ. </a:t>
            </a:r>
          </a:p>
          <a:p>
            <a:endParaRPr lang="ru-RU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875" y="23813"/>
            <a:ext cx="8339138" cy="13541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524000"/>
            <a:ext cx="9001156" cy="4572000"/>
          </a:xfrm>
        </p:spPr>
        <p:txBody>
          <a:bodyPr numCol="2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 горам две хмурых тучи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Знойным вечером блуждали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 на грудь скалы горючей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 ночи медленно сползали.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Но сошлись - не уступили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Той скалы друг другу даром,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 пустыню огласили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Яркой молнии ударом.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Грянул гром - по дебрям влажным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Эхо резко засмеялось,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 скала таким протяжным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Стоном жалобно сказалась,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Так вздохнула, что не смели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Повторить удара тучи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 у ног скалы горючей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Улеглись и обомлели...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</a:rPr>
              <a:t>«</a:t>
            </a:r>
            <a:r>
              <a:rPr lang="ru-RU" b="1" i="1" smtClean="0">
                <a:solidFill>
                  <a:schemeClr val="tx1"/>
                </a:solidFill>
              </a:rPr>
              <a:t>По горам две хмурых тучи...»</a:t>
            </a:r>
            <a:r>
              <a:rPr lang="ru-RU" i="1" smtClean="0">
                <a:solidFill>
                  <a:schemeClr val="tx1"/>
                </a:solidFill>
              </a:rPr>
              <a:t/>
            </a:r>
            <a:br>
              <a:rPr lang="ru-RU" i="1" smtClean="0">
                <a:solidFill>
                  <a:schemeClr val="tx1"/>
                </a:solidFill>
              </a:rPr>
            </a:br>
            <a:endParaRPr lang="ru-RU" i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215</Words>
  <Application>Microsoft Office PowerPoint</Application>
  <PresentationFormat>On-screen Show (4:3)</PresentationFormat>
  <Paragraphs>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Constantia</vt:lpstr>
      <vt:lpstr>Arial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nastya.cherepneva</cp:lastModifiedBy>
  <cp:revision>11</cp:revision>
  <dcterms:created xsi:type="dcterms:W3CDTF">2010-01-16T06:20:00Z</dcterms:created>
  <dcterms:modified xsi:type="dcterms:W3CDTF">2013-03-01T09:21:13Z</dcterms:modified>
</cp:coreProperties>
</file>