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94" r:id="rId3"/>
    <p:sldId id="295" r:id="rId4"/>
    <p:sldId id="296" r:id="rId5"/>
    <p:sldId id="297" r:id="rId6"/>
    <p:sldId id="298" r:id="rId7"/>
    <p:sldId id="299" r:id="rId8"/>
    <p:sldId id="300" r:id="rId9"/>
    <p:sldId id="301" r:id="rId10"/>
    <p:sldId id="302" r:id="rId11"/>
    <p:sldId id="303" r:id="rId12"/>
    <p:sldId id="304" r:id="rId13"/>
    <p:sldId id="257" r:id="rId14"/>
    <p:sldId id="305" r:id="rId15"/>
    <p:sldId id="306" r:id="rId16"/>
    <p:sldId id="307" r:id="rId17"/>
    <p:sldId id="308" r:id="rId18"/>
    <p:sldId id="309" r:id="rId19"/>
    <p:sldId id="310" r:id="rId20"/>
    <p:sldId id="311" r:id="rId21"/>
    <p:sldId id="312"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8" r:id="rId51"/>
    <p:sldId id="287" r:id="rId52"/>
    <p:sldId id="289" r:id="rId53"/>
    <p:sldId id="293" r:id="rId54"/>
    <p:sldId id="290" r:id="rId55"/>
    <p:sldId id="292" r:id="rId56"/>
    <p:sldId id="291"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8D18F4-67CA-4DAD-A05F-E0A5D92C7E8C}" type="datetimeFigureOut">
              <a:rPr lang="ru-RU" smtClean="0"/>
              <a:pPr/>
              <a:t>29.11.2012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05D582-3005-437B-8044-757D0E2482A7}" type="slidenum">
              <a:rPr lang="ru-RU" smtClean="0"/>
              <a:pPr/>
              <a:t>‹#›</a:t>
            </a:fld>
            <a:endParaRPr lang="ru-RU"/>
          </a:p>
        </p:txBody>
      </p:sp>
    </p:spTree>
    <p:extLst>
      <p:ext uri="{BB962C8B-B14F-4D97-AF65-F5344CB8AC3E}">
        <p14:creationId xmlns:p14="http://schemas.microsoft.com/office/powerpoint/2010/main" val="318284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p:spPr>
      </p:sp>
      <p:sp>
        <p:nvSpPr>
          <p:cNvPr id="225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43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8DC88B-AE44-4068-B277-3C2B84F5D213}" type="slidenum">
              <a:rPr lang="ru-RU" smtClean="0"/>
              <a:pPr fontAlgn="base">
                <a:spcBef>
                  <a:spcPct val="0"/>
                </a:spcBef>
                <a:spcAft>
                  <a:spcPct val="0"/>
                </a:spcAft>
                <a:defRPr/>
              </a:pPr>
              <a:t>44</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p:spPr>
      </p:sp>
      <p:sp>
        <p:nvSpPr>
          <p:cNvPr id="1433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434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D34EB0-2889-41F2-99A1-E7F1E74D65CC}" type="slidenum">
              <a:rPr lang="ru-RU"/>
              <a:pPr/>
              <a:t>48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6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1066800" y="6399213"/>
            <a:ext cx="19050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505200" y="6399213"/>
            <a:ext cx="28956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934200" y="6399213"/>
            <a:ext cx="1905000" cy="457200"/>
          </a:xfrm>
        </p:spPr>
        <p:txBody>
          <a:bodyPr/>
          <a:lstStyle>
            <a:lvl1pPr>
              <a:defRPr/>
            </a:lvl1pPr>
          </a:lstStyle>
          <a:p>
            <a:pPr>
              <a:defRPr/>
            </a:pPr>
            <a:fld id="{1F7BE663-6EA7-45A5-875D-7F490B057E01}"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1625" y="1676400"/>
            <a:ext cx="8540750" cy="21351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01625" y="3963988"/>
            <a:ext cx="8540750" cy="2135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5EE133E-3FB6-42DD-843F-97C4FFE47F3C}" type="slidenum">
              <a:rPr lang="ru-RU"/>
              <a:pPr>
                <a:defRPr/>
              </a:pPr>
              <a:t>‹#›</a:t>
            </a:fld>
            <a:endParaRPr lang="ru-RU"/>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301625" y="1676400"/>
            <a:ext cx="4194175" cy="44227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76400"/>
            <a:ext cx="4194175" cy="44227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8AF9A55-E62D-42D8-A003-37BC4234F79D}" type="slidenum">
              <a:rPr lang="ru-RU"/>
              <a:pPr>
                <a:defRPr/>
              </a:pPr>
              <a:t>‹#›</a:t>
            </a:fld>
            <a:endParaRPr lang="ru-RU"/>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BDC27D0-0EBA-459A-AC79-1FB4A3AACE13}" type="datetimeFigureOut">
              <a:rPr lang="ru-RU" smtClean="0"/>
              <a:pPr/>
              <a:t>29.11.2012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F6496A-CEC8-44F1-8ACF-7FF2746303D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C27D0-0EBA-459A-AC79-1FB4A3AACE13}" type="datetimeFigureOut">
              <a:rPr lang="ru-RU" smtClean="0"/>
              <a:pPr/>
              <a:t>29.11.2012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6496A-CEC8-44F1-8ACF-7FF2746303D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VTS_02_1.VOB"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Нетрадиционные формы обучения английскому языку.</a:t>
            </a:r>
            <a:endParaRPr lang="ru-RU" dirty="0"/>
          </a:p>
        </p:txBody>
      </p:sp>
      <p:sp>
        <p:nvSpPr>
          <p:cNvPr id="3" name="Подзаголовок 2"/>
          <p:cNvSpPr>
            <a:spLocks noGrp="1"/>
          </p:cNvSpPr>
          <p:nvPr>
            <p:ph type="subTitle" idx="1"/>
          </p:nvPr>
        </p:nvSpPr>
        <p:spPr/>
        <p:txBody>
          <a:bodyPr/>
          <a:lstStyle/>
          <a:p>
            <a:r>
              <a:rPr lang="ru-RU" dirty="0" smtClean="0">
                <a:solidFill>
                  <a:schemeClr val="bg1"/>
                </a:solidFill>
              </a:rPr>
              <a:t>Учитель </a:t>
            </a:r>
            <a:r>
              <a:rPr lang="ru-RU" dirty="0" err="1" smtClean="0">
                <a:solidFill>
                  <a:schemeClr val="bg1"/>
                </a:solidFill>
              </a:rPr>
              <a:t>Рачкова</a:t>
            </a:r>
            <a:r>
              <a:rPr lang="ru-RU" dirty="0" smtClean="0">
                <a:solidFill>
                  <a:schemeClr val="bg1"/>
                </a:solidFill>
              </a:rPr>
              <a:t> С.Г.</a:t>
            </a:r>
            <a:endParaRPr lang="ru-RU" dirty="0">
              <a:solidFill>
                <a:schemeClr val="bg1"/>
              </a:solidFill>
            </a:endParaRPr>
          </a:p>
        </p:txBody>
      </p:sp>
      <p:sp>
        <p:nvSpPr>
          <p:cNvPr id="4" name="TextBox 3"/>
          <p:cNvSpPr txBox="1"/>
          <p:nvPr/>
        </p:nvSpPr>
        <p:spPr>
          <a:xfrm>
            <a:off x="971600" y="332656"/>
            <a:ext cx="7704856" cy="523220"/>
          </a:xfrm>
          <a:prstGeom prst="rect">
            <a:avLst/>
          </a:prstGeom>
          <a:noFill/>
        </p:spPr>
        <p:txBody>
          <a:bodyPr wrap="square" rtlCol="0">
            <a:spAutoFit/>
          </a:bodyPr>
          <a:lstStyle/>
          <a:p>
            <a:r>
              <a:rPr lang="ru-RU" sz="2800" b="1" dirty="0" smtClean="0"/>
              <a:t>МОУ  Гимназия № 1 имени В. Я. Шишкова</a:t>
            </a:r>
            <a:endParaRPr lang="ru-RU"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Ученик\Pictures\Снимок000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685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Ученик\Pictures\Снимок000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669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Ученик\Pictures\Снимок0000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 y="-1"/>
            <a:ext cx="914598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748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Викторина </a:t>
            </a:r>
            <a:endParaRPr lang="ru-RU" dirty="0"/>
          </a:p>
        </p:txBody>
      </p:sp>
      <p:sp>
        <p:nvSpPr>
          <p:cNvPr id="3" name="Содержимое 2"/>
          <p:cNvSpPr>
            <a:spLocks noGrp="1"/>
          </p:cNvSpPr>
          <p:nvPr>
            <p:ph idx="1"/>
          </p:nvPr>
        </p:nvSpPr>
        <p:spPr/>
        <p:txBody>
          <a:bodyPr>
            <a:normAutofit/>
          </a:bodyPr>
          <a:lstStyle/>
          <a:p>
            <a:r>
              <a:rPr lang="ru-RU" sz="7200" b="1" dirty="0" smtClean="0">
                <a:hlinkClick r:id="rId2" action="ppaction://hlinkfile"/>
              </a:rPr>
              <a:t>«Экскурсия по Санкт –Петербургу»</a:t>
            </a:r>
            <a:endParaRPr lang="ru-RU" sz="7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Ученик\Pictures\Снимок000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09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Ученик\Pictures\Снимок0000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7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Ученик\Pictures\Снимок0000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75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Ученик\Pictures\Снимок000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7"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92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Ученик\Pictures\Снимок000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05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Ученик\Pictures\Снимок0000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57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00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solidFill>
                  <a:srgbClr val="0070C0"/>
                </a:solidFill>
              </a:rPr>
              <a:t>День рождения куклы Алисы.</a:t>
            </a:r>
            <a:endParaRPr lang="ru-RU" dirty="0">
              <a:solidFill>
                <a:srgbClr val="0070C0"/>
              </a:solidFill>
            </a:endParaRPr>
          </a:p>
        </p:txBody>
      </p:sp>
      <p:sp>
        <p:nvSpPr>
          <p:cNvPr id="3" name="Подзаголовок 2"/>
          <p:cNvSpPr>
            <a:spLocks noGrp="1"/>
          </p:cNvSpPr>
          <p:nvPr>
            <p:ph type="subTitle" idx="1"/>
          </p:nvPr>
        </p:nvSpPr>
        <p:spPr/>
        <p:txBody>
          <a:bodyPr/>
          <a:lstStyle/>
          <a:p>
            <a:r>
              <a:rPr lang="ru-RU" dirty="0" smtClean="0">
                <a:solidFill>
                  <a:srgbClr val="0070C0"/>
                </a:solidFill>
              </a:rPr>
              <a:t>Открытый урок во 2 классе.</a:t>
            </a:r>
            <a:endParaRPr lang="ru-RU" dirty="0">
              <a:solidFill>
                <a:srgbClr val="0070C0"/>
              </a:solidFill>
            </a:endParaRPr>
          </a:p>
        </p:txBody>
      </p:sp>
    </p:spTree>
    <p:extLst>
      <p:ext uri="{BB962C8B-B14F-4D97-AF65-F5344CB8AC3E}">
        <p14:creationId xmlns:p14="http://schemas.microsoft.com/office/powerpoint/2010/main" val="2456399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Ученик\Pictures\Снимок000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259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Ученик\Pictures\Снимок000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2"/>
            <a:ext cx="9145022" cy="685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15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260350"/>
            <a:ext cx="7772400" cy="1008063"/>
          </a:xfrm>
        </p:spPr>
        <p:txBody>
          <a:bodyPr/>
          <a:lstStyle/>
          <a:p>
            <a:r>
              <a:rPr lang="ru-RU"/>
              <a:t> </a:t>
            </a:r>
            <a:r>
              <a:rPr lang="en-US"/>
              <a:t>A Project</a:t>
            </a:r>
            <a:endParaRPr lang="ru-RU"/>
          </a:p>
        </p:txBody>
      </p:sp>
      <p:pic>
        <p:nvPicPr>
          <p:cNvPr id="2052" name="Рисунок 1" descr="фото12.jpg"/>
          <p:cNvPicPr>
            <a:picLocks noGrp="1" noChangeAspect="1" noChangeArrowheads="1"/>
          </p:cNvPicPr>
          <p:nvPr>
            <p:ph type="subTitle" idx="1"/>
          </p:nvPr>
        </p:nvPicPr>
        <p:blipFill>
          <a:blip r:embed="rId2" cstate="print"/>
          <a:srcRect/>
          <a:stretch>
            <a:fillRect/>
          </a:stretch>
        </p:blipFill>
        <p:spPr>
          <a:xfrm>
            <a:off x="468313" y="1341438"/>
            <a:ext cx="8280400" cy="2987675"/>
          </a:xfrm>
          <a:noFill/>
          <a:ln/>
        </p:spPr>
      </p:pic>
      <p:sp>
        <p:nvSpPr>
          <p:cNvPr id="2055" name="Text Box 7"/>
          <p:cNvSpPr txBox="1">
            <a:spLocks noChangeArrowheads="1"/>
          </p:cNvSpPr>
          <p:nvPr/>
        </p:nvSpPr>
        <p:spPr bwMode="auto">
          <a:xfrm>
            <a:off x="1331913" y="4868863"/>
            <a:ext cx="7416800" cy="2014537"/>
          </a:xfrm>
          <a:prstGeom prst="rect">
            <a:avLst/>
          </a:prstGeom>
          <a:noFill/>
          <a:ln w="9525">
            <a:noFill/>
            <a:miter lim="800000"/>
            <a:headEnd/>
            <a:tailEnd/>
          </a:ln>
          <a:effectLst/>
        </p:spPr>
        <p:txBody>
          <a:bodyPr>
            <a:spAutoFit/>
          </a:bodyPr>
          <a:lstStyle/>
          <a:p>
            <a:pPr algn="r"/>
            <a:r>
              <a:rPr lang="en-US"/>
              <a:t>					</a:t>
            </a:r>
            <a:r>
              <a:rPr lang="ru-RU"/>
              <a:t>	Авторы проекта:</a:t>
            </a:r>
          </a:p>
          <a:p>
            <a:pPr algn="r"/>
            <a:r>
              <a:rPr lang="ru-RU"/>
              <a:t>Степанова Наталья </a:t>
            </a:r>
          </a:p>
          <a:p>
            <a:pPr algn="r"/>
            <a:r>
              <a:rPr lang="ru-RU"/>
              <a:t>Смирнова Кристина</a:t>
            </a:r>
          </a:p>
          <a:p>
            <a:pPr algn="r"/>
            <a:r>
              <a:rPr lang="ru-RU"/>
              <a:t>Спасская Наталья</a:t>
            </a:r>
          </a:p>
          <a:p>
            <a:pPr algn="r"/>
            <a:r>
              <a:rPr lang="ru-RU"/>
              <a:t>Голубева  Анастасия</a:t>
            </a:r>
          </a:p>
          <a:p>
            <a:pPr algn="r"/>
            <a:r>
              <a:rPr lang="ru-RU"/>
              <a:t>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68" decel="100000"/>
                                        <p:tgtEl>
                                          <p:spTgt spid="2050"/>
                                        </p:tgtEl>
                                      </p:cBhvr>
                                    </p:animEffect>
                                    <p:animScale>
                                      <p:cBhvr>
                                        <p:cTn id="8" dur="768" decel="100000"/>
                                        <p:tgtEl>
                                          <p:spTgt spid="2050"/>
                                        </p:tgtEl>
                                      </p:cBhvr>
                                      <p:from x="10000" y="10000"/>
                                      <p:to x="200000" y="450000"/>
                                    </p:animScale>
                                    <p:animScale>
                                      <p:cBhvr>
                                        <p:cTn id="9" dur="1230" accel="100000" fill="hold">
                                          <p:stCondLst>
                                            <p:cond delay="768"/>
                                          </p:stCondLst>
                                        </p:cTn>
                                        <p:tgtEl>
                                          <p:spTgt spid="2050"/>
                                        </p:tgtEl>
                                      </p:cBhvr>
                                      <p:from x="200000" y="450000"/>
                                      <p:to x="100000" y="100000"/>
                                    </p:animScale>
                                    <p:set>
                                      <p:cBhvr>
                                        <p:cTn id="10" dur="768" fill="hold"/>
                                        <p:tgtEl>
                                          <p:spTgt spid="2050"/>
                                        </p:tgtEl>
                                        <p:attrNameLst>
                                          <p:attrName>ppt_x</p:attrName>
                                        </p:attrNameLst>
                                      </p:cBhvr>
                                      <p:to>
                                        <p:strVal val="(0.5)"/>
                                      </p:to>
                                    </p:set>
                                    <p:anim from="(0.5)" to="(#ppt_x)" calcmode="lin" valueType="num">
                                      <p:cBhvr>
                                        <p:cTn id="11" dur="1230" accel="100000" fill="hold">
                                          <p:stCondLst>
                                            <p:cond delay="768"/>
                                          </p:stCondLst>
                                        </p:cTn>
                                        <p:tgtEl>
                                          <p:spTgt spid="2050"/>
                                        </p:tgtEl>
                                        <p:attrNameLst>
                                          <p:attrName>ppt_x</p:attrName>
                                        </p:attrNameLst>
                                      </p:cBhvr>
                                    </p:anim>
                                    <p:set>
                                      <p:cBhvr>
                                        <p:cTn id="12" dur="768" fill="hold"/>
                                        <p:tgtEl>
                                          <p:spTgt spid="2050"/>
                                        </p:tgtEl>
                                        <p:attrNameLst>
                                          <p:attrName>ppt_y</p:attrName>
                                        </p:attrNameLst>
                                      </p:cBhvr>
                                      <p:to>
                                        <p:strVal val="(#ppt_y+0.4)"/>
                                      </p:to>
                                    </p:set>
                                    <p:anim from="(#ppt_y+0.4)" to="(#ppt_y)" calcmode="lin" valueType="num">
                                      <p:cBhvr>
                                        <p:cTn id="13" dur="1230" accel="100000" fill="hold">
                                          <p:stCondLst>
                                            <p:cond delay="768"/>
                                          </p:stCondLst>
                                        </p:cTn>
                                        <p:tgtEl>
                                          <p:spTgt spid="205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flipV="1">
            <a:off x="539750" y="-458788"/>
            <a:ext cx="8229600" cy="260350"/>
          </a:xfrm>
        </p:spPr>
        <p:txBody>
          <a:bodyPr>
            <a:normAutofit fontScale="90000"/>
          </a:bodyPr>
          <a:lstStyle/>
          <a:p>
            <a:endParaRPr lang="ru-RU" sz="4000"/>
          </a:p>
        </p:txBody>
      </p:sp>
      <p:pic>
        <p:nvPicPr>
          <p:cNvPr id="3076" name="Рисунок 3" descr="фото 1.jpg"/>
          <p:cNvPicPr>
            <a:picLocks noGrp="1" noChangeAspect="1" noChangeArrowheads="1"/>
          </p:cNvPicPr>
          <p:nvPr>
            <p:ph type="body" idx="1"/>
          </p:nvPr>
        </p:nvPicPr>
        <p:blipFill>
          <a:blip r:embed="rId2" cstate="print"/>
          <a:srcRect/>
          <a:stretch>
            <a:fillRect/>
          </a:stretch>
        </p:blipFill>
        <p:spPr>
          <a:xfrm>
            <a:off x="2268538" y="0"/>
            <a:ext cx="4824412" cy="6858000"/>
          </a:xfrm>
          <a:noFill/>
          <a:ln/>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1188" y="-315913"/>
            <a:ext cx="8229600" cy="69850"/>
          </a:xfrm>
        </p:spPr>
        <p:txBody>
          <a:bodyPr>
            <a:normAutofit fontScale="90000"/>
          </a:bodyPr>
          <a:lstStyle/>
          <a:p>
            <a:endParaRPr lang="ru-RU" sz="4000"/>
          </a:p>
        </p:txBody>
      </p:sp>
      <p:pic>
        <p:nvPicPr>
          <p:cNvPr id="4100" name="Рисунок 5" descr="фото 3.jpg"/>
          <p:cNvPicPr>
            <a:picLocks noGrp="1" noChangeAspect="1" noChangeArrowheads="1"/>
          </p:cNvPicPr>
          <p:nvPr>
            <p:ph type="body" idx="1"/>
          </p:nvPr>
        </p:nvPicPr>
        <p:blipFill>
          <a:blip r:embed="rId2" cstate="print"/>
          <a:srcRect/>
          <a:stretch>
            <a:fillRect/>
          </a:stretch>
        </p:blipFill>
        <p:spPr>
          <a:xfrm>
            <a:off x="1331913" y="549275"/>
            <a:ext cx="6767512" cy="5113338"/>
          </a:xfrm>
          <a:noFill/>
          <a:ln/>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nodePh="1">
                                  <p:stCondLst>
                                    <p:cond delay="0"/>
                                  </p:stCondLst>
                                  <p:endCondLst>
                                    <p:cond evt="begin" delay="0">
                                      <p:tn val="5"/>
                                    </p:cond>
                                  </p:end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09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09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grpId="1" nodeType="clickEffect" nodePh="1">
                                  <p:stCondLst>
                                    <p:cond delay="0"/>
                                  </p:stCondLst>
                                  <p:endCondLst>
                                    <p:cond evt="begin" delay="0">
                                      <p:tn val="13"/>
                                    </p:cond>
                                  </p:endCondLst>
                                  <p:childTnLst>
                                    <p:animScale>
                                      <p:cBhvr>
                                        <p:cTn id="14" dur="449" fill="hold">
                                          <p:stCondLst>
                                            <p:cond delay="0"/>
                                          </p:stCondLst>
                                        </p:cTn>
                                        <p:tgtEl>
                                          <p:spTgt spid="4098"/>
                                        </p:tgtEl>
                                      </p:cBhvr>
                                      <p:to x="150000" y="150000"/>
                                    </p:animScale>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2" nodeType="clickEffect" nodePh="1">
                                  <p:stCondLst>
                                    <p:cond delay="0"/>
                                  </p:stCondLst>
                                  <p:endCondLst>
                                    <p:cond evt="begin" delay="0">
                                      <p:tn val="17"/>
                                    </p:cond>
                                  </p:endCondLst>
                                  <p:childTnLst>
                                    <p:anim calcmode="lin" valueType="num">
                                      <p:cBhvr>
                                        <p:cTn id="18" dur="500" fill="hold"/>
                                        <p:tgtEl>
                                          <p:spTgt spid="4098"/>
                                        </p:tgtEl>
                                        <p:attrNameLst>
                                          <p:attrName>ppt_w</p:attrName>
                                        </p:attrNameLst>
                                      </p:cBhvr>
                                      <p:tavLst>
                                        <p:tav tm="0">
                                          <p:val>
                                            <p:strVal val="ppt_w"/>
                                          </p:val>
                                        </p:tav>
                                        <p:tav tm="100000">
                                          <p:val>
                                            <p:fltVal val="0"/>
                                          </p:val>
                                        </p:tav>
                                      </p:tavLst>
                                    </p:anim>
                                    <p:anim calcmode="lin" valueType="num">
                                      <p:cBhvr>
                                        <p:cTn id="19" dur="500" fill="hold"/>
                                        <p:tgtEl>
                                          <p:spTgt spid="4098"/>
                                        </p:tgtEl>
                                        <p:attrNameLst>
                                          <p:attrName>ppt_h</p:attrName>
                                        </p:attrNameLst>
                                      </p:cBhvr>
                                      <p:tavLst>
                                        <p:tav tm="0">
                                          <p:val>
                                            <p:strVal val="ppt_h"/>
                                          </p:val>
                                        </p:tav>
                                        <p:tav tm="100000">
                                          <p:val>
                                            <p:fltVal val="0"/>
                                          </p:val>
                                        </p:tav>
                                      </p:tavLst>
                                    </p:anim>
                                    <p:set>
                                      <p:cBhvr>
                                        <p:cTn id="20"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8" grpId="1"/>
      <p:bldP spid="4098"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79876" name="Рисунок 9" descr="фото 6.jpg"/>
          <p:cNvPicPr>
            <a:picLocks noGrp="1" noChangeAspect="1" noChangeArrowheads="1"/>
          </p:cNvPicPr>
          <p:nvPr>
            <p:ph type="body" idx="1"/>
          </p:nvPr>
        </p:nvPicPr>
        <p:blipFill>
          <a:blip r:embed="rId2" cstate="print"/>
          <a:srcRect/>
          <a:stretch>
            <a:fillRect/>
          </a:stretch>
        </p:blipFill>
        <p:spPr>
          <a:xfrm>
            <a:off x="900113" y="476250"/>
            <a:ext cx="7704137" cy="54705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decel="50000" fill="hold">
                                          <p:stCondLst>
                                            <p:cond delay="0"/>
                                          </p:stCondLst>
                                        </p:cTn>
                                        <p:tgtEl>
                                          <p:spTgt spid="7987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987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9876"/>
                                        </p:tgtEl>
                                        <p:attrNameLst>
                                          <p:attrName>ppt_w</p:attrName>
                                        </p:attrNameLst>
                                      </p:cBhvr>
                                      <p:tavLst>
                                        <p:tav tm="0">
                                          <p:val>
                                            <p:strVal val="#ppt_w*.05"/>
                                          </p:val>
                                        </p:tav>
                                        <p:tav tm="100000">
                                          <p:val>
                                            <p:strVal val="#ppt_w"/>
                                          </p:val>
                                        </p:tav>
                                      </p:tavLst>
                                    </p:anim>
                                    <p:anim calcmode="lin" valueType="num">
                                      <p:cBhvr>
                                        <p:cTn id="10" dur="1000" fill="hold"/>
                                        <p:tgtEl>
                                          <p:spTgt spid="7987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987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987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987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81924" name="Рисунок 10" descr="фото 7.jpg"/>
          <p:cNvPicPr>
            <a:picLocks noGrp="1" noChangeAspect="1" noChangeArrowheads="1"/>
          </p:cNvPicPr>
          <p:nvPr>
            <p:ph type="body" idx="1"/>
          </p:nvPr>
        </p:nvPicPr>
        <p:blipFill>
          <a:blip r:embed="rId2" cstate="print"/>
          <a:srcRect/>
          <a:stretch>
            <a:fillRect/>
          </a:stretch>
        </p:blipFill>
        <p:spPr>
          <a:xfrm>
            <a:off x="1187450" y="981075"/>
            <a:ext cx="6954838" cy="4894263"/>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500" fill="hold"/>
                                        <p:tgtEl>
                                          <p:spTgt spid="819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19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19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1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smtClean="0"/>
              <a:t>My Favourite Pet</a:t>
            </a:r>
            <a:endParaRPr lang="ru-RU" smtClean="0"/>
          </a:p>
        </p:txBody>
      </p:sp>
      <p:sp>
        <p:nvSpPr>
          <p:cNvPr id="2051" name="Rectangle 3"/>
          <p:cNvSpPr>
            <a:spLocks noGrp="1" noChangeArrowheads="1"/>
          </p:cNvSpPr>
          <p:nvPr>
            <p:ph type="subTitle" idx="1"/>
          </p:nvPr>
        </p:nvSpPr>
        <p:spPr>
          <a:xfrm>
            <a:off x="4140200" y="5589588"/>
            <a:ext cx="6032500" cy="1003300"/>
          </a:xfrm>
        </p:spPr>
        <p:txBody>
          <a:bodyPr/>
          <a:lstStyle/>
          <a:p>
            <a:pPr eaLnBrk="1" hangingPunct="1">
              <a:lnSpc>
                <a:spcPct val="80000"/>
              </a:lnSpc>
              <a:defRPr/>
            </a:pPr>
            <a:r>
              <a:rPr lang="ru-RU" sz="2000" smtClean="0"/>
              <a:t>Работу выполнил</a:t>
            </a:r>
          </a:p>
          <a:p>
            <a:pPr eaLnBrk="1" hangingPunct="1">
              <a:lnSpc>
                <a:spcPct val="80000"/>
              </a:lnSpc>
              <a:defRPr/>
            </a:pPr>
            <a:r>
              <a:rPr lang="ru-RU" sz="2000" smtClean="0"/>
              <a:t>Ученик 6 «В» класса</a:t>
            </a:r>
          </a:p>
          <a:p>
            <a:pPr eaLnBrk="1" hangingPunct="1">
              <a:lnSpc>
                <a:spcPct val="80000"/>
              </a:lnSpc>
              <a:defRPr/>
            </a:pPr>
            <a:r>
              <a:rPr lang="ru-RU" sz="2000" smtClean="0"/>
              <a:t>Голубев Никита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animEffect transition="in" filter="fade">
                                      <p:cBhvr>
                                        <p:cTn id="11" dur="2000"/>
                                        <p:tgtEl>
                                          <p:spTgt spid="2051">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51">
                                            <p:txEl>
                                              <p:pRg st="1" end="1"/>
                                            </p:txEl>
                                          </p:spTgt>
                                        </p:tgtEl>
                                        <p:attrNameLst>
                                          <p:attrName>style.visibility</p:attrName>
                                        </p:attrNameLst>
                                      </p:cBhvr>
                                      <p:to>
                                        <p:strVal val="visible"/>
                                      </p:to>
                                    </p:set>
                                    <p:animEffect transition="in" filter="fade">
                                      <p:cBhvr>
                                        <p:cTn id="15" dur="2000"/>
                                        <p:tgtEl>
                                          <p:spTgt spid="2051">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51">
                                            <p:txEl>
                                              <p:pRg st="2" end="2"/>
                                            </p:txEl>
                                          </p:spTgt>
                                        </p:tgtEl>
                                        <p:attrNameLst>
                                          <p:attrName>style.visibility</p:attrName>
                                        </p:attrNameLst>
                                      </p:cBhvr>
                                      <p:to>
                                        <p:strVal val="visible"/>
                                      </p:to>
                                    </p:set>
                                    <p:animEffect transition="in" filter="fade">
                                      <p:cBhvr>
                                        <p:cTn id="19" dur="2000"/>
                                        <p:tgtEl>
                                          <p:spTgt spid="2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11188" y="692150"/>
            <a:ext cx="7696200" cy="3657600"/>
          </a:xfrm>
        </p:spPr>
        <p:txBody>
          <a:bodyPr/>
          <a:lstStyle/>
          <a:p>
            <a:pPr eaLnBrk="1" hangingPunct="1">
              <a:buFontTx/>
              <a:buNone/>
            </a:pPr>
            <a:r>
              <a:rPr lang="en-US" smtClean="0"/>
              <a:t>My Favourite Pet</a:t>
            </a:r>
            <a:r>
              <a:rPr lang="ru-RU" smtClean="0"/>
              <a:t> </a:t>
            </a:r>
            <a:r>
              <a:rPr lang="en-US" smtClean="0"/>
              <a:t>is Simka!</a:t>
            </a:r>
            <a:endParaRPr lang="ru-RU" smtClean="0"/>
          </a:p>
        </p:txBody>
      </p:sp>
      <p:pic>
        <p:nvPicPr>
          <p:cNvPr id="4099" name="Picture 5" descr="Картинка 9 из 47306"/>
          <p:cNvPicPr>
            <a:picLocks noChangeAspect="1" noChangeArrowheads="1"/>
          </p:cNvPicPr>
          <p:nvPr/>
        </p:nvPicPr>
        <p:blipFill>
          <a:blip r:embed="rId3" cstate="print"/>
          <a:srcRect/>
          <a:stretch>
            <a:fillRect/>
          </a:stretch>
        </p:blipFill>
        <p:spPr bwMode="auto">
          <a:xfrm>
            <a:off x="1908175" y="1628775"/>
            <a:ext cx="5572125" cy="47625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stCondLst>
                                            <p:cond delay="0"/>
                                          </p:stCondLst>
                                        </p:cTn>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39750" y="692150"/>
            <a:ext cx="7696200" cy="3657600"/>
          </a:xfrm>
        </p:spPr>
        <p:txBody>
          <a:bodyPr/>
          <a:lstStyle/>
          <a:p>
            <a:pPr eaLnBrk="1" hangingPunct="1">
              <a:buFontTx/>
              <a:buNone/>
            </a:pPr>
            <a:r>
              <a:rPr lang="en-US" smtClean="0"/>
              <a:t>It is slim, pretty and handsome.   </a:t>
            </a:r>
            <a:endParaRPr lang="ru-RU" smtClean="0"/>
          </a:p>
        </p:txBody>
      </p:sp>
      <p:pic>
        <p:nvPicPr>
          <p:cNvPr id="5123" name="Picture 5" descr="Картинка 13 из 47306"/>
          <p:cNvPicPr>
            <a:picLocks noChangeAspect="1" noChangeArrowheads="1"/>
          </p:cNvPicPr>
          <p:nvPr/>
        </p:nvPicPr>
        <p:blipFill>
          <a:blip r:embed="rId3" cstate="print"/>
          <a:srcRect/>
          <a:stretch>
            <a:fillRect/>
          </a:stretch>
        </p:blipFill>
        <p:spPr bwMode="auto">
          <a:xfrm>
            <a:off x="1979613" y="1341438"/>
            <a:ext cx="5238750" cy="49339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ченик\Pictures\Снимок000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06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611188" y="333375"/>
            <a:ext cx="7696200" cy="2663825"/>
          </a:xfrm>
        </p:spPr>
        <p:txBody>
          <a:bodyPr/>
          <a:lstStyle/>
          <a:p>
            <a:pPr eaLnBrk="1" hangingPunct="1">
              <a:buFontTx/>
              <a:buNone/>
            </a:pPr>
            <a:r>
              <a:rPr lang="en-US" smtClean="0"/>
              <a:t>His</a:t>
            </a:r>
            <a:r>
              <a:rPr lang="ru-RU" smtClean="0"/>
              <a:t> eye</a:t>
            </a:r>
            <a:r>
              <a:rPr lang="en-US" smtClean="0"/>
              <a:t>s are</a:t>
            </a:r>
            <a:r>
              <a:rPr lang="ru-RU" smtClean="0"/>
              <a:t> blue</a:t>
            </a:r>
            <a:r>
              <a:rPr lang="en-US" smtClean="0"/>
              <a:t>. My cat is</a:t>
            </a:r>
            <a:r>
              <a:rPr lang="ru-RU" smtClean="0"/>
              <a:t> black-and-white</a:t>
            </a:r>
            <a:r>
              <a:rPr lang="en-US" smtClean="0"/>
              <a:t>. </a:t>
            </a:r>
            <a:r>
              <a:rPr lang="ru-RU" smtClean="0"/>
              <a:t> </a:t>
            </a:r>
          </a:p>
        </p:txBody>
      </p:sp>
      <p:pic>
        <p:nvPicPr>
          <p:cNvPr id="6147" name="Picture 5" descr="Картинка 14 из 47297"/>
          <p:cNvPicPr>
            <a:picLocks noChangeAspect="1" noChangeArrowheads="1"/>
          </p:cNvPicPr>
          <p:nvPr/>
        </p:nvPicPr>
        <p:blipFill>
          <a:blip r:embed="rId3" cstate="print"/>
          <a:srcRect/>
          <a:stretch>
            <a:fillRect/>
          </a:stretch>
        </p:blipFill>
        <p:spPr bwMode="auto">
          <a:xfrm>
            <a:off x="1692275" y="1484313"/>
            <a:ext cx="6551613" cy="4916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1229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229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116013" y="549275"/>
            <a:ext cx="7696200" cy="3657600"/>
          </a:xfrm>
        </p:spPr>
        <p:txBody>
          <a:bodyPr/>
          <a:lstStyle/>
          <a:p>
            <a:pPr eaLnBrk="1" hangingPunct="1">
              <a:buFontTx/>
              <a:buNone/>
            </a:pPr>
            <a:r>
              <a:rPr lang="ru-RU" smtClean="0"/>
              <a:t>She likes to sleep and play</a:t>
            </a:r>
            <a:r>
              <a:rPr lang="en-US" smtClean="0"/>
              <a:t>.</a:t>
            </a:r>
            <a:r>
              <a:rPr lang="ru-RU" smtClean="0"/>
              <a:t> </a:t>
            </a:r>
          </a:p>
        </p:txBody>
      </p:sp>
      <p:pic>
        <p:nvPicPr>
          <p:cNvPr id="7171" name="Picture 5" descr="Картинка 50 из 565"/>
          <p:cNvPicPr>
            <a:picLocks noChangeAspect="1" noChangeArrowheads="1"/>
          </p:cNvPicPr>
          <p:nvPr/>
        </p:nvPicPr>
        <p:blipFill>
          <a:blip r:embed="rId3" cstate="print"/>
          <a:srcRect/>
          <a:stretch>
            <a:fillRect/>
          </a:stretch>
        </p:blipFill>
        <p:spPr bwMode="auto">
          <a:xfrm>
            <a:off x="179388" y="1268413"/>
            <a:ext cx="4032250" cy="3033712"/>
          </a:xfrm>
          <a:prstGeom prst="rect">
            <a:avLst/>
          </a:prstGeom>
          <a:noFill/>
          <a:ln w="9525">
            <a:noFill/>
            <a:miter lim="800000"/>
            <a:headEnd/>
            <a:tailEnd/>
          </a:ln>
        </p:spPr>
      </p:pic>
      <p:pic>
        <p:nvPicPr>
          <p:cNvPr id="7172" name="Picture 7" descr="Картинка 106 из 1139"/>
          <p:cNvPicPr>
            <a:picLocks noChangeAspect="1" noChangeArrowheads="1"/>
          </p:cNvPicPr>
          <p:nvPr/>
        </p:nvPicPr>
        <p:blipFill>
          <a:blip r:embed="rId4" cstate="print"/>
          <a:srcRect/>
          <a:stretch>
            <a:fillRect/>
          </a:stretch>
        </p:blipFill>
        <p:spPr bwMode="auto">
          <a:xfrm>
            <a:off x="4284663" y="3621088"/>
            <a:ext cx="4402137" cy="29321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randombar(horizontal)">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5365" name="Rectangle 5"/>
          <p:cNvSpPr>
            <a:spLocks noGrp="1" noChangeArrowheads="1"/>
          </p:cNvSpPr>
          <p:nvPr>
            <p:ph type="body" idx="1"/>
          </p:nvPr>
        </p:nvSpPr>
        <p:spPr>
          <a:xfrm>
            <a:off x="250825" y="404813"/>
            <a:ext cx="7696200" cy="3657600"/>
          </a:xfrm>
          <a:noFill/>
        </p:spPr>
        <p:txBody>
          <a:bodyPr/>
          <a:lstStyle/>
          <a:p>
            <a:pPr eaLnBrk="1" hangingPunct="1">
              <a:spcBef>
                <a:spcPct val="0"/>
              </a:spcBef>
              <a:buFontTx/>
              <a:buNone/>
            </a:pPr>
            <a:r>
              <a:rPr lang="en-US" smtClean="0"/>
              <a:t>   I think he is spesial, because Simka is smarter than large animals. He is the best friend.</a:t>
            </a:r>
            <a:endParaRPr lang="ru-RU" smtClean="0"/>
          </a:p>
        </p:txBody>
      </p:sp>
      <p:pic>
        <p:nvPicPr>
          <p:cNvPr id="8195" name="Picture 7" descr="Картинка 120 из 1139"/>
          <p:cNvPicPr>
            <a:picLocks noChangeAspect="1" noChangeArrowheads="1"/>
          </p:cNvPicPr>
          <p:nvPr/>
        </p:nvPicPr>
        <p:blipFill>
          <a:blip r:embed="rId3" cstate="print"/>
          <a:srcRect/>
          <a:stretch>
            <a:fillRect/>
          </a:stretch>
        </p:blipFill>
        <p:spPr bwMode="auto">
          <a:xfrm>
            <a:off x="1835150" y="1879600"/>
            <a:ext cx="6637338" cy="49784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wipe(left)">
                                      <p:cBhvr>
                                        <p:cTn id="7" dur="500"/>
                                        <p:tgtEl>
                                          <p:spTgt spid="15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979613" y="549275"/>
            <a:ext cx="6219825" cy="3441700"/>
          </a:xfrm>
        </p:spPr>
        <p:txBody>
          <a:bodyPr/>
          <a:lstStyle/>
          <a:p>
            <a:pPr eaLnBrk="1" hangingPunct="1">
              <a:buFontTx/>
              <a:buNone/>
            </a:pPr>
            <a:r>
              <a:rPr lang="en-US" smtClean="0"/>
              <a:t>My pet can jump </a:t>
            </a:r>
            <a:endParaRPr lang="ru-RU" smtClean="0"/>
          </a:p>
        </p:txBody>
      </p:sp>
      <p:pic>
        <p:nvPicPr>
          <p:cNvPr id="9219" name="Picture 5" descr="Картинка 16 из 71"/>
          <p:cNvPicPr>
            <a:picLocks noChangeAspect="1" noChangeArrowheads="1"/>
          </p:cNvPicPr>
          <p:nvPr/>
        </p:nvPicPr>
        <p:blipFill>
          <a:blip r:embed="rId3" cstate="print"/>
          <a:srcRect/>
          <a:stretch>
            <a:fillRect/>
          </a:stretch>
        </p:blipFill>
        <p:spPr bwMode="auto">
          <a:xfrm>
            <a:off x="1619250" y="2205038"/>
            <a:ext cx="4381500" cy="4095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lstStyle/>
          <a:p>
            <a:pPr eaLnBrk="1" hangingPunct="1">
              <a:defRPr/>
            </a:pPr>
            <a:r>
              <a:rPr lang="en-US" b="1" smtClean="0">
                <a:solidFill>
                  <a:srgbClr val="FF6600"/>
                </a:solidFill>
                <a:latin typeface="Arial Black" pitchFamily="34" charset="0"/>
              </a:rPr>
              <a:t>My Favourite Pet.</a:t>
            </a:r>
            <a:endParaRPr lang="ru-RU" b="1" smtClean="0">
              <a:solidFill>
                <a:srgbClr val="FF6600"/>
              </a:solidFill>
              <a:latin typeface="Arial Black" pitchFamily="34" charset="0"/>
            </a:endParaRPr>
          </a:p>
        </p:txBody>
      </p:sp>
      <p:sp>
        <p:nvSpPr>
          <p:cNvPr id="3075" name="Text Box 6"/>
          <p:cNvSpPr txBox="1">
            <a:spLocks noChangeArrowheads="1"/>
          </p:cNvSpPr>
          <p:nvPr/>
        </p:nvSpPr>
        <p:spPr bwMode="auto">
          <a:xfrm>
            <a:off x="685800" y="1981200"/>
            <a:ext cx="8299450" cy="1384300"/>
          </a:xfrm>
          <a:prstGeom prst="rect">
            <a:avLst/>
          </a:prstGeom>
          <a:noFill/>
          <a:ln w="9525">
            <a:noFill/>
            <a:miter lim="800000"/>
            <a:headEnd/>
            <a:tailEnd/>
          </a:ln>
        </p:spPr>
        <p:txBody>
          <a:bodyPr wrap="none">
            <a:spAutoFit/>
          </a:bodyPr>
          <a:lstStyle/>
          <a:p>
            <a:r>
              <a:rPr lang="en-US" sz="2800" b="0"/>
              <a:t>My favorite pet is funny and beautiful. He is small.</a:t>
            </a:r>
          </a:p>
          <a:p>
            <a:r>
              <a:rPr lang="en-US" sz="2800" b="0"/>
              <a:t>His name is Yasha.                 </a:t>
            </a:r>
          </a:p>
          <a:p>
            <a:r>
              <a:rPr lang="en-US" sz="2800" b="0"/>
              <a:t>                            Here it is.</a:t>
            </a:r>
            <a:endParaRPr lang="ru-RU" sz="2800" b="0"/>
          </a:p>
        </p:txBody>
      </p:sp>
      <p:pic>
        <p:nvPicPr>
          <p:cNvPr id="3076" name="Picture 8" descr="Изображение 150"/>
          <p:cNvPicPr>
            <a:picLocks noGrp="1" noChangeAspect="1" noChangeArrowheads="1"/>
          </p:cNvPicPr>
          <p:nvPr>
            <p:ph idx="1"/>
          </p:nvPr>
        </p:nvPicPr>
        <p:blipFill>
          <a:blip r:embed="rId2" cstate="print"/>
          <a:srcRect/>
          <a:stretch>
            <a:fillRect/>
          </a:stretch>
        </p:blipFill>
        <p:spPr>
          <a:xfrm>
            <a:off x="2057400" y="3352800"/>
            <a:ext cx="4953000" cy="2773363"/>
          </a:xfrm>
          <a:noFill/>
        </p:spPr>
      </p:pic>
      <p:sp>
        <p:nvSpPr>
          <p:cNvPr id="7" name="TextBox 6"/>
          <p:cNvSpPr txBox="1"/>
          <p:nvPr/>
        </p:nvSpPr>
        <p:spPr>
          <a:xfrm>
            <a:off x="685800" y="1524000"/>
            <a:ext cx="2886075" cy="466725"/>
          </a:xfrm>
          <a:prstGeom prst="rect">
            <a:avLst/>
          </a:prstGeom>
          <a:noFill/>
        </p:spPr>
        <p:txBody>
          <a:bodyPr wrap="none">
            <a:spAutoFit/>
          </a:bodyPr>
          <a:lstStyle/>
          <a:p>
            <a:pPr>
              <a:defRPr/>
            </a:pPr>
            <a:r>
              <a:rPr lang="en-US" sz="2430" b="0" dirty="0"/>
              <a:t>I have got  a parrot.</a:t>
            </a:r>
            <a:endParaRPr lang="ru-RU" sz="2430" b="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4098" name="Text Box 11"/>
          <p:cNvSpPr txBox="1">
            <a:spLocks noChangeArrowheads="1"/>
          </p:cNvSpPr>
          <p:nvPr/>
        </p:nvSpPr>
        <p:spPr bwMode="auto">
          <a:xfrm>
            <a:off x="533400" y="381000"/>
            <a:ext cx="7391400" cy="6556375"/>
          </a:xfrm>
          <a:prstGeom prst="rect">
            <a:avLst/>
          </a:prstGeom>
          <a:noFill/>
          <a:ln w="9525">
            <a:noFill/>
            <a:miter lim="800000"/>
            <a:headEnd/>
            <a:tailEnd/>
          </a:ln>
        </p:spPr>
        <p:txBody>
          <a:bodyPr>
            <a:spAutoFit/>
          </a:bodyPr>
          <a:lstStyle/>
          <a:p>
            <a:pPr>
              <a:spcBef>
                <a:spcPct val="50000"/>
              </a:spcBef>
            </a:pPr>
            <a:r>
              <a:rPr lang="en-US" sz="2400"/>
              <a:t>Yasha is very cheerful. He</a:t>
            </a:r>
          </a:p>
          <a:p>
            <a:pPr>
              <a:spcBef>
                <a:spcPct val="50000"/>
              </a:spcBef>
            </a:pPr>
            <a:r>
              <a:rPr lang="en-US" sz="2400"/>
              <a:t> is green . He can speak.</a:t>
            </a:r>
          </a:p>
          <a:p>
            <a:pPr>
              <a:spcBef>
                <a:spcPct val="50000"/>
              </a:spcBef>
            </a:pPr>
            <a:r>
              <a:rPr lang="en-US" sz="2400"/>
              <a:t>Sometimes I let him out of </a:t>
            </a:r>
          </a:p>
          <a:p>
            <a:pPr>
              <a:spcBef>
                <a:spcPct val="50000"/>
              </a:spcBef>
            </a:pPr>
            <a:r>
              <a:rPr lang="en-US" sz="2400"/>
              <a:t>the cage.</a:t>
            </a:r>
          </a:p>
          <a:p>
            <a:pPr>
              <a:spcBef>
                <a:spcPct val="50000"/>
              </a:spcBef>
            </a:pPr>
            <a:r>
              <a:rPr lang="en-US" sz="2400"/>
              <a:t>He likes flaying. He often </a:t>
            </a:r>
          </a:p>
          <a:p>
            <a:pPr>
              <a:spcBef>
                <a:spcPct val="50000"/>
              </a:spcBef>
            </a:pPr>
            <a:r>
              <a:rPr lang="en-US" sz="2400"/>
              <a:t>plays the bell. He likes to</a:t>
            </a:r>
          </a:p>
          <a:p>
            <a:pPr>
              <a:spcBef>
                <a:spcPct val="50000"/>
              </a:spcBef>
            </a:pPr>
            <a:r>
              <a:rPr lang="en-US" sz="2400"/>
              <a:t>look in the mirror.</a:t>
            </a:r>
          </a:p>
          <a:p>
            <a:pPr>
              <a:spcBef>
                <a:spcPct val="50000"/>
              </a:spcBef>
            </a:pPr>
            <a:endParaRPr lang="en-US" sz="2400"/>
          </a:p>
          <a:p>
            <a:pPr>
              <a:spcBef>
                <a:spcPct val="50000"/>
              </a:spcBef>
            </a:pPr>
            <a:endParaRPr lang="en-US" sz="2400"/>
          </a:p>
          <a:p>
            <a:pPr>
              <a:spcBef>
                <a:spcPct val="50000"/>
              </a:spcBef>
            </a:pPr>
            <a:endParaRPr lang="en-US" sz="2400"/>
          </a:p>
          <a:p>
            <a:pPr>
              <a:spcBef>
                <a:spcPct val="50000"/>
              </a:spcBef>
            </a:pPr>
            <a:endParaRPr lang="en-US" sz="2400"/>
          </a:p>
          <a:p>
            <a:pPr>
              <a:spcBef>
                <a:spcPct val="50000"/>
              </a:spcBef>
            </a:pPr>
            <a:endParaRPr lang="ru-RU" sz="2400"/>
          </a:p>
        </p:txBody>
      </p:sp>
      <p:pic>
        <p:nvPicPr>
          <p:cNvPr id="4099" name="Picture 19"/>
          <p:cNvPicPr>
            <a:picLocks noChangeAspect="1" noChangeArrowheads="1"/>
          </p:cNvPicPr>
          <p:nvPr/>
        </p:nvPicPr>
        <p:blipFill>
          <a:blip r:embed="rId2" cstate="print"/>
          <a:srcRect/>
          <a:stretch>
            <a:fillRect/>
          </a:stretch>
        </p:blipFill>
        <p:spPr bwMode="auto">
          <a:xfrm>
            <a:off x="4495800" y="304800"/>
            <a:ext cx="4467225" cy="3562350"/>
          </a:xfrm>
          <a:prstGeom prst="rect">
            <a:avLst/>
          </a:prstGeom>
          <a:noFill/>
          <a:ln w="9525">
            <a:noFill/>
            <a:miter lim="800000"/>
            <a:headEnd/>
            <a:tailEnd/>
          </a:ln>
        </p:spPr>
      </p:pic>
      <p:sp>
        <p:nvSpPr>
          <p:cNvPr id="4100" name="Text Box 21"/>
          <p:cNvSpPr txBox="1">
            <a:spLocks noChangeArrowheads="1"/>
          </p:cNvSpPr>
          <p:nvPr/>
        </p:nvSpPr>
        <p:spPr bwMode="auto">
          <a:xfrm>
            <a:off x="2286000" y="4724400"/>
            <a:ext cx="4565650" cy="914400"/>
          </a:xfrm>
          <a:prstGeom prst="rect">
            <a:avLst/>
          </a:prstGeom>
          <a:noFill/>
          <a:ln w="9525">
            <a:noFill/>
            <a:miter lim="800000"/>
            <a:headEnd/>
            <a:tailEnd/>
          </a:ln>
        </p:spPr>
        <p:txBody>
          <a:bodyPr wrap="none">
            <a:spAutoFit/>
          </a:bodyPr>
          <a:lstStyle/>
          <a:p>
            <a:pPr algn="ctr"/>
            <a:r>
              <a:rPr lang="en-US" sz="5400">
                <a:solidFill>
                  <a:srgbClr val="FF6600"/>
                </a:solidFill>
              </a:rPr>
              <a:t>I love my pet!</a:t>
            </a:r>
            <a:endParaRPr lang="ru-RU" sz="5400">
              <a:solidFill>
                <a:srgbClr val="FF66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1196752"/>
            <a:ext cx="5397224" cy="1828800"/>
          </a:xfrm>
        </p:spPr>
        <p:txBody>
          <a:bodyPr/>
          <a:lstStyle/>
          <a:p>
            <a:pPr>
              <a:defRPr/>
            </a:pPr>
            <a:r>
              <a:rPr lang="en-US" sz="6000" dirty="0" smtClean="0">
                <a:solidFill>
                  <a:srgbClr val="FF0000"/>
                </a:solidFill>
              </a:rPr>
              <a:t>My dream pet.</a:t>
            </a:r>
            <a:endParaRPr lang="ru-RU" dirty="0"/>
          </a:p>
        </p:txBody>
      </p:sp>
      <p:sp>
        <p:nvSpPr>
          <p:cNvPr id="3" name="Подзаголовок 2"/>
          <p:cNvSpPr>
            <a:spLocks noGrp="1"/>
          </p:cNvSpPr>
          <p:nvPr>
            <p:ph type="subTitle" idx="1"/>
          </p:nvPr>
        </p:nvSpPr>
        <p:spPr>
          <a:xfrm>
            <a:off x="684213" y="3213100"/>
            <a:ext cx="7853362" cy="1752600"/>
          </a:xfrm>
        </p:spPr>
        <p:txBody>
          <a:bodyPr/>
          <a:lstStyle/>
          <a:p>
            <a:pPr marR="0" algn="ctr" eaLnBrk="1" hangingPunct="1"/>
            <a:r>
              <a:rPr lang="ru-RU" sz="4400" smtClean="0">
                <a:solidFill>
                  <a:srgbClr val="072428"/>
                </a:solidFill>
              </a:rPr>
              <a:t>Выполнил ученик 6-б класса </a:t>
            </a:r>
          </a:p>
          <a:p>
            <a:pPr marR="0" algn="ctr" eaLnBrk="1" hangingPunct="1"/>
            <a:r>
              <a:rPr lang="ru-RU" sz="4400" smtClean="0">
                <a:solidFill>
                  <a:srgbClr val="072428"/>
                </a:solidFill>
              </a:rPr>
              <a:t>Яковлев Максим.       </a:t>
            </a:r>
          </a:p>
          <a:p>
            <a:pPr marR="0"/>
            <a:endParaRPr lang="ru-RU"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1258888" y="260350"/>
            <a:ext cx="6851650" cy="1587500"/>
          </a:xfrm>
        </p:spPr>
        <p:txBody>
          <a:bodyPr>
            <a:normAutofit fontScale="90000"/>
          </a:bodyPr>
          <a:lstStyle/>
          <a:p>
            <a:r>
              <a:rPr lang="en-US" sz="7200" smtClean="0">
                <a:solidFill>
                  <a:srgbClr val="FF0000"/>
                </a:solidFill>
              </a:rPr>
              <a:t>My favorite</a:t>
            </a:r>
            <a:r>
              <a:rPr lang="ru-RU" sz="7200" smtClean="0">
                <a:solidFill>
                  <a:srgbClr val="FF0000"/>
                </a:solidFill>
              </a:rPr>
              <a:t> </a:t>
            </a:r>
            <a:r>
              <a:rPr lang="en-US" sz="7200" smtClean="0">
                <a:solidFill>
                  <a:srgbClr val="FF0000"/>
                </a:solidFill>
              </a:rPr>
              <a:t>pet</a:t>
            </a:r>
            <a:r>
              <a:rPr lang="en-US" sz="4800" smtClean="0">
                <a:solidFill>
                  <a:srgbClr val="FF0000"/>
                </a:solidFill>
              </a:rPr>
              <a:t>.</a:t>
            </a:r>
            <a:r>
              <a:rPr lang="ru-RU" smtClean="0"/>
              <a:t/>
            </a:r>
            <a:br>
              <a:rPr lang="ru-RU" smtClean="0"/>
            </a:br>
            <a:endParaRPr lang="ru-RU" smtClean="0"/>
          </a:p>
        </p:txBody>
      </p:sp>
      <p:pic>
        <p:nvPicPr>
          <p:cNvPr id="4099" name="Содержимое 3"/>
          <p:cNvPicPr>
            <a:picLocks noGrp="1" noChangeAspect="1" noChangeArrowheads="1"/>
          </p:cNvPicPr>
          <p:nvPr>
            <p:ph idx="1"/>
          </p:nvPr>
        </p:nvPicPr>
        <p:blipFill>
          <a:blip r:embed="rId3" cstate="print"/>
          <a:srcRect l="17021" t="3650" r="10638" b="3383"/>
          <a:stretch>
            <a:fillRect/>
          </a:stretch>
        </p:blipFill>
        <p:spPr>
          <a:xfrm>
            <a:off x="1979712" y="1412776"/>
            <a:ext cx="5142712" cy="5445224"/>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468313" y="0"/>
            <a:ext cx="8229600" cy="1773238"/>
          </a:xfrm>
        </p:spPr>
        <p:txBody>
          <a:bodyPr>
            <a:normAutofit fontScale="90000"/>
          </a:bodyPr>
          <a:lstStyle/>
          <a:p>
            <a:r>
              <a:rPr lang="en-US" sz="4800" dirty="0" smtClean="0">
                <a:solidFill>
                  <a:srgbClr val="FF0000"/>
                </a:solidFill>
              </a:rPr>
              <a:t>He is bright ,big and beautiful.</a:t>
            </a:r>
            <a:r>
              <a:rPr lang="ru-RU" sz="4800" dirty="0" smtClean="0">
                <a:solidFill>
                  <a:srgbClr val="FF0000"/>
                </a:solidFill>
              </a:rPr>
              <a:t/>
            </a:r>
            <a:br>
              <a:rPr lang="ru-RU" sz="4800" dirty="0" smtClean="0">
                <a:solidFill>
                  <a:srgbClr val="FF0000"/>
                </a:solidFill>
              </a:rPr>
            </a:br>
            <a:r>
              <a:rPr lang="ru-RU" sz="4800" dirty="0" smtClean="0">
                <a:solidFill>
                  <a:srgbClr val="FF0000"/>
                </a:solidFill>
              </a:rPr>
              <a:t> Он яркий, большой, красивый</a:t>
            </a:r>
            <a:r>
              <a:rPr lang="ru-RU" sz="4800" dirty="0" smtClean="0">
                <a:solidFill>
                  <a:schemeClr val="bg2">
                    <a:lumMod val="50000"/>
                  </a:schemeClr>
                </a:solidFill>
              </a:rPr>
              <a:t>.</a:t>
            </a:r>
            <a:r>
              <a:rPr lang="ru-RU" dirty="0" smtClean="0">
                <a:solidFill>
                  <a:schemeClr val="bg2">
                    <a:lumMod val="50000"/>
                  </a:schemeClr>
                </a:solidFill>
              </a:rPr>
              <a:t/>
            </a:r>
            <a:br>
              <a:rPr lang="ru-RU" dirty="0" smtClean="0">
                <a:solidFill>
                  <a:schemeClr val="bg2">
                    <a:lumMod val="50000"/>
                  </a:schemeClr>
                </a:solidFill>
              </a:rPr>
            </a:br>
            <a:endParaRPr lang="ru-RU" sz="4800" dirty="0" smtClean="0">
              <a:solidFill>
                <a:srgbClr val="FF0000"/>
              </a:solidFill>
            </a:endParaRPr>
          </a:p>
        </p:txBody>
      </p:sp>
      <p:pic>
        <p:nvPicPr>
          <p:cNvPr id="5124" name="Picture 2"/>
          <p:cNvPicPr>
            <a:picLocks noChangeAspect="1" noChangeArrowheads="1"/>
          </p:cNvPicPr>
          <p:nvPr/>
        </p:nvPicPr>
        <p:blipFill>
          <a:blip r:embed="rId3" cstate="print"/>
          <a:srcRect t="8373"/>
          <a:stretch>
            <a:fillRect/>
          </a:stretch>
        </p:blipFill>
        <p:spPr bwMode="auto">
          <a:xfrm>
            <a:off x="2123728" y="1229171"/>
            <a:ext cx="4608512" cy="5628829"/>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fontScale="90000"/>
          </a:bodyPr>
          <a:lstStyle/>
          <a:p>
            <a:pPr algn="ctr" eaLnBrk="1" fontAlgn="auto" hangingPunct="1">
              <a:spcAft>
                <a:spcPts val="0"/>
              </a:spcAft>
              <a:defRPr/>
            </a:pPr>
            <a:r>
              <a:rPr lang="ru-RU" dirty="0" smtClean="0"/>
              <a:t/>
            </a:r>
            <a:br>
              <a:rPr lang="ru-RU" dirty="0" smtClean="0"/>
            </a:br>
            <a:r>
              <a:rPr lang="en-US" sz="5400" dirty="0" smtClean="0">
                <a:solidFill>
                  <a:srgbClr val="FF0000"/>
                </a:solidFill>
              </a:rPr>
              <a:t> The </a:t>
            </a:r>
            <a:r>
              <a:rPr lang="en-US" sz="5300" dirty="0" smtClean="0">
                <a:solidFill>
                  <a:srgbClr val="FF0000"/>
                </a:solidFill>
              </a:rPr>
              <a:t>parrot  is my friend.</a:t>
            </a:r>
            <a:r>
              <a:rPr lang="ru-RU" sz="5300" dirty="0" smtClean="0">
                <a:solidFill>
                  <a:srgbClr val="FF0000"/>
                </a:solidFill>
              </a:rPr>
              <a:t> </a:t>
            </a:r>
            <a:r>
              <a:rPr lang="en-US" sz="5400" dirty="0" smtClean="0"/>
              <a:t/>
            </a:r>
            <a:br>
              <a:rPr lang="en-US" sz="5400" dirty="0" smtClean="0"/>
            </a:br>
            <a:r>
              <a:rPr lang="ru-RU" sz="3100" dirty="0" smtClean="0">
                <a:solidFill>
                  <a:schemeClr val="tx2">
                    <a:lumMod val="10000"/>
                  </a:schemeClr>
                </a:solidFill>
              </a:rPr>
              <a:t>Попугай мой друг.</a:t>
            </a:r>
            <a:endParaRPr lang="ru-RU" sz="3100" dirty="0">
              <a:solidFill>
                <a:schemeClr val="tx2">
                  <a:lumMod val="10000"/>
                </a:schemeClr>
              </a:solidFill>
            </a:endParaRPr>
          </a:p>
        </p:txBody>
      </p:sp>
      <p:sp>
        <p:nvSpPr>
          <p:cNvPr id="10243" name="Содержимое 2"/>
          <p:cNvSpPr>
            <a:spLocks noGrp="1"/>
          </p:cNvSpPr>
          <p:nvPr>
            <p:ph idx="1"/>
          </p:nvPr>
        </p:nvSpPr>
        <p:spPr/>
        <p:txBody>
          <a:bodyPr/>
          <a:lstStyle/>
          <a:p>
            <a:pPr eaLnBrk="1" hangingPunct="1">
              <a:buFont typeface="Wingdings 2" pitchFamily="18" charset="2"/>
              <a:buNone/>
            </a:pPr>
            <a:r>
              <a:rPr lang="ru-RU" smtClean="0"/>
              <a:t> </a:t>
            </a:r>
          </a:p>
          <a:p>
            <a:pPr eaLnBrk="1" hangingPunct="1"/>
            <a:endParaRPr lang="ru-RU" smtClean="0"/>
          </a:p>
        </p:txBody>
      </p:sp>
      <p:pic>
        <p:nvPicPr>
          <p:cNvPr id="10244" name="Picture 2"/>
          <p:cNvPicPr>
            <a:picLocks noChangeAspect="1" noChangeArrowheads="1"/>
          </p:cNvPicPr>
          <p:nvPr/>
        </p:nvPicPr>
        <p:blipFill>
          <a:blip r:embed="rId3" cstate="print"/>
          <a:srcRect/>
          <a:stretch>
            <a:fillRect/>
          </a:stretch>
        </p:blipFill>
        <p:spPr bwMode="auto">
          <a:xfrm>
            <a:off x="1979712" y="1550907"/>
            <a:ext cx="5256584" cy="5307093"/>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Ученик\Pictures\Снимок000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48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95536" y="764704"/>
            <a:ext cx="7772400" cy="908720"/>
          </a:xfrm>
        </p:spPr>
        <p:txBody>
          <a:bodyPr rtlCol="0">
            <a:normAutofit fontScale="90000"/>
          </a:bodyPr>
          <a:lstStyle/>
          <a:p>
            <a:pPr eaLnBrk="1" fontAlgn="auto" hangingPunct="1">
              <a:spcAft>
                <a:spcPts val="0"/>
              </a:spcAft>
              <a:defRPr/>
            </a:pPr>
            <a:r>
              <a:rPr lang="en-US" dirty="0" smtClean="0"/>
              <a:t>New Year Around the World</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ru-RU" sz="4000" dirty="0" smtClean="0"/>
          </a:p>
        </p:txBody>
      </p:sp>
      <p:pic>
        <p:nvPicPr>
          <p:cNvPr id="6149" name="Picture 5" descr="690972"/>
          <p:cNvPicPr>
            <a:picLocks noChangeAspect="1" noChangeArrowheads="1"/>
          </p:cNvPicPr>
          <p:nvPr/>
        </p:nvPicPr>
        <p:blipFill>
          <a:blip r:embed="rId2" cstate="print"/>
          <a:srcRect/>
          <a:stretch>
            <a:fillRect/>
          </a:stretch>
        </p:blipFill>
        <p:spPr bwMode="auto">
          <a:xfrm>
            <a:off x="827584" y="836712"/>
            <a:ext cx="7740352" cy="580526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heckerboard(across)">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770" decel="100000"/>
                                        <p:tgtEl>
                                          <p:spTgt spid="6149"/>
                                        </p:tgtEl>
                                      </p:cBhvr>
                                    </p:animEffect>
                                    <p:animScale>
                                      <p:cBhvr>
                                        <p:cTn id="13" dur="770" decel="100000"/>
                                        <p:tgtEl>
                                          <p:spTgt spid="6149"/>
                                        </p:tgtEl>
                                      </p:cBhvr>
                                      <p:from x="10000" y="10000"/>
                                      <p:to x="200000" y="450000"/>
                                    </p:animScale>
                                    <p:animScale>
                                      <p:cBhvr>
                                        <p:cTn id="14" dur="1230" accel="100000" fill="hold">
                                          <p:stCondLst>
                                            <p:cond delay="770"/>
                                          </p:stCondLst>
                                        </p:cTn>
                                        <p:tgtEl>
                                          <p:spTgt spid="6149"/>
                                        </p:tgtEl>
                                      </p:cBhvr>
                                      <p:from x="200000" y="450000"/>
                                      <p:to x="100000" y="100000"/>
                                    </p:animScale>
                                    <p:set>
                                      <p:cBhvr>
                                        <p:cTn id="15" dur="770" fill="hold"/>
                                        <p:tgtEl>
                                          <p:spTgt spid="6149"/>
                                        </p:tgtEl>
                                        <p:attrNameLst>
                                          <p:attrName>ppt_x</p:attrName>
                                        </p:attrNameLst>
                                      </p:cBhvr>
                                      <p:to>
                                        <p:strVal val="(0.5)"/>
                                      </p:to>
                                    </p:set>
                                    <p:anim from="(0.5)" to="(#ppt_x)" calcmode="lin" valueType="num">
                                      <p:cBhvr>
                                        <p:cTn id="16" dur="1230" accel="100000" fill="hold">
                                          <p:stCondLst>
                                            <p:cond delay="770"/>
                                          </p:stCondLst>
                                        </p:cTn>
                                        <p:tgtEl>
                                          <p:spTgt spid="6149"/>
                                        </p:tgtEl>
                                        <p:attrNameLst>
                                          <p:attrName>ppt_x</p:attrName>
                                        </p:attrNameLst>
                                      </p:cBhvr>
                                    </p:anim>
                                    <p:set>
                                      <p:cBhvr>
                                        <p:cTn id="17" dur="770" fill="hold"/>
                                        <p:tgtEl>
                                          <p:spTgt spid="6149"/>
                                        </p:tgtEl>
                                        <p:attrNameLst>
                                          <p:attrName>ppt_y</p:attrName>
                                        </p:attrNameLst>
                                      </p:cBhvr>
                                      <p:to>
                                        <p:strVal val="(#ppt_y+0.4)"/>
                                      </p:to>
                                    </p:set>
                                    <p:anim from="(#ppt_y+0.4)" to="(#ppt_y)" calcmode="lin" valueType="num">
                                      <p:cBhvr>
                                        <p:cTn id="18" dur="1230" accel="100000" fill="hold">
                                          <p:stCondLst>
                                            <p:cond delay="770"/>
                                          </p:stCondLst>
                                        </p:cTn>
                                        <p:tgtEl>
                                          <p:spTgt spid="614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Thailand</a:t>
            </a:r>
            <a:endParaRPr lang="ru-RU" smtClean="0"/>
          </a:p>
        </p:txBody>
      </p:sp>
      <p:sp>
        <p:nvSpPr>
          <p:cNvPr id="7171" name="Rectangle 3"/>
          <p:cNvSpPr>
            <a:spLocks noGrp="1" noChangeArrowheads="1"/>
          </p:cNvSpPr>
          <p:nvPr>
            <p:ph type="body" sz="half" idx="1"/>
          </p:nvPr>
        </p:nvSpPr>
        <p:spPr>
          <a:xfrm>
            <a:off x="251520" y="1772816"/>
            <a:ext cx="3810000" cy="4114800"/>
          </a:xfrm>
        </p:spPr>
        <p:txBody>
          <a:bodyPr/>
          <a:lstStyle/>
          <a:p>
            <a:pPr eaLnBrk="1" hangingPunct="1">
              <a:buFontTx/>
              <a:buNone/>
            </a:pPr>
            <a:r>
              <a:rPr lang="en-US" sz="2800" dirty="0" smtClean="0"/>
              <a:t>	In Thailand New year celebrations are very funny. People throw water on each other, even at strangers! They roam the streets with buckets of water, water guns or even a garden house. </a:t>
            </a:r>
            <a:endParaRPr lang="ru-RU" sz="2800" dirty="0" smtClean="0"/>
          </a:p>
        </p:txBody>
      </p:sp>
      <p:pic>
        <p:nvPicPr>
          <p:cNvPr id="5124" name="Picture 7" descr="gotnujgтаиланд"/>
          <p:cNvPicPr>
            <a:picLocks noGrp="1" noChangeAspect="1" noChangeArrowheads="1"/>
          </p:cNvPicPr>
          <p:nvPr>
            <p:ph sz="half" idx="2"/>
          </p:nvPr>
        </p:nvPicPr>
        <p:blipFill>
          <a:blip r:embed="rId2" cstate="print"/>
          <a:srcRect/>
          <a:stretch>
            <a:fillRect/>
          </a:stretch>
        </p:blipFill>
        <p:spPr>
          <a:xfrm>
            <a:off x="3995936" y="1700808"/>
            <a:ext cx="4608512" cy="4392488"/>
          </a:xfr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rgbClr val="002060"/>
                </a:solidFill>
              </a:rPr>
              <a:t>US</a:t>
            </a:r>
            <a:endParaRPr lang="ru-RU" smtClean="0">
              <a:solidFill>
                <a:srgbClr val="002060"/>
              </a:solidFill>
            </a:endParaRPr>
          </a:p>
        </p:txBody>
      </p:sp>
      <p:sp>
        <p:nvSpPr>
          <p:cNvPr id="8195" name="Rectangle 3"/>
          <p:cNvSpPr>
            <a:spLocks noGrp="1" noChangeArrowheads="1"/>
          </p:cNvSpPr>
          <p:nvPr>
            <p:ph type="body" sz="half" idx="1"/>
          </p:nvPr>
        </p:nvSpPr>
        <p:spPr>
          <a:xfrm>
            <a:off x="323528" y="1772816"/>
            <a:ext cx="3810000" cy="4114800"/>
          </a:xfrm>
        </p:spPr>
        <p:txBody>
          <a:bodyPr/>
          <a:lstStyle/>
          <a:p>
            <a:pPr eaLnBrk="1" hangingPunct="1">
              <a:buFontTx/>
              <a:buNone/>
            </a:pPr>
            <a:r>
              <a:rPr lang="en-US" b="1" i="1" dirty="0" smtClean="0"/>
              <a:t>	</a:t>
            </a:r>
            <a:r>
              <a:rPr lang="en-US" b="1" i="1" dirty="0" smtClean="0">
                <a:solidFill>
                  <a:srgbClr val="002060"/>
                </a:solidFill>
              </a:rPr>
              <a:t>In many parts of the US people eat black-eyed peas on New Year’s Day – for good luck. Another “good luck” vegetable is cabbage.</a:t>
            </a:r>
            <a:endParaRPr lang="ru-RU" b="1" i="1" dirty="0" smtClean="0">
              <a:solidFill>
                <a:srgbClr val="002060"/>
              </a:solidFill>
            </a:endParaRPr>
          </a:p>
        </p:txBody>
      </p:sp>
      <p:pic>
        <p:nvPicPr>
          <p:cNvPr id="6148" name="Picture 4" descr="США"/>
          <p:cNvPicPr>
            <a:picLocks noGrp="1" noChangeAspect="1" noChangeArrowheads="1"/>
          </p:cNvPicPr>
          <p:nvPr>
            <p:ph sz="half" idx="2"/>
          </p:nvPr>
        </p:nvPicPr>
        <p:blipFill>
          <a:blip r:embed="rId2" cstate="print"/>
          <a:srcRect/>
          <a:stretch>
            <a:fillRect/>
          </a:stretch>
        </p:blipFill>
        <p:spPr>
          <a:xfrm>
            <a:off x="4211960" y="1772816"/>
            <a:ext cx="4782627" cy="4032448"/>
          </a:xfr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4)">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195">
                                            <p:txEl>
                                              <p:pRg st="0" end="0"/>
                                            </p:txEl>
                                          </p:spTgt>
                                        </p:tgtEl>
                                        <p:attrNameLst>
                                          <p:attrName>style.visibility</p:attrName>
                                        </p:attrNameLst>
                                      </p:cBhvr>
                                      <p:to>
                                        <p:strVal val="visible"/>
                                      </p:to>
                                    </p:set>
                                    <p:anim calcmode="discrete" valueType="clr">
                                      <p:cBhvr override="childStyle">
                                        <p:cTn id="12" dur="80"/>
                                        <p:tgtEl>
                                          <p:spTgt spid="81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19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819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China</a:t>
            </a:r>
            <a:endParaRPr lang="ru-RU" smtClean="0"/>
          </a:p>
        </p:txBody>
      </p:sp>
      <p:sp>
        <p:nvSpPr>
          <p:cNvPr id="9219" name="Rectangle 3"/>
          <p:cNvSpPr>
            <a:spLocks noGrp="1" noChangeArrowheads="1"/>
          </p:cNvSpPr>
          <p:nvPr>
            <p:ph type="body" sz="half" idx="1"/>
          </p:nvPr>
        </p:nvSpPr>
        <p:spPr>
          <a:xfrm>
            <a:off x="684213" y="1700213"/>
            <a:ext cx="4192587" cy="4249737"/>
          </a:xfrm>
        </p:spPr>
        <p:txBody>
          <a:bodyPr/>
          <a:lstStyle/>
          <a:p>
            <a:pPr eaLnBrk="1" hangingPunct="1">
              <a:buFontTx/>
              <a:buNone/>
            </a:pPr>
            <a:r>
              <a:rPr lang="en-US" sz="2500" smtClean="0"/>
              <a:t>	New year celebrations in China last 15 days, and there are dragon parades and lion dances in the streets. It’s the noisiest and most exciting holiday of the year. If the New Year falls on the year of any particular animal the Chinese try not to eat that animal’s meat.</a:t>
            </a:r>
            <a:endParaRPr lang="ru-RU" sz="2500" smtClean="0"/>
          </a:p>
        </p:txBody>
      </p:sp>
      <p:pic>
        <p:nvPicPr>
          <p:cNvPr id="7172" name="Picture 4" descr="китай"/>
          <p:cNvPicPr>
            <a:picLocks noGrp="1" noChangeAspect="1" noChangeArrowheads="1"/>
          </p:cNvPicPr>
          <p:nvPr>
            <p:ph sz="half" idx="2"/>
          </p:nvPr>
        </p:nvPicPr>
        <p:blipFill>
          <a:blip r:embed="rId2" cstate="print"/>
          <a:srcRect/>
          <a:stretch>
            <a:fillRect/>
          </a:stretch>
        </p:blipFill>
        <p:spPr>
          <a:xfrm>
            <a:off x="4859338" y="1916113"/>
            <a:ext cx="4105275" cy="3311525"/>
          </a:xfrm>
          <a:noFill/>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fade">
                                      <p:cBhvr>
                                        <p:cTn id="12" dur="20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88" y="285750"/>
            <a:ext cx="8786812" cy="2071688"/>
          </a:xfrm>
        </p:spPr>
        <p:txBody>
          <a:bodyPr>
            <a:noAutofit/>
          </a:bodyPr>
          <a:lstStyle/>
          <a:p>
            <a:pPr eaLnBrk="1" fontAlgn="auto" hangingPunct="1">
              <a:spcAft>
                <a:spcPts val="0"/>
              </a:spcAft>
              <a:defRPr/>
            </a:pPr>
            <a:r>
              <a:rPr lang="en-US" sz="5400" dirty="0" smtClean="0">
                <a:solidFill>
                  <a:schemeClr val="accent1"/>
                </a:solidFill>
              </a:rPr>
              <a:t>CHRISTMAS DOWN                   UNDER</a:t>
            </a:r>
            <a:endParaRPr lang="ru-RU" sz="5400" dirty="0">
              <a:solidFill>
                <a:schemeClr val="accent1"/>
              </a:solidFill>
            </a:endParaRPr>
          </a:p>
        </p:txBody>
      </p:sp>
      <p:pic>
        <p:nvPicPr>
          <p:cNvPr id="8195" name="Picture 2" descr="D:\Documents and Settings\Dark Lord\Рабочий стол\1188497094_pict7447.jpg"/>
          <p:cNvPicPr>
            <a:picLocks noChangeAspect="1" noChangeArrowheads="1"/>
          </p:cNvPicPr>
          <p:nvPr/>
        </p:nvPicPr>
        <p:blipFill>
          <a:blip r:embed="rId3" cstate="print"/>
          <a:srcRect/>
          <a:stretch>
            <a:fillRect/>
          </a:stretch>
        </p:blipFill>
        <p:spPr bwMode="auto">
          <a:xfrm>
            <a:off x="1259632" y="2243138"/>
            <a:ext cx="6786562" cy="4614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defRPr/>
            </a:pPr>
            <a:r>
              <a:rPr lang="en-US" sz="8000" dirty="0" smtClean="0">
                <a:solidFill>
                  <a:srgbClr val="FF0000"/>
                </a:solidFill>
              </a:rPr>
              <a:t>Australia</a:t>
            </a:r>
            <a:endParaRPr lang="ru-RU" sz="8000" dirty="0">
              <a:solidFill>
                <a:srgbClr val="FF0000"/>
              </a:solidFill>
            </a:endParaRPr>
          </a:p>
        </p:txBody>
      </p:sp>
      <p:pic>
        <p:nvPicPr>
          <p:cNvPr id="8" name="Содержимое 7" descr="98f58646d2.jpg"/>
          <p:cNvPicPr>
            <a:picLocks noGrp="1" noChangeAspect="1"/>
          </p:cNvPicPr>
          <p:nvPr>
            <p:ph sz="quarter" idx="1"/>
          </p:nvPr>
        </p:nvPicPr>
        <p:blipFill>
          <a:blip r:embed="rId2" cstate="print"/>
          <a:srcRect/>
          <a:stretch>
            <a:fillRect/>
          </a:stretch>
        </p:blipFill>
        <p:spPr>
          <a:xfrm>
            <a:off x="1428750" y="1428750"/>
            <a:ext cx="6667500" cy="49974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10242" name="Содержимое 2"/>
          <p:cNvSpPr>
            <a:spLocks noGrp="1"/>
          </p:cNvSpPr>
          <p:nvPr>
            <p:ph sz="quarter" idx="1"/>
          </p:nvPr>
        </p:nvSpPr>
        <p:spPr>
          <a:xfrm>
            <a:off x="428625" y="214313"/>
            <a:ext cx="7467600" cy="2757487"/>
          </a:xfrm>
        </p:spPr>
        <p:txBody>
          <a:bodyPr>
            <a:normAutofit fontScale="77500" lnSpcReduction="20000"/>
          </a:bodyPr>
          <a:lstStyle/>
          <a:p>
            <a:pPr eaLnBrk="1" hangingPunct="1"/>
            <a:r>
              <a:rPr lang="en-US" smtClean="0">
                <a:solidFill>
                  <a:srgbClr val="C00000"/>
                </a:solidFill>
              </a:rPr>
              <a:t>They have a swim, play cricket or volleyball, surf or just sit around with family and friends enjoying Christmas dinner. Santa Claus arrives at Australian beaches on a surfboard — quite a change from sliding down a chimney! And since the weather is hot he often wears a swimsuit or funny baggy shorts.</a:t>
            </a:r>
            <a:endParaRPr lang="ru-RU" smtClean="0">
              <a:solidFill>
                <a:srgbClr val="C00000"/>
              </a:solidFill>
            </a:endParaRPr>
          </a:p>
          <a:p>
            <a:pPr eaLnBrk="1" hangingPunct="1"/>
            <a:r>
              <a:rPr lang="en-US" sz="1400" smtClean="0"/>
              <a:t/>
            </a:r>
            <a:br>
              <a:rPr lang="en-US" sz="1400" smtClean="0"/>
            </a:br>
            <a:endParaRPr lang="ru-RU" smtClean="0"/>
          </a:p>
        </p:txBody>
      </p:sp>
      <p:pic>
        <p:nvPicPr>
          <p:cNvPr id="3" name="Рисунок 2" descr="185404309.jpg"/>
          <p:cNvPicPr>
            <a:picLocks noChangeAspect="1"/>
          </p:cNvPicPr>
          <p:nvPr/>
        </p:nvPicPr>
        <p:blipFill>
          <a:blip r:embed="rId2" cstate="print"/>
          <a:srcRect/>
          <a:stretch>
            <a:fillRect/>
          </a:stretch>
        </p:blipFill>
        <p:spPr bwMode="auto">
          <a:xfrm>
            <a:off x="1403648" y="2636911"/>
            <a:ext cx="5760640" cy="4179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p:cTn id="7" dur="1000" fill="hold"/>
                                        <p:tgtEl>
                                          <p:spTgt spid="1024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24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style.rotation</p:attrName>
                                        </p:attrNameLst>
                                      </p:cBhvr>
                                      <p:tavLst>
                                        <p:tav tm="0">
                                          <p:val>
                                            <p:fltVal val="720"/>
                                          </p:val>
                                        </p:tav>
                                        <p:tav tm="100000">
                                          <p:val>
                                            <p:fltVal val="0"/>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500063" y="357188"/>
            <a:ext cx="7467600" cy="4873625"/>
          </a:xfrm>
        </p:spPr>
        <p:txBody>
          <a:bodyPr/>
          <a:lstStyle/>
          <a:p>
            <a:r>
              <a:rPr lang="en-US" sz="4000" smtClean="0">
                <a:solidFill>
                  <a:srgbClr val="C00000"/>
                </a:solidFill>
              </a:rPr>
              <a:t>Many Christmas decorations and symbols are the same as in Great Britain or the USA: Christmas trees (usually plastic), Dickensian images of turkeys and plum puddings, snow scenes... </a:t>
            </a:r>
            <a:endParaRPr lang="ru-RU" sz="4000" smtClean="0"/>
          </a:p>
        </p:txBody>
      </p:sp>
      <p:pic>
        <p:nvPicPr>
          <p:cNvPr id="4" name="Рисунок 3" descr="0_1cbb1_cb925243_XL.jpg"/>
          <p:cNvPicPr>
            <a:picLocks noChangeAspect="1"/>
          </p:cNvPicPr>
          <p:nvPr/>
        </p:nvPicPr>
        <p:blipFill>
          <a:blip r:embed="rId2" cstate="print"/>
          <a:srcRect/>
          <a:stretch>
            <a:fillRect/>
          </a:stretch>
        </p:blipFill>
        <p:spPr bwMode="auto">
          <a:xfrm>
            <a:off x="2771800" y="4049689"/>
            <a:ext cx="3744416"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0722" name="Rectangle 2"/>
          <p:cNvSpPr>
            <a:spLocks noGrp="1" noRot="1" noChangeArrowheads="1"/>
          </p:cNvSpPr>
          <p:nvPr>
            <p:ph type="ctrTitle"/>
          </p:nvPr>
        </p:nvSpPr>
        <p:spPr>
          <a:xfrm>
            <a:off x="611560" y="404664"/>
            <a:ext cx="7772400" cy="1600200"/>
          </a:xfrm>
        </p:spPr>
        <p:txBody>
          <a:bodyPr>
            <a:normAutofit fontScale="90000"/>
          </a:bodyPr>
          <a:lstStyle/>
          <a:p>
            <a:pPr algn="l" eaLnBrk="1" hangingPunct="1">
              <a:defRPr/>
            </a:pPr>
            <a:r>
              <a:rPr lang="en-US" sz="6000" b="1" i="1" dirty="0" smtClean="0"/>
              <a:t>SHEKESPEARE’S UNIVERSE</a:t>
            </a:r>
            <a:endParaRPr lang="ru-RU" sz="6000" b="1" i="1" dirty="0" smtClean="0"/>
          </a:p>
        </p:txBody>
      </p:sp>
      <p:pic>
        <p:nvPicPr>
          <p:cNvPr id="30729" name="Picture 9" descr="35871198_SHekspir"/>
          <p:cNvPicPr>
            <a:picLocks noChangeAspect="1" noChangeArrowheads="1"/>
          </p:cNvPicPr>
          <p:nvPr/>
        </p:nvPicPr>
        <p:blipFill>
          <a:blip r:embed="rId3" cstate="print"/>
          <a:srcRect/>
          <a:stretch>
            <a:fillRect/>
          </a:stretch>
        </p:blipFill>
        <p:spPr bwMode="auto">
          <a:xfrm>
            <a:off x="5076825" y="2060575"/>
            <a:ext cx="3627438" cy="4305300"/>
          </a:xfrm>
          <a:prstGeom prst="rect">
            <a:avLst/>
          </a:prstGeom>
          <a:noFill/>
          <a:ln w="9525">
            <a:noFill/>
            <a:miter lim="800000"/>
            <a:headEnd/>
            <a:tailEnd/>
          </a:ln>
        </p:spPr>
      </p:pic>
      <p:sp>
        <p:nvSpPr>
          <p:cNvPr id="30730" name="Rectangle 10"/>
          <p:cNvSpPr>
            <a:spLocks noGrp="1" noRot="1" noChangeArrowheads="1"/>
          </p:cNvSpPr>
          <p:nvPr>
            <p:ph type="subTitle" idx="1"/>
          </p:nvPr>
        </p:nvSpPr>
        <p:spPr>
          <a:xfrm>
            <a:off x="1357313" y="4714875"/>
            <a:ext cx="2984500" cy="895350"/>
          </a:xfrm>
        </p:spPr>
        <p:txBody>
          <a:bodyPr/>
          <a:lstStyle/>
          <a:p>
            <a:pPr eaLnBrk="1" hangingPunct="1">
              <a:defRPr/>
            </a:pPr>
            <a:r>
              <a:rPr lang="ru-RU" dirty="0" smtClean="0"/>
              <a:t>8а класс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0722"/>
                                        </p:tgtEl>
                                        <p:attrNameLst>
                                          <p:attrName>style.visibility</p:attrName>
                                        </p:attrNameLst>
                                      </p:cBhvr>
                                      <p:to>
                                        <p:strVal val="visible"/>
                                      </p:to>
                                    </p:set>
                                    <p:anim calcmode="lin" valueType="num">
                                      <p:cBhvr>
                                        <p:cTn id="7" dur="2000" fill="hold"/>
                                        <p:tgtEl>
                                          <p:spTgt spid="30722"/>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30722"/>
                                        </p:tgtEl>
                                        <p:attrNameLst>
                                          <p:attrName>ppt_y</p:attrName>
                                        </p:attrNameLst>
                                      </p:cBhvr>
                                      <p:tavLst>
                                        <p:tav tm="0">
                                          <p:val>
                                            <p:strVal val="#ppt_y"/>
                                          </p:val>
                                        </p:tav>
                                        <p:tav tm="100000">
                                          <p:val>
                                            <p:strVal val="#ppt_y"/>
                                          </p:val>
                                        </p:tav>
                                      </p:tavLst>
                                    </p:anim>
                                    <p:anim calcmode="lin" valueType="num">
                                      <p:cBhvr>
                                        <p:cTn id="9" dur="2000" fill="hold"/>
                                        <p:tgtEl>
                                          <p:spTgt spid="30722"/>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307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3072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30730">
                                            <p:txEl>
                                              <p:pRg st="0" end="0"/>
                                            </p:txEl>
                                          </p:spTgt>
                                        </p:tgtEl>
                                        <p:attrNameLst>
                                          <p:attrName>style.visibility</p:attrName>
                                        </p:attrNameLst>
                                      </p:cBhvr>
                                      <p:to>
                                        <p:strVal val="visible"/>
                                      </p:to>
                                    </p:set>
                                    <p:animEffect transition="in" filter="strips(downRight)">
                                      <p:cBhvr>
                                        <p:cTn id="16" dur="2000"/>
                                        <p:tgtEl>
                                          <p:spTgt spid="3073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07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30"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44037" name="Rectangle 5"/>
          <p:cNvSpPr>
            <a:spLocks noGrp="1" noRot="1" noChangeArrowheads="1"/>
          </p:cNvSpPr>
          <p:nvPr>
            <p:ph type="body" sz="half" idx="1"/>
          </p:nvPr>
        </p:nvSpPr>
        <p:spPr>
          <a:xfrm>
            <a:off x="301625" y="836613"/>
            <a:ext cx="4194175" cy="5262562"/>
          </a:xfrm>
        </p:spPr>
        <p:txBody>
          <a:bodyPr/>
          <a:lstStyle/>
          <a:p>
            <a:pPr eaLnBrk="1" hangingPunct="1">
              <a:lnSpc>
                <a:spcPct val="90000"/>
              </a:lnSpc>
              <a:buFont typeface="Wingdings" pitchFamily="2" charset="2"/>
              <a:buNone/>
              <a:defRPr/>
            </a:pPr>
            <a:r>
              <a:rPr lang="en-US" sz="2400" dirty="0" smtClean="0"/>
              <a:t>    The rolling Shakespearean countryside, the romantic river Avon with its swans, the beautiful sixteenth-century Tudor cottages and all things theatrical bring to this little town visitors from all over the world. The largest crowd gathers there on the Bard’s birthday, this is April 23rd, the day when William Shakespeare was born and, by a strange coincidence, died.</a:t>
            </a:r>
            <a:endParaRPr lang="ru-RU" sz="2400" dirty="0" smtClean="0"/>
          </a:p>
        </p:txBody>
      </p:sp>
      <p:pic>
        <p:nvPicPr>
          <p:cNvPr id="44039" name="Picture 7" descr="224455017_57365535bd"/>
          <p:cNvPicPr>
            <a:picLocks noGrp="1" noChangeAspect="1" noChangeArrowheads="1"/>
          </p:cNvPicPr>
          <p:nvPr>
            <p:ph sz="half" idx="2"/>
          </p:nvPr>
        </p:nvPicPr>
        <p:blipFill>
          <a:blip r:embed="rId2" cstate="print"/>
          <a:srcRect/>
          <a:stretch>
            <a:fillRect/>
          </a:stretch>
        </p:blipFill>
        <p:spPr>
          <a:xfrm>
            <a:off x="4284663" y="1844675"/>
            <a:ext cx="4572000" cy="3916363"/>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fade">
                                      <p:cBhvr>
                                        <p:cTn id="7" dur="2000"/>
                                        <p:tgtEl>
                                          <p:spTgt spid="440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4039"/>
                                        </p:tgtEl>
                                        <p:attrNameLst>
                                          <p:attrName>style.visibility</p:attrName>
                                        </p:attrNameLst>
                                      </p:cBhvr>
                                      <p:to>
                                        <p:strVal val="visible"/>
                                      </p:to>
                                    </p:set>
                                    <p:anim calcmode="lin" valueType="num">
                                      <p:cBhvr>
                                        <p:cTn id="12" dur="2000" fill="hold"/>
                                        <p:tgtEl>
                                          <p:spTgt spid="44039"/>
                                        </p:tgtEl>
                                        <p:attrNameLst>
                                          <p:attrName>ppt_w</p:attrName>
                                        </p:attrNameLst>
                                      </p:cBhvr>
                                      <p:tavLst>
                                        <p:tav tm="0">
                                          <p:val>
                                            <p:fltVal val="0"/>
                                          </p:val>
                                        </p:tav>
                                        <p:tav tm="100000">
                                          <p:val>
                                            <p:strVal val="#ppt_w"/>
                                          </p:val>
                                        </p:tav>
                                      </p:tavLst>
                                    </p:anim>
                                    <p:anim calcmode="lin" valueType="num">
                                      <p:cBhvr>
                                        <p:cTn id="13" dur="2000" fill="hold"/>
                                        <p:tgtEl>
                                          <p:spTgt spid="44039"/>
                                        </p:tgtEl>
                                        <p:attrNameLst>
                                          <p:attrName>ppt_h</p:attrName>
                                        </p:attrNameLst>
                                      </p:cBhvr>
                                      <p:tavLst>
                                        <p:tav tm="0">
                                          <p:val>
                                            <p:fltVal val="0"/>
                                          </p:val>
                                        </p:tav>
                                        <p:tav tm="100000">
                                          <p:val>
                                            <p:strVal val="#ppt_h"/>
                                          </p:val>
                                        </p:tav>
                                      </p:tavLst>
                                    </p:anim>
                                    <p:anim calcmode="lin" valueType="num">
                                      <p:cBhvr>
                                        <p:cTn id="14" dur="2000" fill="hold"/>
                                        <p:tgtEl>
                                          <p:spTgt spid="44039"/>
                                        </p:tgtEl>
                                        <p:attrNameLst>
                                          <p:attrName>style.rotation</p:attrName>
                                        </p:attrNameLst>
                                      </p:cBhvr>
                                      <p:tavLst>
                                        <p:tav tm="0">
                                          <p:val>
                                            <p:fltVal val="360"/>
                                          </p:val>
                                        </p:tav>
                                        <p:tav tm="100000">
                                          <p:val>
                                            <p:fltVal val="0"/>
                                          </p:val>
                                        </p:tav>
                                      </p:tavLst>
                                    </p:anim>
                                    <p:animEffect transition="in" filter="fade">
                                      <p:cBhvr>
                                        <p:cTn id="15" dur="2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Ученик\Pictures\Снимок000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494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6323" name="Rectangle 3"/>
          <p:cNvSpPr>
            <a:spLocks noGrp="1" noRot="1" noChangeArrowheads="1"/>
          </p:cNvSpPr>
          <p:nvPr>
            <p:ph type="body" sz="half" idx="2"/>
          </p:nvPr>
        </p:nvSpPr>
        <p:spPr>
          <a:xfrm>
            <a:off x="323528" y="764704"/>
            <a:ext cx="4194175" cy="5407025"/>
          </a:xfrm>
        </p:spPr>
        <p:txBody>
          <a:bodyPr/>
          <a:lstStyle/>
          <a:p>
            <a:pPr eaLnBrk="1" hangingPunct="1">
              <a:buFont typeface="Wingdings" pitchFamily="2" charset="2"/>
              <a:buNone/>
              <a:defRPr/>
            </a:pPr>
            <a:r>
              <a:rPr lang="ru-RU" sz="2400" dirty="0" smtClean="0"/>
              <a:t>  </a:t>
            </a:r>
            <a:r>
              <a:rPr lang="en-US" sz="2400" dirty="0" smtClean="0"/>
              <a:t>On the way to Holy Trinity Church the pro­cession pauses for the flag ceremony. The bugles are blown and then flags of many coun­tries are unfurled, to applause from the crowd. At the same time, banners representing all the works by Shakespeare are unfurled on flag poles lining the streets. </a:t>
            </a:r>
            <a:endParaRPr lang="ru-RU" sz="2400" dirty="0" smtClean="0"/>
          </a:p>
        </p:txBody>
      </p:sp>
      <p:pic>
        <p:nvPicPr>
          <p:cNvPr id="56329" name="Picture 9" descr="1240421061-hr-134"/>
          <p:cNvPicPr>
            <a:picLocks noGrp="1" noChangeAspect="1" noChangeArrowheads="1"/>
          </p:cNvPicPr>
          <p:nvPr>
            <p:ph sz="half" idx="1"/>
          </p:nvPr>
        </p:nvPicPr>
        <p:blipFill>
          <a:blip r:embed="rId2" cstate="print"/>
          <a:srcRect/>
          <a:stretch>
            <a:fillRect/>
          </a:stretch>
        </p:blipFill>
        <p:spPr>
          <a:xfrm>
            <a:off x="4355976" y="1268760"/>
            <a:ext cx="4464050" cy="3433763"/>
          </a:xfr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fade">
                                      <p:cBhvr>
                                        <p:cTn id="7" dur="2000"/>
                                        <p:tgtEl>
                                          <p:spTgt spid="56329"/>
                                        </p:tgtEl>
                                      </p:cBhvr>
                                    </p:animEffect>
                                    <p:anim calcmode="lin" valueType="num">
                                      <p:cBhvr>
                                        <p:cTn id="8" dur="2000" fill="hold"/>
                                        <p:tgtEl>
                                          <p:spTgt spid="56329"/>
                                        </p:tgtEl>
                                        <p:attrNameLst>
                                          <p:attrName>style.rotation</p:attrName>
                                        </p:attrNameLst>
                                      </p:cBhvr>
                                      <p:tavLst>
                                        <p:tav tm="0">
                                          <p:val>
                                            <p:fltVal val="720"/>
                                          </p:val>
                                        </p:tav>
                                        <p:tav tm="100000">
                                          <p:val>
                                            <p:fltVal val="0"/>
                                          </p:val>
                                        </p:tav>
                                      </p:tavLst>
                                    </p:anim>
                                    <p:anim calcmode="lin" valueType="num">
                                      <p:cBhvr>
                                        <p:cTn id="9" dur="2000" fill="hold"/>
                                        <p:tgtEl>
                                          <p:spTgt spid="56329"/>
                                        </p:tgtEl>
                                        <p:attrNameLst>
                                          <p:attrName>ppt_h</p:attrName>
                                        </p:attrNameLst>
                                      </p:cBhvr>
                                      <p:tavLst>
                                        <p:tav tm="0">
                                          <p:val>
                                            <p:fltVal val="0"/>
                                          </p:val>
                                        </p:tav>
                                        <p:tav tm="100000">
                                          <p:val>
                                            <p:strVal val="#ppt_h"/>
                                          </p:val>
                                        </p:tav>
                                      </p:tavLst>
                                    </p:anim>
                                    <p:anim calcmode="lin" valueType="num">
                                      <p:cBhvr>
                                        <p:cTn id="10" dur="2000" fill="hold"/>
                                        <p:tgtEl>
                                          <p:spTgt spid="56329"/>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323">
                                            <p:txEl>
                                              <p:pRg st="0" end="0"/>
                                            </p:txEl>
                                          </p:spTgt>
                                        </p:tgtEl>
                                        <p:attrNameLst>
                                          <p:attrName>style.visibility</p:attrName>
                                        </p:attrNameLst>
                                      </p:cBhvr>
                                      <p:to>
                                        <p:strVal val="visible"/>
                                      </p:to>
                                    </p:set>
                                    <p:animEffect transition="in" filter="fade">
                                      <p:cBhvr>
                                        <p:cTn id="15" dur="2000"/>
                                        <p:tgtEl>
                                          <p:spTgt spid="56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normAutofit fontScale="90000"/>
          </a:bodyPr>
          <a:lstStyle/>
          <a:p>
            <a:pPr eaLnBrk="1" hangingPunct="1">
              <a:defRPr/>
            </a:pPr>
            <a:r>
              <a:rPr lang="en-US" sz="3200" dirty="0" smtClean="0"/>
              <a:t>There are lots of places in Stratford associated with Shakespeare and his life. The main attractions include:</a:t>
            </a:r>
            <a:endParaRPr lang="ru-RU" sz="3200" dirty="0" smtClean="0"/>
          </a:p>
        </p:txBody>
      </p:sp>
      <p:sp>
        <p:nvSpPr>
          <p:cNvPr id="47107" name="Rectangle 3"/>
          <p:cNvSpPr>
            <a:spLocks noGrp="1" noRot="1" noChangeArrowheads="1"/>
          </p:cNvSpPr>
          <p:nvPr>
            <p:ph type="body" sz="half" idx="1"/>
          </p:nvPr>
        </p:nvSpPr>
        <p:spPr>
          <a:xfrm>
            <a:off x="301625" y="1676400"/>
            <a:ext cx="8540750" cy="1608138"/>
          </a:xfrm>
        </p:spPr>
        <p:txBody>
          <a:bodyPr/>
          <a:lstStyle/>
          <a:p>
            <a:pPr eaLnBrk="1" hangingPunct="1">
              <a:defRPr/>
            </a:pPr>
            <a:r>
              <a:rPr lang="en-US" sz="2800" smtClean="0"/>
              <a:t>Shakespeare’s Birthplace (the house where William Shakespeare was born and spent his childhood);</a:t>
            </a:r>
            <a:r>
              <a:rPr lang="ru-RU" sz="2800" smtClean="0"/>
              <a:t> </a:t>
            </a:r>
          </a:p>
        </p:txBody>
      </p:sp>
      <p:pic>
        <p:nvPicPr>
          <p:cNvPr id="47109" name="Picture 5" descr="7187"/>
          <p:cNvPicPr>
            <a:picLocks noGrp="1" noChangeAspect="1" noChangeArrowheads="1"/>
          </p:cNvPicPr>
          <p:nvPr>
            <p:ph sz="half" idx="2"/>
          </p:nvPr>
        </p:nvPicPr>
        <p:blipFill>
          <a:blip r:embed="rId2" cstate="print"/>
          <a:srcRect/>
          <a:stretch>
            <a:fillRect/>
          </a:stretch>
        </p:blipFill>
        <p:spPr>
          <a:xfrm>
            <a:off x="2744788" y="2708275"/>
            <a:ext cx="5067300" cy="3384550"/>
          </a:xfr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2000" fill="hold"/>
                                        <p:tgtEl>
                                          <p:spTgt spid="47106"/>
                                        </p:tgtEl>
                                        <p:attrNameLst>
                                          <p:attrName>ppt_w</p:attrName>
                                        </p:attrNameLst>
                                      </p:cBhvr>
                                      <p:tavLst>
                                        <p:tav tm="0">
                                          <p:val>
                                            <p:fltVal val="0"/>
                                          </p:val>
                                        </p:tav>
                                        <p:tav tm="100000">
                                          <p:val>
                                            <p:strVal val="#ppt_w"/>
                                          </p:val>
                                        </p:tav>
                                      </p:tavLst>
                                    </p:anim>
                                    <p:anim calcmode="lin" valueType="num">
                                      <p:cBhvr>
                                        <p:cTn id="8" dur="2000" fill="hold"/>
                                        <p:tgtEl>
                                          <p:spTgt spid="47106"/>
                                        </p:tgtEl>
                                        <p:attrNameLst>
                                          <p:attrName>ppt_h</p:attrName>
                                        </p:attrNameLst>
                                      </p:cBhvr>
                                      <p:tavLst>
                                        <p:tav tm="0">
                                          <p:val>
                                            <p:fltVal val="0"/>
                                          </p:val>
                                        </p:tav>
                                        <p:tav tm="100000">
                                          <p:val>
                                            <p:strVal val="#ppt_h"/>
                                          </p:val>
                                        </p:tav>
                                      </p:tavLst>
                                    </p:anim>
                                    <p:animEffect transition="in" filter="fade">
                                      <p:cBhvr>
                                        <p:cTn id="9" dur="2000"/>
                                        <p:tgtEl>
                                          <p:spTgt spid="4710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7107">
                                            <p:txEl>
                                              <p:pRg st="0" end="0"/>
                                            </p:txEl>
                                          </p:spTgt>
                                        </p:tgtEl>
                                        <p:attrNameLst>
                                          <p:attrName>style.visibility</p:attrName>
                                        </p:attrNameLst>
                                      </p:cBhvr>
                                      <p:to>
                                        <p:strVal val="visible"/>
                                      </p:to>
                                    </p:set>
                                    <p:animEffect transition="in" filter="fade">
                                      <p:cBhvr>
                                        <p:cTn id="14" dur="2000"/>
                                        <p:tgtEl>
                                          <p:spTgt spid="4710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7109"/>
                                        </p:tgtEl>
                                        <p:attrNameLst>
                                          <p:attrName>style.visibility</p:attrName>
                                        </p:attrNameLst>
                                      </p:cBhvr>
                                      <p:to>
                                        <p:strVal val="visible"/>
                                      </p:to>
                                    </p:set>
                                    <p:animEffect transition="in" filter="diamond(in)">
                                      <p:cBhvr>
                                        <p:cTn id="19" dur="20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6" name="Прямоугольник 5"/>
          <p:cNvSpPr/>
          <p:nvPr/>
        </p:nvSpPr>
        <p:spPr>
          <a:xfrm>
            <a:off x="113407" y="2967334"/>
            <a:ext cx="8917186" cy="1901825"/>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70C0"/>
                </a:solidFill>
                <a:effectLst>
                  <a:outerShdw blurRad="50800" dist="39000" dir="5460000" algn="tl">
                    <a:srgbClr val="000000">
                      <a:alpha val="38000"/>
                    </a:srgbClr>
                  </a:outerShdw>
                </a:effectLst>
              </a:rPr>
              <a:t>Гимназическое</a:t>
            </a:r>
          </a:p>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Евровидение</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евровидение 2012\Россия\i.jpeg"/>
          <p:cNvPicPr>
            <a:picLocks noChangeAspect="1" noChangeArrowheads="1"/>
          </p:cNvPicPr>
          <p:nvPr/>
        </p:nvPicPr>
        <p:blipFill>
          <a:blip r:embed="rId2" cstate="print"/>
          <a:srcRect/>
          <a:stretch>
            <a:fillRect/>
          </a:stretch>
        </p:blipFill>
        <p:spPr bwMode="auto">
          <a:xfrm>
            <a:off x="971600" y="1484784"/>
            <a:ext cx="7128792" cy="3992124"/>
          </a:xfrm>
          <a:prstGeom prst="rect">
            <a:avLst/>
          </a:prstGeom>
          <a:noFill/>
        </p:spPr>
      </p:pic>
      <p:sp>
        <p:nvSpPr>
          <p:cNvPr id="4" name="Прямоугольник 3"/>
          <p:cNvSpPr/>
          <p:nvPr/>
        </p:nvSpPr>
        <p:spPr>
          <a:xfrm>
            <a:off x="2555776" y="188640"/>
            <a:ext cx="3744416" cy="1224136"/>
          </a:xfrm>
          <a:prstGeom prst="rect">
            <a:avLst/>
          </a:prstGeom>
          <a:noFill/>
        </p:spPr>
        <p:txBody>
          <a:bodyPr wrap="none" lIns="91440" tIns="45720" rIns="91440" bIns="45720">
            <a:prstTxWarp prst="textStop">
              <a:avLst/>
            </a:prstTxWarp>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Россия </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6300192" y="5877272"/>
            <a:ext cx="1872208" cy="584775"/>
          </a:xfrm>
          <a:prstGeom prst="rect">
            <a:avLst/>
          </a:prstGeom>
          <a:noFill/>
        </p:spPr>
        <p:txBody>
          <a:bodyPr wrap="square" rtlCol="0">
            <a:spAutoFit/>
          </a:bodyPr>
          <a:lstStyle/>
          <a:p>
            <a:r>
              <a:rPr lang="ru-RU" sz="3200" b="1" dirty="0" smtClean="0"/>
              <a:t>6-б класс</a:t>
            </a:r>
            <a:endParaRPr lang="ru-RU" sz="3200"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евровидение 2012\Россия\москва.jpeg"/>
          <p:cNvPicPr>
            <a:picLocks noChangeAspect="1" noChangeArrowheads="1"/>
          </p:cNvPicPr>
          <p:nvPr/>
        </p:nvPicPr>
        <p:blipFill>
          <a:blip r:embed="rId2" cstate="print"/>
          <a:srcRect/>
          <a:stretch>
            <a:fillRect/>
          </a:stretch>
        </p:blipFill>
        <p:spPr bwMode="auto">
          <a:xfrm>
            <a:off x="827584" y="692696"/>
            <a:ext cx="7200800" cy="5424603"/>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евровидение 2012\Россия\хлеб с солью.jpeg"/>
          <p:cNvPicPr>
            <a:picLocks noChangeAspect="1" noChangeArrowheads="1"/>
          </p:cNvPicPr>
          <p:nvPr/>
        </p:nvPicPr>
        <p:blipFill>
          <a:blip r:embed="rId2" cstate="print"/>
          <a:srcRect/>
          <a:stretch>
            <a:fillRect/>
          </a:stretch>
        </p:blipFill>
        <p:spPr bwMode="auto">
          <a:xfrm>
            <a:off x="2433638" y="328613"/>
            <a:ext cx="4276725" cy="620077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евровидение 2012\Россия\самовар.jpg"/>
          <p:cNvPicPr>
            <a:picLocks noChangeAspect="1" noChangeArrowheads="1"/>
          </p:cNvPicPr>
          <p:nvPr/>
        </p:nvPicPr>
        <p:blipFill>
          <a:blip r:embed="rId2" cstate="print"/>
          <a:srcRect/>
          <a:stretch>
            <a:fillRect/>
          </a:stretch>
        </p:blipFill>
        <p:spPr bwMode="auto">
          <a:xfrm>
            <a:off x="2987824" y="1196752"/>
            <a:ext cx="2857500" cy="40862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Ученик\Pictures\Снимок000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4"/>
            <a:ext cx="9134628" cy="684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33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Ученик\Pictures\Снимок000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6"/>
            <a:ext cx="9144000" cy="685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03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Ученик\Pictures\Снимок0000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2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Ученик\Pictures\Снимок0000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5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326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485</Words>
  <Application>Microsoft Office PowerPoint</Application>
  <PresentationFormat>Экран (4:3)</PresentationFormat>
  <Paragraphs>71</Paragraphs>
  <Slides>56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Тема Office</vt:lpstr>
      <vt:lpstr>Нетрадиционные формы обучения английскому языку.</vt:lpstr>
      <vt:lpstr>День рождения куклы Алисы.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Викторина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A Project</vt:lpstr>
      <vt:lpstr>Презентация PowerPoint</vt:lpstr>
      <vt:lpstr>Презентация PowerPoint</vt:lpstr>
      <vt:lpstr>Презентация PowerPoint</vt:lpstr>
      <vt:lpstr>Презентация PowerPoint</vt:lpstr>
      <vt:lpstr>My Favourite Pet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My Favourite Pet.</vt:lpstr>
      <vt:lpstr>Презентация PowerPoint</vt:lpstr>
      <vt:lpstr>My dream pet.</vt:lpstr>
      <vt:lpstr>My favorite pet. </vt:lpstr>
      <vt:lpstr>He is bright ,big and beautiful.  Он яркий, большой, красивый. </vt:lpstr>
      <vt:lpstr>  The parrot  is my friend.  Попугай мой друг.</vt:lpstr>
      <vt:lpstr>New Year Around the World   </vt:lpstr>
      <vt:lpstr>Thailand</vt:lpstr>
      <vt:lpstr>US</vt:lpstr>
      <vt:lpstr>China</vt:lpstr>
      <vt:lpstr>CHRISTMAS DOWN                   UNDER</vt:lpstr>
      <vt:lpstr>Australia</vt:lpstr>
      <vt:lpstr>Презентация PowerPoint</vt:lpstr>
      <vt:lpstr>Презентация PowerPoint</vt:lpstr>
      <vt:lpstr>SHEKESPEARE’S UNIVERSE</vt:lpstr>
      <vt:lpstr>Презентация PowerPoint</vt:lpstr>
      <vt:lpstr>Презентация PowerPoint</vt:lpstr>
      <vt:lpstr>There are lots of places in Stratford associated with Shakespeare and his life. The main attractions include: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Нетрадиционные формы обучения английскому языку.</dc:title>
  <dc:creator>user</dc:creator>
  <cp:lastModifiedBy>Ученик</cp:lastModifiedBy>
  <cp:revision>12</cp:revision>
  <dcterms:created xsi:type="dcterms:W3CDTF">2012-08-24T17:42:09Z</dcterms:created>
  <dcterms:modified xsi:type="dcterms:W3CDTF">2012-11-29T11:21:50Z</dcterms:modified>
</cp:coreProperties>
</file>