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8" r:id="rId2"/>
    <p:sldId id="279" r:id="rId3"/>
    <p:sldId id="258" r:id="rId4"/>
    <p:sldId id="256" r:id="rId5"/>
    <p:sldId id="257" r:id="rId6"/>
    <p:sldId id="281" r:id="rId7"/>
    <p:sldId id="262" r:id="rId8"/>
    <p:sldId id="261" r:id="rId9"/>
    <p:sldId id="293" r:id="rId10"/>
    <p:sldId id="282" r:id="rId11"/>
    <p:sldId id="283" r:id="rId12"/>
    <p:sldId id="284" r:id="rId13"/>
    <p:sldId id="291" r:id="rId14"/>
    <p:sldId id="264" r:id="rId15"/>
    <p:sldId id="296" r:id="rId16"/>
    <p:sldId id="292" r:id="rId17"/>
    <p:sldId id="290" r:id="rId18"/>
    <p:sldId id="268" r:id="rId19"/>
    <p:sldId id="273" r:id="rId20"/>
    <p:sldId id="272" r:id="rId21"/>
    <p:sldId id="275" r:id="rId22"/>
    <p:sldId id="294" r:id="rId23"/>
    <p:sldId id="295" r:id="rId24"/>
    <p:sldId id="27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FF9900"/>
    <a:srgbClr val="FFFF61"/>
    <a:srgbClr val="FFFF99"/>
    <a:srgbClr val="002346"/>
    <a:srgbClr val="00478E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D0DA23-77E3-473A-B079-49553C1865F0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43C41B-7F6C-4DC1-9B7D-1CDB14BBC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0"/>
          <p:cNvSpPr>
            <a:spLocks noChangeArrowheads="1"/>
          </p:cNvSpPr>
          <p:nvPr userDrawn="1"/>
        </p:nvSpPr>
        <p:spPr bwMode="auto">
          <a:xfrm>
            <a:off x="0" y="2133600"/>
            <a:ext cx="9144000" cy="2286000"/>
          </a:xfrm>
          <a:prstGeom prst="rect">
            <a:avLst/>
          </a:prstGeom>
          <a:gradFill rotWithShape="1">
            <a:gsLst>
              <a:gs pos="0">
                <a:srgbClr val="00478E"/>
              </a:gs>
              <a:gs pos="100000">
                <a:srgbClr val="2D9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311"/>
          <p:cNvSpPr>
            <a:spLocks noChangeArrowheads="1"/>
          </p:cNvSpPr>
          <p:nvPr userDrawn="1"/>
        </p:nvSpPr>
        <p:spPr bwMode="auto">
          <a:xfrm>
            <a:off x="0" y="4419600"/>
            <a:ext cx="9144000" cy="2438400"/>
          </a:xfrm>
          <a:prstGeom prst="rect">
            <a:avLst/>
          </a:prstGeom>
          <a:gradFill rotWithShape="1">
            <a:gsLst>
              <a:gs pos="0">
                <a:srgbClr val="2D96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313"/>
          <p:cNvSpPr>
            <a:spLocks noChangeArrowheads="1"/>
          </p:cNvSpPr>
          <p:nvPr userDrawn="1"/>
        </p:nvSpPr>
        <p:spPr bwMode="auto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002346"/>
              </a:gs>
              <a:gs pos="100000">
                <a:srgbClr val="00478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15"/>
          <p:cNvSpPr>
            <a:spLocks noChangeArrowheads="1"/>
          </p:cNvSpPr>
          <p:nvPr userDrawn="1"/>
        </p:nvSpPr>
        <p:spPr bwMode="gray">
          <a:xfrm>
            <a:off x="7924800" y="22098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16"/>
          <p:cNvSpPr>
            <a:spLocks noChangeArrowheads="1"/>
          </p:cNvSpPr>
          <p:nvPr userDrawn="1"/>
        </p:nvSpPr>
        <p:spPr bwMode="gray">
          <a:xfrm>
            <a:off x="5410200" y="8382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196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317"/>
          <p:cNvSpPr>
            <a:spLocks noChangeArrowheads="1"/>
          </p:cNvSpPr>
          <p:nvPr userDrawn="1"/>
        </p:nvSpPr>
        <p:spPr bwMode="gray">
          <a:xfrm>
            <a:off x="8458200" y="12192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196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318"/>
          <p:cNvSpPr>
            <a:spLocks noChangeArrowheads="1"/>
          </p:cNvSpPr>
          <p:nvPr userDrawn="1"/>
        </p:nvSpPr>
        <p:spPr bwMode="gray">
          <a:xfrm>
            <a:off x="7543800" y="10668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196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319"/>
          <p:cNvSpPr>
            <a:spLocks noChangeArrowheads="1"/>
          </p:cNvSpPr>
          <p:nvPr userDrawn="1"/>
        </p:nvSpPr>
        <p:spPr bwMode="gray">
          <a:xfrm>
            <a:off x="6096000" y="990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196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320"/>
          <p:cNvSpPr>
            <a:spLocks noChangeArrowheads="1"/>
          </p:cNvSpPr>
          <p:nvPr userDrawn="1"/>
        </p:nvSpPr>
        <p:spPr bwMode="gray">
          <a:xfrm>
            <a:off x="8839200" y="1295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196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321"/>
          <p:cNvSpPr>
            <a:spLocks noChangeArrowheads="1"/>
          </p:cNvSpPr>
          <p:nvPr userDrawn="1"/>
        </p:nvSpPr>
        <p:spPr bwMode="gray">
          <a:xfrm>
            <a:off x="8763000" y="914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196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322"/>
          <p:cNvSpPr>
            <a:spLocks noChangeArrowheads="1"/>
          </p:cNvSpPr>
          <p:nvPr userDrawn="1"/>
        </p:nvSpPr>
        <p:spPr bwMode="gray">
          <a:xfrm>
            <a:off x="8305800" y="990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196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323"/>
          <p:cNvSpPr>
            <a:spLocks noChangeArrowheads="1"/>
          </p:cNvSpPr>
          <p:nvPr userDrawn="1"/>
        </p:nvSpPr>
        <p:spPr bwMode="gray">
          <a:xfrm>
            <a:off x="7086600" y="10668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196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343"/>
          <p:cNvSpPr>
            <a:spLocks noChangeArrowheads="1"/>
          </p:cNvSpPr>
          <p:nvPr userDrawn="1"/>
        </p:nvSpPr>
        <p:spPr bwMode="gray">
          <a:xfrm>
            <a:off x="3200400" y="2514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344"/>
          <p:cNvSpPr>
            <a:spLocks noChangeArrowheads="1"/>
          </p:cNvSpPr>
          <p:nvPr userDrawn="1"/>
        </p:nvSpPr>
        <p:spPr bwMode="gray">
          <a:xfrm>
            <a:off x="1600200" y="3048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196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345"/>
          <p:cNvSpPr>
            <a:spLocks noChangeArrowheads="1"/>
          </p:cNvSpPr>
          <p:nvPr userDrawn="1"/>
        </p:nvSpPr>
        <p:spPr bwMode="gray">
          <a:xfrm>
            <a:off x="6934200" y="228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196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346"/>
          <p:cNvSpPr>
            <a:spLocks noChangeArrowheads="1"/>
          </p:cNvSpPr>
          <p:nvPr userDrawn="1"/>
        </p:nvSpPr>
        <p:spPr bwMode="gray">
          <a:xfrm>
            <a:off x="3048000" y="990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196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347"/>
          <p:cNvSpPr>
            <a:spLocks noChangeArrowheads="1"/>
          </p:cNvSpPr>
          <p:nvPr userDrawn="1"/>
        </p:nvSpPr>
        <p:spPr bwMode="gray">
          <a:xfrm>
            <a:off x="228600" y="1752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196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348"/>
          <p:cNvSpPr>
            <a:spLocks noChangeArrowheads="1"/>
          </p:cNvSpPr>
          <p:nvPr userDrawn="1"/>
        </p:nvSpPr>
        <p:spPr bwMode="gray">
          <a:xfrm>
            <a:off x="4343400" y="12192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196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349"/>
          <p:cNvSpPr>
            <a:spLocks noChangeArrowheads="1"/>
          </p:cNvSpPr>
          <p:nvPr userDrawn="1"/>
        </p:nvSpPr>
        <p:spPr bwMode="gray">
          <a:xfrm>
            <a:off x="4572000" y="533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196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350"/>
          <p:cNvSpPr>
            <a:spLocks noChangeArrowheads="1"/>
          </p:cNvSpPr>
          <p:nvPr userDrawn="1"/>
        </p:nvSpPr>
        <p:spPr bwMode="gray">
          <a:xfrm>
            <a:off x="3810000" y="914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196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351"/>
          <p:cNvSpPr>
            <a:spLocks noChangeArrowheads="1"/>
          </p:cNvSpPr>
          <p:nvPr userDrawn="1"/>
        </p:nvSpPr>
        <p:spPr bwMode="gray">
          <a:xfrm>
            <a:off x="1752600" y="2438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196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5" name="Picture 354" descr="29r1"/>
          <p:cNvPicPr>
            <a:picLocks noChangeAspect="1" noChangeArrowheads="1" noCrop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685800"/>
            <a:ext cx="838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55" descr="fire14"/>
          <p:cNvPicPr>
            <a:picLocks noChangeAspect="1" noChangeArrowheads="1" noCrop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4800" y="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56" descr="fire14"/>
          <p:cNvPicPr>
            <a:picLocks noChangeAspect="1" noChangeArrowheads="1" noCrop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1143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57" descr="fire14"/>
          <p:cNvPicPr>
            <a:picLocks noChangeAspect="1" noChangeArrowheads="1" noCrop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2209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PubPieSlice"/>
          <p:cNvSpPr>
            <a:spLocks noEditPoints="1" noChangeArrowheads="1"/>
          </p:cNvSpPr>
          <p:nvPr userDrawn="1"/>
        </p:nvSpPr>
        <p:spPr bwMode="auto">
          <a:xfrm>
            <a:off x="6629400" y="5391150"/>
            <a:ext cx="5029200" cy="2933700"/>
          </a:xfrm>
          <a:custGeom>
            <a:avLst/>
            <a:gdLst>
              <a:gd name="T0" fmla="*/ 579953141 w 21600"/>
              <a:gd name="T1" fmla="*/ 0 h 21600"/>
              <a:gd name="T2" fmla="*/ 585482700 w 21600"/>
              <a:gd name="T3" fmla="*/ 199226752 h 21600"/>
              <a:gd name="T4" fmla="*/ 0 w 21600"/>
              <a:gd name="T5" fmla="*/ 199226752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0698" y="0"/>
                </a:moveTo>
                <a:cubicBezTo>
                  <a:pt x="4773" y="56"/>
                  <a:pt x="0" y="4875"/>
                  <a:pt x="0" y="10799"/>
                </a:cubicBezTo>
                <a:lnTo>
                  <a:pt x="10800" y="10800"/>
                </a:lnTo>
                <a:lnTo>
                  <a:pt x="10698" y="0"/>
                </a:lnTo>
                <a:close/>
              </a:path>
            </a:pathLst>
          </a:custGeom>
          <a:solidFill>
            <a:srgbClr val="FFFF6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9200" prstMaterial="legacyPlastic">
            <a:bevelT w="13500" h="13500" prst="angle"/>
            <a:bevelB w="13500" h="13500" prst="angle"/>
            <a:extrusionClr>
              <a:srgbClr val="FFFF61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30" name="Picture 324" descr="055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43800" y="5105400"/>
            <a:ext cx="611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480" name="Rectangle 36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481" name="Rectangle 36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1" name="Rectangle 362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363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364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42DC7-289B-4E6D-9D43-8FFBB1EE8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AF6AE-A57C-4A73-B24F-38C7A5F86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85B7-AC12-4966-B9EE-E6D134FF9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43757C-7D28-487B-A918-BF27F6F38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0DB3-63D5-4A4B-9407-29EF4C0A0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CFA23-BF53-4A10-ADD5-F157C2A07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02422-7BDA-4ED8-A9EC-5A3C85E7C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8909C-F562-48E9-9BD1-4EE377D64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09555-753D-464A-BC18-44ACB215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B7A84-18CC-473E-B234-69524A673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D03E9-98F1-4CF2-BA4E-08581163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C275A-380F-4922-B546-0AB9040A1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E4CA66-4F6B-4EEE-9398-813C065A1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00478E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PubPieSlice"/>
          <p:cNvSpPr>
            <a:spLocks noEditPoints="1" noChangeArrowheads="1"/>
          </p:cNvSpPr>
          <p:nvPr userDrawn="1"/>
        </p:nvSpPr>
        <p:spPr bwMode="auto">
          <a:xfrm>
            <a:off x="6972300" y="5553075"/>
            <a:ext cx="4343400" cy="2609850"/>
          </a:xfrm>
          <a:custGeom>
            <a:avLst/>
            <a:gdLst>
              <a:gd name="T0" fmla="*/ 432568456 w 21600"/>
              <a:gd name="T1" fmla="*/ 0 h 21600"/>
              <a:gd name="T2" fmla="*/ 436692675 w 21600"/>
              <a:gd name="T3" fmla="*/ 157669376 h 21600"/>
              <a:gd name="T4" fmla="*/ 0 w 21600"/>
              <a:gd name="T5" fmla="*/ 157669376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0698" y="0"/>
                </a:moveTo>
                <a:cubicBezTo>
                  <a:pt x="4773" y="56"/>
                  <a:pt x="0" y="4875"/>
                  <a:pt x="0" y="10799"/>
                </a:cubicBezTo>
                <a:lnTo>
                  <a:pt x="10800" y="10800"/>
                </a:lnTo>
                <a:lnTo>
                  <a:pt x="10698" y="0"/>
                </a:lnTo>
                <a:close/>
              </a:path>
            </a:pathLst>
          </a:custGeom>
          <a:solidFill>
            <a:srgbClr val="FFFF61">
              <a:alpha val="61960"/>
            </a:srgbClr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9200" prstMaterial="legacyPlastic">
            <a:bevelT w="13500" h="13500" prst="angle"/>
            <a:bevelB w="13500" h="13500" prst="angle"/>
            <a:extrusionClr>
              <a:srgbClr val="FFFF61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1033" name="Picture 8" descr="055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77200" y="5257800"/>
            <a:ext cx="611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4" name="AutoShape 10"/>
          <p:cNvSpPr>
            <a:spLocks noChangeArrowheads="1"/>
          </p:cNvSpPr>
          <p:nvPr userDrawn="1"/>
        </p:nvSpPr>
        <p:spPr bwMode="gray">
          <a:xfrm>
            <a:off x="1219200" y="3810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196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gray">
          <a:xfrm>
            <a:off x="304800" y="228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196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AutoShape 12"/>
          <p:cNvSpPr>
            <a:spLocks noChangeArrowheads="1"/>
          </p:cNvSpPr>
          <p:nvPr userDrawn="1"/>
        </p:nvSpPr>
        <p:spPr bwMode="gray">
          <a:xfrm>
            <a:off x="1066800" y="152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196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AutoShape 13"/>
          <p:cNvSpPr>
            <a:spLocks noChangeArrowheads="1"/>
          </p:cNvSpPr>
          <p:nvPr userDrawn="1"/>
        </p:nvSpPr>
        <p:spPr bwMode="gray">
          <a:xfrm>
            <a:off x="838200" y="4572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196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12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7.gif"/><Relationship Id="rId11" Type="http://schemas.openxmlformats.org/officeDocument/2006/relationships/image" Target="../media/image32.gif"/><Relationship Id="rId5" Type="http://schemas.openxmlformats.org/officeDocument/2006/relationships/image" Target="../media/image26.jpeg"/><Relationship Id="rId10" Type="http://schemas.openxmlformats.org/officeDocument/2006/relationships/image" Target="../media/image31.gif"/><Relationship Id="rId4" Type="http://schemas.openxmlformats.org/officeDocument/2006/relationships/image" Target="../media/image25.jpeg"/><Relationship Id="rId9" Type="http://schemas.openxmlformats.org/officeDocument/2006/relationships/image" Target="../media/image30.gif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WordArt 4"/>
          <p:cNvSpPr>
            <a:spLocks noChangeArrowheads="1" noChangeShapeType="1" noTextEdit="1"/>
          </p:cNvSpPr>
          <p:nvPr/>
        </p:nvSpPr>
        <p:spPr bwMode="auto">
          <a:xfrm>
            <a:off x="457200" y="990600"/>
            <a:ext cx="8382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Окружающий мир</a:t>
            </a:r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5200" y="3657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 descr="Moon_phases-640x4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52400"/>
            <a:ext cx="5105400" cy="6477000"/>
          </a:xfrm>
          <a:prstGeom prst="rect">
            <a:avLst/>
          </a:prstGeom>
          <a:noFill/>
        </p:spPr>
      </p:pic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5410200" y="1600200"/>
            <a:ext cx="3886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0000CC"/>
                </a:solidFill>
              </a:rPr>
              <a:t>Фазы Луны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57200"/>
            <a:ext cx="87772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 От Луны Землю отделяет</a:t>
            </a:r>
          </a:p>
          <a:p>
            <a:r>
              <a:rPr lang="ru-RU" sz="4000"/>
              <a:t> расстояние в 384 000  километров. </a:t>
            </a:r>
          </a:p>
          <a:p>
            <a:r>
              <a:rPr lang="ru-RU" sz="4000"/>
              <a:t> На космической ракете</a:t>
            </a:r>
          </a:p>
          <a:p>
            <a:r>
              <a:rPr lang="ru-RU" sz="4000"/>
              <a:t> это расстояние можно преодолеть</a:t>
            </a:r>
          </a:p>
          <a:p>
            <a:r>
              <a:rPr lang="ru-RU" sz="4000"/>
              <a:t> за 2-3 дня.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3856038"/>
            <a:ext cx="46482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4195763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3200" y="2971800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" descr="black4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6" descr="black4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7" descr="black4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8" descr="black4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3820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964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Американские космонавты первыми побывали на Луне.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1524000"/>
            <a:ext cx="70104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Луноход.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0" y="4419600"/>
            <a:ext cx="2286000" cy="2047875"/>
          </a:xfrm>
          <a:noFill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6313" y="14478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Автоматический аппарат, управляемый с Земли по радио, который посылали на Луну.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447800"/>
            <a:ext cx="44196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3733800" y="4495800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CC"/>
                </a:solidFill>
              </a:rPr>
              <a:t>Ты весь мир обогреваешь </a:t>
            </a:r>
          </a:p>
          <a:p>
            <a:pPr algn="ctr"/>
            <a:r>
              <a:rPr lang="ru-RU" sz="2400" b="1">
                <a:solidFill>
                  <a:srgbClr val="0000CC"/>
                </a:solidFill>
              </a:rPr>
              <a:t>Ты усталости не знаешь, </a:t>
            </a:r>
          </a:p>
          <a:p>
            <a:pPr algn="ctr"/>
            <a:r>
              <a:rPr lang="ru-RU" sz="2400" b="1">
                <a:solidFill>
                  <a:srgbClr val="0000CC"/>
                </a:solidFill>
              </a:rPr>
              <a:t>Улыбаешься в оконце, </a:t>
            </a:r>
          </a:p>
          <a:p>
            <a:pPr algn="ctr"/>
            <a:r>
              <a:rPr lang="ru-RU" sz="2400" b="1">
                <a:solidFill>
                  <a:srgbClr val="0000CC"/>
                </a:solidFill>
              </a:rPr>
              <a:t>И зовут тебя все ...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1600200" y="228600"/>
            <a:ext cx="6858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CC"/>
                </a:solidFill>
              </a:rPr>
              <a:t>По тёмному небу рассыпан горошек </a:t>
            </a:r>
          </a:p>
          <a:p>
            <a:pPr algn="ctr"/>
            <a:r>
              <a:rPr lang="ru-RU" sz="2400" b="1">
                <a:solidFill>
                  <a:srgbClr val="0000CC"/>
                </a:solidFill>
              </a:rPr>
              <a:t>Цветной карамели из сахарной крошки, </a:t>
            </a:r>
          </a:p>
          <a:p>
            <a:pPr algn="ctr"/>
            <a:r>
              <a:rPr lang="ru-RU" sz="2400" b="1">
                <a:solidFill>
                  <a:srgbClr val="0000CC"/>
                </a:solidFill>
              </a:rPr>
              <a:t>И только тогда, когда утро настанет, </a:t>
            </a:r>
          </a:p>
          <a:p>
            <a:pPr algn="ctr"/>
            <a:r>
              <a:rPr lang="ru-RU" sz="2400" b="1">
                <a:solidFill>
                  <a:srgbClr val="0000CC"/>
                </a:solidFill>
              </a:rPr>
              <a:t>Вся карамель та внезапно растает.</a:t>
            </a:r>
          </a:p>
        </p:txBody>
      </p:sp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8956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1828800"/>
            <a:ext cx="44958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1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  <p:bldP spid="860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381000"/>
            <a:ext cx="6580187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ru-RU" smtClean="0"/>
              <a:t>Почему на Луне не живут люди?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1905000"/>
            <a:ext cx="6172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00" name="Group 400"/>
          <p:cNvGraphicFramePr>
            <a:graphicFrameLocks noGrp="1"/>
          </p:cNvGraphicFramePr>
          <p:nvPr>
            <p:ph/>
          </p:nvPr>
        </p:nvGraphicFramePr>
        <p:xfrm>
          <a:off x="228600" y="298450"/>
          <a:ext cx="8686800" cy="5851525"/>
        </p:xfrm>
        <a:graphic>
          <a:graphicData uri="http://schemas.openxmlformats.org/drawingml/2006/table">
            <a:tbl>
              <a:tblPr/>
              <a:tblGrid>
                <a:gridCol w="685800"/>
                <a:gridCol w="7467600"/>
                <a:gridCol w="533400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Луна больше Земли.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Луна не испускает свет, а отражает свет Солнца.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Луне есть воздух и вода.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Луна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природный спутник Земли.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Луне живут люди.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Луна вращается вокруг Солнца.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Луне днем очень жарко, а ночью очень холодно.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лунных морях много воды.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Луна имеет плоскую форму.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Земли люди всегда видят круглую форму Луны.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505" name="Group 57"/>
          <p:cNvGraphicFramePr>
            <a:graphicFrameLocks noGrp="1"/>
          </p:cNvGraphicFramePr>
          <p:nvPr>
            <p:ph/>
          </p:nvPr>
        </p:nvGraphicFramePr>
        <p:xfrm>
          <a:off x="304800" y="0"/>
          <a:ext cx="8610600" cy="7000875"/>
        </p:xfrm>
        <a:graphic>
          <a:graphicData uri="http://schemas.openxmlformats.org/drawingml/2006/table">
            <a:tbl>
              <a:tblPr/>
              <a:tblGrid>
                <a:gridCol w="762000"/>
                <a:gridCol w="7334250"/>
                <a:gridCol w="514350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Луна больше Земли.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Луна не испускает свет, а отражает свет Солнца.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Луне есть воздух и вода.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Луна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природный спутник Земли.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Луне живут люди.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Луна вращается вокруг Солнца.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Луне днем очень жарко, а ночью очень холодно.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лунных морях много воды.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Луна имеет плоскую форму.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Земли люди всегда видят круглую форму Луны.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3200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9" name="Picture 5" descr="Безымянны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457200"/>
            <a:ext cx="6242050" cy="3505200"/>
          </a:xfrm>
          <a:prstGeom prst="rect">
            <a:avLst/>
          </a:prstGeom>
          <a:noFill/>
        </p:spPr>
      </p:pic>
      <p:pic>
        <p:nvPicPr>
          <p:cNvPr id="82950" name="Picture 6" descr="Безымянный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685800" y="2971800"/>
            <a:ext cx="624205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   Подрастал, подрастал,</a:t>
            </a:r>
          </a:p>
          <a:p>
            <a:pPr eaLnBrk="1" hangingPunct="1">
              <a:buFontTx/>
              <a:buNone/>
            </a:pPr>
            <a:r>
              <a:rPr lang="ru-RU" b="1" smtClean="0"/>
              <a:t>   Был рогатым – круглым стал.</a:t>
            </a:r>
          </a:p>
          <a:p>
            <a:pPr eaLnBrk="1" hangingPunct="1">
              <a:buFontTx/>
              <a:buNone/>
            </a:pPr>
            <a:r>
              <a:rPr lang="ru-RU" b="1" smtClean="0"/>
              <a:t>   Только круг, чудо круг</a:t>
            </a:r>
          </a:p>
          <a:p>
            <a:pPr eaLnBrk="1" hangingPunct="1">
              <a:buFontTx/>
              <a:buNone/>
            </a:pPr>
            <a:r>
              <a:rPr lang="ru-RU" b="1" smtClean="0"/>
              <a:t>   Стал опять рогатым вдруг. </a:t>
            </a:r>
          </a:p>
          <a:p>
            <a:pPr eaLnBrk="1" hangingPunct="1">
              <a:buFontTx/>
              <a:buNone/>
            </a:pPr>
            <a:r>
              <a:rPr lang="ru-RU" b="1" smtClean="0"/>
              <a:t>   В голубой станице</a:t>
            </a:r>
          </a:p>
          <a:p>
            <a:pPr eaLnBrk="1" hangingPunct="1">
              <a:buFontTx/>
              <a:buNone/>
            </a:pPr>
            <a:r>
              <a:rPr lang="ru-RU" b="1" smtClean="0"/>
              <a:t>   Девица круглолица.</a:t>
            </a:r>
          </a:p>
          <a:p>
            <a:pPr eaLnBrk="1" hangingPunct="1">
              <a:buFontTx/>
              <a:buNone/>
            </a:pPr>
            <a:r>
              <a:rPr lang="ru-RU" b="1" smtClean="0"/>
              <a:t>   Ночью ей не спится – </a:t>
            </a:r>
          </a:p>
          <a:p>
            <a:pPr eaLnBrk="1" hangingPunct="1">
              <a:buFontTx/>
              <a:buNone/>
            </a:pPr>
            <a:r>
              <a:rPr lang="ru-RU" b="1" smtClean="0"/>
              <a:t>   В зеркало глядится.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05600" y="228600"/>
            <a:ext cx="22098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7772400" cy="1470025"/>
          </a:xfrm>
        </p:spPr>
        <p:txBody>
          <a:bodyPr/>
          <a:lstStyle/>
          <a:p>
            <a:pPr eaLnBrk="1" hangingPunct="1"/>
            <a:r>
              <a:rPr lang="ru-RU" sz="6600" b="1" smtClean="0"/>
              <a:t>Почему Луна бывает разной?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Цели урока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ru-RU" sz="3400" b="1" smtClean="0"/>
              <a:t>Узнаем, что такое Луна.</a:t>
            </a:r>
          </a:p>
          <a:p>
            <a:pPr eaLnBrk="1" hangingPunct="1"/>
            <a:r>
              <a:rPr lang="ru-RU" sz="3400" b="1" smtClean="0"/>
              <a:t>Узнаем, какую форму имеет Луна.</a:t>
            </a:r>
          </a:p>
          <a:p>
            <a:pPr eaLnBrk="1" hangingPunct="1"/>
            <a:r>
              <a:rPr lang="ru-RU" sz="3400" b="1" smtClean="0"/>
              <a:t>Узнаем, почему Луна выглядит по-разному.</a:t>
            </a:r>
          </a:p>
          <a:p>
            <a:pPr eaLnBrk="1" hangingPunct="1"/>
            <a:r>
              <a:rPr lang="ru-RU" sz="3400" b="1" smtClean="0"/>
              <a:t>Узнаем, как люди изучают Луну.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3200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Что такое спутник?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478E"/>
                </a:solidFill>
              </a:rPr>
              <a:t> </a:t>
            </a:r>
            <a:r>
              <a:rPr lang="ru-RU" sz="3600" b="1" i="1" smtClean="0">
                <a:solidFill>
                  <a:srgbClr val="00478E"/>
                </a:solidFill>
              </a:rPr>
              <a:t>Спутник</a:t>
            </a:r>
            <a:r>
              <a:rPr lang="ru-RU" sz="3600" b="1" smtClean="0"/>
              <a:t> - тело, которое движется вокруг более крупного небесного тела.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4572000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8575" y="43434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Спутник Земли Луна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705600" y="4810125"/>
            <a:ext cx="2286000" cy="2047875"/>
          </a:xfr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9238" y="1447800"/>
            <a:ext cx="65960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716088"/>
            <a:ext cx="6553200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2133600" y="381000"/>
            <a:ext cx="4398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tx2"/>
                </a:solidFill>
              </a:rPr>
              <a:t>Спутник Земли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389</Words>
  <Application>Microsoft Office PowerPoint</Application>
  <PresentationFormat>Экран (4:3)</PresentationFormat>
  <Paragraphs>87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Оформление по умолчанию</vt:lpstr>
      <vt:lpstr>Слайд 1</vt:lpstr>
      <vt:lpstr>Слайд 2</vt:lpstr>
      <vt:lpstr>Слайд 3</vt:lpstr>
      <vt:lpstr>Почему Луна бывает разной?</vt:lpstr>
      <vt:lpstr>Цели урока</vt:lpstr>
      <vt:lpstr>Слайд 6</vt:lpstr>
      <vt:lpstr>Что такое спутник?</vt:lpstr>
      <vt:lpstr>Спутник Земли Луна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Американские космонавты первыми побывали на Луне.</vt:lpstr>
      <vt:lpstr>Луноход.</vt:lpstr>
      <vt:lpstr>Слайд 20</vt:lpstr>
      <vt:lpstr>Почему на Луне не живут люди?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естествознание</dc:subject>
  <dc:creator>Стрелкова Н.</dc:creator>
  <cp:lastModifiedBy>revaz</cp:lastModifiedBy>
  <cp:revision>31</cp:revision>
  <cp:lastPrinted>1601-01-01T00:00:00Z</cp:lastPrinted>
  <dcterms:created xsi:type="dcterms:W3CDTF">1601-01-01T00:00:00Z</dcterms:created>
  <dcterms:modified xsi:type="dcterms:W3CDTF">2013-01-16T11:02:45Z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