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8438DD-89E4-4872-A04D-AB1E1E4050D6}" type="datetimeFigureOut">
              <a:rPr lang="ru-RU" smtClean="0"/>
              <a:pPr/>
              <a:t>02.12.2011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246C7B-7A91-4B2B-A7BE-CF52BCF125C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854696" cy="35719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Везде и всюду правила,</a:t>
            </a:r>
          </a:p>
          <a:p>
            <a:pPr algn="ctr"/>
            <a:r>
              <a:rPr lang="ru-RU" sz="4800" dirty="0" smtClean="0"/>
              <a:t>Их надо знать всегда!</a:t>
            </a:r>
          </a:p>
          <a:p>
            <a:pPr algn="ctr"/>
            <a:r>
              <a:rPr lang="ru-RU" sz="4800" dirty="0" smtClean="0"/>
              <a:t>Когда не знаешь правила,</a:t>
            </a:r>
          </a:p>
          <a:p>
            <a:pPr algn="ctr"/>
            <a:r>
              <a:rPr lang="ru-RU" sz="4800" dirty="0" smtClean="0"/>
              <a:t>Легко попасть впросак.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785794"/>
            <a:ext cx="5715040" cy="77554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пеш</a:t>
            </a:r>
            <a:r>
              <a:rPr lang="ru-RU" i="1" u="sng" dirty="0" smtClean="0"/>
              <a:t>е</a:t>
            </a:r>
            <a:r>
              <a:rPr lang="ru-RU" i="1" dirty="0" smtClean="0"/>
              <a:t>ходный </a:t>
            </a:r>
            <a:r>
              <a:rPr lang="ru-RU" i="1" dirty="0" smtClean="0"/>
              <a:t>  переход</a:t>
            </a:r>
            <a:endParaRPr lang="ru-RU" i="1" dirty="0"/>
          </a:p>
        </p:txBody>
      </p:sp>
      <p:pic>
        <p:nvPicPr>
          <p:cNvPr id="3" name="Рисунок 2" descr="Полицайка (чист)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214282" y="1357298"/>
            <a:ext cx="2518593" cy="449580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071802" y="3286124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зелёный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071802" y="2500306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красный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86050" y="1714488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подземный </a:t>
            </a: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переход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71802" y="4143380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тротуарам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071802" y="4929198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проезжей</a:t>
            </a:r>
            <a:r>
              <a:rPr kumimoji="0" lang="ru-RU" sz="50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0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части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00364" y="5715016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</a:t>
            </a: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дорогой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Дуга 9"/>
          <p:cNvSpPr/>
          <p:nvPr/>
        </p:nvSpPr>
        <p:spPr>
          <a:xfrm>
            <a:off x="2857488" y="714356"/>
            <a:ext cx="1000132" cy="857256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>
            <a:off x="4071934" y="714356"/>
            <a:ext cx="857256" cy="857256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4929190" y="785794"/>
            <a:ext cx="285752" cy="360000"/>
            <a:chOff x="2105984" y="571480"/>
            <a:chExt cx="360000" cy="360000"/>
          </a:xfrm>
        </p:grpSpPr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2015984" y="661480"/>
              <a:ext cx="36000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16200000" flipH="1">
              <a:off x="2195984" y="661480"/>
              <a:ext cx="36000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5214942" y="1000108"/>
            <a:ext cx="787406" cy="540000"/>
            <a:chOff x="1070744" y="785794"/>
            <a:chExt cx="787406" cy="358778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2714612" y="1357298"/>
            <a:ext cx="2500330" cy="214314"/>
            <a:chOff x="571472" y="714356"/>
            <a:chExt cx="2359042" cy="216000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Группа 42"/>
          <p:cNvGrpSpPr/>
          <p:nvPr/>
        </p:nvGrpSpPr>
        <p:grpSpPr>
          <a:xfrm>
            <a:off x="6143636" y="857232"/>
            <a:ext cx="1214446" cy="288794"/>
            <a:chOff x="714348" y="714356"/>
            <a:chExt cx="1072364" cy="28879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>
              <a:off x="714348" y="714356"/>
              <a:ext cx="107157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1641918" y="858356"/>
              <a:ext cx="288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6215074" y="1357298"/>
            <a:ext cx="2000296" cy="214314"/>
            <a:chOff x="571472" y="714356"/>
            <a:chExt cx="2359042" cy="21600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Дуга 47"/>
          <p:cNvSpPr/>
          <p:nvPr/>
        </p:nvSpPr>
        <p:spPr>
          <a:xfrm>
            <a:off x="7358082" y="785794"/>
            <a:ext cx="857256" cy="857256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>
            <a:off x="8286776" y="1000108"/>
            <a:ext cx="540000" cy="540000"/>
            <a:chOff x="1070744" y="785794"/>
            <a:chExt cx="787406" cy="35877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4857752" y="1928802"/>
            <a:ext cx="787406" cy="540000"/>
            <a:chOff x="1070744" y="785794"/>
            <a:chExt cx="787406" cy="358778"/>
          </a:xfrm>
        </p:grpSpPr>
        <p:cxnSp>
          <p:nvCxnSpPr>
            <p:cNvPr id="55" name="Прямая соединительная линия 54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4572000" y="2643182"/>
            <a:ext cx="787406" cy="540000"/>
            <a:chOff x="1070744" y="785794"/>
            <a:chExt cx="787406" cy="358778"/>
          </a:xfrm>
        </p:grpSpPr>
        <p:cxnSp>
          <p:nvCxnSpPr>
            <p:cNvPr id="60" name="Прямая соединительная линия 59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Группа 63"/>
          <p:cNvGrpSpPr/>
          <p:nvPr/>
        </p:nvGrpSpPr>
        <p:grpSpPr>
          <a:xfrm>
            <a:off x="4572000" y="3429000"/>
            <a:ext cx="787406" cy="540000"/>
            <a:chOff x="1070744" y="785794"/>
            <a:chExt cx="787406" cy="358778"/>
          </a:xfrm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9" name="Группа 68"/>
          <p:cNvGrpSpPr/>
          <p:nvPr/>
        </p:nvGrpSpPr>
        <p:grpSpPr>
          <a:xfrm>
            <a:off x="5572132" y="4286256"/>
            <a:ext cx="787406" cy="540000"/>
            <a:chOff x="1070744" y="785794"/>
            <a:chExt cx="787406" cy="358778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5072066" y="5072074"/>
            <a:ext cx="787406" cy="540000"/>
            <a:chOff x="1070744" y="785794"/>
            <a:chExt cx="787406" cy="358778"/>
          </a:xfrm>
        </p:grpSpPr>
        <p:cxnSp>
          <p:nvCxnSpPr>
            <p:cNvPr id="75" name="Прямая соединительная линия 74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Прямая соединительная линия 75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5072066" y="5857892"/>
            <a:ext cx="787406" cy="540000"/>
            <a:chOff x="1070744" y="785794"/>
            <a:chExt cx="787406" cy="358778"/>
          </a:xfrm>
        </p:grpSpPr>
        <p:cxnSp>
          <p:nvCxnSpPr>
            <p:cNvPr id="80" name="Прямая соединительная линия 79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Группа 83"/>
          <p:cNvGrpSpPr/>
          <p:nvPr/>
        </p:nvGrpSpPr>
        <p:grpSpPr>
          <a:xfrm>
            <a:off x="7429520" y="5072074"/>
            <a:ext cx="540000" cy="540000"/>
            <a:chOff x="1070744" y="785794"/>
            <a:chExt cx="787406" cy="358778"/>
          </a:xfrm>
        </p:grpSpPr>
        <p:cxnSp>
          <p:nvCxnSpPr>
            <p:cNvPr id="85" name="Прямая соединительная линия 84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Группа 88"/>
          <p:cNvGrpSpPr/>
          <p:nvPr/>
        </p:nvGrpSpPr>
        <p:grpSpPr>
          <a:xfrm>
            <a:off x="2786050" y="2214554"/>
            <a:ext cx="2071702" cy="214314"/>
            <a:chOff x="571472" y="714356"/>
            <a:chExt cx="2359042" cy="216000"/>
          </a:xfrm>
        </p:grpSpPr>
        <p:cxnSp>
          <p:nvCxnSpPr>
            <p:cNvPr id="90" name="Прямая соединительная линия 89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>
            <a:off x="3071802" y="3000372"/>
            <a:ext cx="1500198" cy="214314"/>
            <a:chOff x="571472" y="714356"/>
            <a:chExt cx="2359042" cy="21600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Группа 96"/>
          <p:cNvGrpSpPr/>
          <p:nvPr/>
        </p:nvGrpSpPr>
        <p:grpSpPr>
          <a:xfrm>
            <a:off x="3000364" y="3786190"/>
            <a:ext cx="1571636" cy="214314"/>
            <a:chOff x="571472" y="714356"/>
            <a:chExt cx="2359042" cy="216000"/>
          </a:xfrm>
        </p:grpSpPr>
        <p:cxnSp>
          <p:nvCxnSpPr>
            <p:cNvPr id="98" name="Прямая соединительная линия 97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1" name="Группа 100"/>
          <p:cNvGrpSpPr/>
          <p:nvPr/>
        </p:nvGrpSpPr>
        <p:grpSpPr>
          <a:xfrm>
            <a:off x="3000364" y="4643446"/>
            <a:ext cx="2571768" cy="214314"/>
            <a:chOff x="571472" y="714356"/>
            <a:chExt cx="2359042" cy="216000"/>
          </a:xfrm>
        </p:grpSpPr>
        <p:cxnSp>
          <p:nvCxnSpPr>
            <p:cNvPr id="102" name="Прямая соединительная линия 101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5" name="Группа 104"/>
          <p:cNvGrpSpPr/>
          <p:nvPr/>
        </p:nvGrpSpPr>
        <p:grpSpPr>
          <a:xfrm>
            <a:off x="3000364" y="5429264"/>
            <a:ext cx="2071702" cy="214314"/>
            <a:chOff x="571472" y="714356"/>
            <a:chExt cx="2359042" cy="216000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Прямая соединительная линия 107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9" name="Группа 108"/>
          <p:cNvGrpSpPr/>
          <p:nvPr/>
        </p:nvGrpSpPr>
        <p:grpSpPr>
          <a:xfrm>
            <a:off x="6000760" y="5429264"/>
            <a:ext cx="1428760" cy="214314"/>
            <a:chOff x="571472" y="714356"/>
            <a:chExt cx="2359042" cy="216000"/>
          </a:xfrm>
        </p:grpSpPr>
        <p:cxnSp>
          <p:nvCxnSpPr>
            <p:cNvPr id="110" name="Прямая соединительная линия 109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Прямая соединительная линия 111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3428992" y="6215082"/>
            <a:ext cx="1643074" cy="214314"/>
            <a:chOff x="571472" y="714356"/>
            <a:chExt cx="2359042" cy="216000"/>
          </a:xfrm>
        </p:grpSpPr>
        <p:cxnSp>
          <p:nvCxnSpPr>
            <p:cNvPr id="114" name="Прямая соединительная линия 113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Прямая соединительная линия 114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7" name="Группа 116"/>
          <p:cNvGrpSpPr/>
          <p:nvPr/>
        </p:nvGrpSpPr>
        <p:grpSpPr>
          <a:xfrm>
            <a:off x="8001024" y="1857364"/>
            <a:ext cx="540000" cy="540000"/>
            <a:chOff x="1070744" y="785794"/>
            <a:chExt cx="787406" cy="358778"/>
          </a:xfrm>
        </p:grpSpPr>
        <p:cxnSp>
          <p:nvCxnSpPr>
            <p:cNvPr id="118" name="Прямая соединительная линия 117"/>
            <p:cNvCxnSpPr/>
            <p:nvPr/>
          </p:nvCxnSpPr>
          <p:spPr>
            <a:xfrm>
              <a:off x="1071538" y="78579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Прямая соединительная линия 118"/>
            <p:cNvCxnSpPr/>
            <p:nvPr/>
          </p:nvCxnSpPr>
          <p:spPr>
            <a:xfrm>
              <a:off x="1071538" y="1142984"/>
              <a:ext cx="78581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 rot="5400000">
              <a:off x="1678761" y="964389"/>
              <a:ext cx="35719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Прямая соединительная линия 120"/>
            <p:cNvCxnSpPr/>
            <p:nvPr/>
          </p:nvCxnSpPr>
          <p:spPr>
            <a:xfrm rot="5400000" flipH="1" flipV="1">
              <a:off x="893737" y="963595"/>
              <a:ext cx="355602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Группа 126"/>
          <p:cNvGrpSpPr/>
          <p:nvPr/>
        </p:nvGrpSpPr>
        <p:grpSpPr>
          <a:xfrm>
            <a:off x="5857884" y="2214554"/>
            <a:ext cx="2071702" cy="214314"/>
            <a:chOff x="571472" y="714356"/>
            <a:chExt cx="2359042" cy="216000"/>
          </a:xfrm>
        </p:grpSpPr>
        <p:cxnSp>
          <p:nvCxnSpPr>
            <p:cNvPr id="128" name="Прямая соединительная линия 127"/>
            <p:cNvCxnSpPr/>
            <p:nvPr/>
          </p:nvCxnSpPr>
          <p:spPr>
            <a:xfrm>
              <a:off x="571472" y="928670"/>
              <a:ext cx="2357454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Прямая соединительная линия 128"/>
            <p:cNvCxnSpPr/>
            <p:nvPr/>
          </p:nvCxnSpPr>
          <p:spPr>
            <a:xfrm rot="5400000" flipH="1" flipV="1">
              <a:off x="464266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 rot="5400000" flipH="1" flipV="1">
              <a:off x="2821720" y="821562"/>
              <a:ext cx="216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1" name="Группа 130"/>
          <p:cNvGrpSpPr/>
          <p:nvPr/>
        </p:nvGrpSpPr>
        <p:grpSpPr>
          <a:xfrm>
            <a:off x="5857884" y="1785926"/>
            <a:ext cx="1214446" cy="288794"/>
            <a:chOff x="714348" y="714356"/>
            <a:chExt cx="1072364" cy="288794"/>
          </a:xfrm>
        </p:grpSpPr>
        <p:cxnSp>
          <p:nvCxnSpPr>
            <p:cNvPr id="132" name="Прямая соединительная линия 131"/>
            <p:cNvCxnSpPr/>
            <p:nvPr/>
          </p:nvCxnSpPr>
          <p:spPr>
            <a:xfrm>
              <a:off x="714348" y="714356"/>
              <a:ext cx="107157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Прямая соединительная линия 132"/>
            <p:cNvCxnSpPr/>
            <p:nvPr/>
          </p:nvCxnSpPr>
          <p:spPr>
            <a:xfrm rot="5400000">
              <a:off x="1641918" y="858356"/>
              <a:ext cx="288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4" name="Дуга 133"/>
          <p:cNvSpPr/>
          <p:nvPr/>
        </p:nvSpPr>
        <p:spPr>
          <a:xfrm>
            <a:off x="7072330" y="1643050"/>
            <a:ext cx="857256" cy="857256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Дуга 134"/>
          <p:cNvSpPr/>
          <p:nvPr/>
        </p:nvSpPr>
        <p:spPr>
          <a:xfrm>
            <a:off x="3714744" y="1714488"/>
            <a:ext cx="857256" cy="857256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Дуга 135"/>
          <p:cNvSpPr/>
          <p:nvPr/>
        </p:nvSpPr>
        <p:spPr>
          <a:xfrm>
            <a:off x="3071802" y="2500306"/>
            <a:ext cx="1500198" cy="785818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Дуга 136"/>
          <p:cNvSpPr/>
          <p:nvPr/>
        </p:nvSpPr>
        <p:spPr>
          <a:xfrm>
            <a:off x="3071802" y="3286124"/>
            <a:ext cx="1500198" cy="785818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Дуга 137"/>
          <p:cNvSpPr/>
          <p:nvPr/>
        </p:nvSpPr>
        <p:spPr>
          <a:xfrm>
            <a:off x="2928926" y="4143380"/>
            <a:ext cx="2643206" cy="785818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>
            <a:off x="3571868" y="5715016"/>
            <a:ext cx="1500198" cy="785818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Дуга 139"/>
          <p:cNvSpPr/>
          <p:nvPr/>
        </p:nvSpPr>
        <p:spPr>
          <a:xfrm>
            <a:off x="6072198" y="4929198"/>
            <a:ext cx="1357322" cy="785818"/>
          </a:xfrm>
          <a:prstGeom prst="arc">
            <a:avLst>
              <a:gd name="adj1" fmla="val 11112507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Дуга 141"/>
          <p:cNvSpPr/>
          <p:nvPr/>
        </p:nvSpPr>
        <p:spPr>
          <a:xfrm>
            <a:off x="4071934" y="4929198"/>
            <a:ext cx="1000132" cy="785818"/>
          </a:xfrm>
          <a:prstGeom prst="arc">
            <a:avLst>
              <a:gd name="adj1" fmla="val 11203566"/>
              <a:gd name="adj2" fmla="val 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3" name="Группа 142"/>
          <p:cNvGrpSpPr/>
          <p:nvPr/>
        </p:nvGrpSpPr>
        <p:grpSpPr>
          <a:xfrm>
            <a:off x="3071802" y="5000636"/>
            <a:ext cx="1000132" cy="288794"/>
            <a:chOff x="714348" y="714356"/>
            <a:chExt cx="1072364" cy="288794"/>
          </a:xfrm>
        </p:grpSpPr>
        <p:cxnSp>
          <p:nvCxnSpPr>
            <p:cNvPr id="144" name="Прямая соединительная линия 143"/>
            <p:cNvCxnSpPr/>
            <p:nvPr/>
          </p:nvCxnSpPr>
          <p:spPr>
            <a:xfrm>
              <a:off x="714348" y="714356"/>
              <a:ext cx="107157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Прямая соединительная линия 144"/>
            <p:cNvCxnSpPr/>
            <p:nvPr/>
          </p:nvCxnSpPr>
          <p:spPr>
            <a:xfrm rot="5400000">
              <a:off x="1641918" y="858356"/>
              <a:ext cx="288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6" name="Группа 145"/>
          <p:cNvGrpSpPr/>
          <p:nvPr/>
        </p:nvGrpSpPr>
        <p:grpSpPr>
          <a:xfrm>
            <a:off x="2786050" y="1785926"/>
            <a:ext cx="928694" cy="288794"/>
            <a:chOff x="714348" y="714356"/>
            <a:chExt cx="1072364" cy="288794"/>
          </a:xfrm>
        </p:grpSpPr>
        <p:cxnSp>
          <p:nvCxnSpPr>
            <p:cNvPr id="147" name="Прямая соединительная линия 146"/>
            <p:cNvCxnSpPr/>
            <p:nvPr/>
          </p:nvCxnSpPr>
          <p:spPr>
            <a:xfrm>
              <a:off x="714348" y="714356"/>
              <a:ext cx="107157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Прямая соединительная линия 147"/>
            <p:cNvCxnSpPr/>
            <p:nvPr/>
          </p:nvCxnSpPr>
          <p:spPr>
            <a:xfrm rot="5400000">
              <a:off x="1641918" y="858356"/>
              <a:ext cx="2880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9" name="Группа 148"/>
          <p:cNvGrpSpPr/>
          <p:nvPr/>
        </p:nvGrpSpPr>
        <p:grpSpPr>
          <a:xfrm>
            <a:off x="4572000" y="1714488"/>
            <a:ext cx="285752" cy="360000"/>
            <a:chOff x="2105984" y="571480"/>
            <a:chExt cx="360000" cy="360000"/>
          </a:xfrm>
        </p:grpSpPr>
        <p:cxnSp>
          <p:nvCxnSpPr>
            <p:cNvPr id="150" name="Прямая соединительная линия 149"/>
            <p:cNvCxnSpPr/>
            <p:nvPr/>
          </p:nvCxnSpPr>
          <p:spPr>
            <a:xfrm rot="5400000" flipH="1" flipV="1">
              <a:off x="2015984" y="661480"/>
              <a:ext cx="36000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Прямая соединительная линия 150"/>
            <p:cNvCxnSpPr/>
            <p:nvPr/>
          </p:nvCxnSpPr>
          <p:spPr>
            <a:xfrm rot="16200000" flipH="1">
              <a:off x="2195984" y="661480"/>
              <a:ext cx="360000" cy="18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500"/>
                            </p:stCondLst>
                            <p:childTnLst>
                              <p:par>
                                <p:cTn id="1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8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857232"/>
            <a:ext cx="83497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Главное правило пешехода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305800" cy="3643338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При </a:t>
            </a:r>
            <a:r>
              <a:rPr lang="ru-RU" sz="3200" b="1" dirty="0" smtClean="0"/>
              <a:t>…………….   улицы  обязательно </a:t>
            </a:r>
            <a:r>
              <a:rPr lang="ru-RU" sz="3200" b="1" dirty="0" smtClean="0"/>
              <a:t>надо </a:t>
            </a:r>
            <a:r>
              <a:rPr lang="ru-RU" sz="3200" b="1" dirty="0" smtClean="0"/>
              <a:t>……………….…... </a:t>
            </a:r>
            <a:r>
              <a:rPr lang="ru-RU" sz="3200" b="1" dirty="0" smtClean="0"/>
              <a:t>сначала </a:t>
            </a:r>
            <a:r>
              <a:rPr lang="ru-RU" sz="3200" b="1" dirty="0" smtClean="0"/>
              <a:t>….……… </a:t>
            </a:r>
            <a:r>
              <a:rPr lang="ru-RU" sz="3200" b="1" dirty="0" smtClean="0"/>
              <a:t>, а дойдя до ……………… дороги - </a:t>
            </a:r>
            <a:r>
              <a:rPr lang="ru-RU" sz="3200" b="1" dirty="0" smtClean="0"/>
              <a:t>…..</a:t>
            </a:r>
            <a:r>
              <a:rPr lang="ru-RU" sz="3200" b="1" dirty="0" smtClean="0"/>
              <a:t>…….…. </a:t>
            </a:r>
            <a:r>
              <a:rPr lang="ru-RU" sz="3200" b="1" dirty="0" smtClean="0"/>
              <a:t>. Если вы не успели перейти дорогу на зелёный свет, спокойно подождите на </a:t>
            </a:r>
            <a:r>
              <a:rPr lang="ru-RU" sz="3200" b="1" dirty="0" smtClean="0"/>
              <a:t>…………..……………………., </a:t>
            </a:r>
            <a:r>
              <a:rPr lang="ru-RU" sz="3200" b="1" dirty="0" smtClean="0"/>
              <a:t>который расположен посередине дороги, а если его нет – на разделительной ……………. . </a:t>
            </a:r>
            <a:endParaRPr lang="ru-RU" sz="3200" dirty="0"/>
          </a:p>
        </p:txBody>
      </p:sp>
      <p:sp>
        <p:nvSpPr>
          <p:cNvPr id="5" name="Заголовок 7"/>
          <p:cNvSpPr txBox="1">
            <a:spLocks/>
          </p:cNvSpPr>
          <p:nvPr/>
        </p:nvSpPr>
        <p:spPr>
          <a:xfrm>
            <a:off x="500034" y="5286388"/>
            <a:ext cx="8305800" cy="928694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Слова</a:t>
            </a:r>
            <a:r>
              <a:rPr kumimoji="0" lang="ru-RU" sz="2800" b="1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для справок: </a:t>
            </a: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переход, посмотреть, налево, середина, направо, островок безопасности, полоса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57290" y="1785926"/>
            <a:ext cx="1714512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переходе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28596" y="2285992"/>
            <a:ext cx="2428892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посмотреть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43438" y="2285992"/>
            <a:ext cx="1500198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налево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57158" y="2786058"/>
            <a:ext cx="1857388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середины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286248" y="2786058"/>
            <a:ext cx="1643074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направо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714876" y="3714752"/>
            <a:ext cx="4143436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островке безопасности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6500826" y="4714884"/>
            <a:ext cx="1571636" cy="418376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полосе</a:t>
            </a:r>
            <a:endParaRPr kumimoji="0" lang="ru-RU" sz="32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 8 - копия.jpg"/>
          <p:cNvPicPr>
            <a:picLocks noChangeAspect="1"/>
          </p:cNvPicPr>
          <p:nvPr/>
        </p:nvPicPr>
        <p:blipFill>
          <a:blip r:embed="rId2">
            <a:lum bright="-21000" contrast="46000"/>
          </a:blip>
          <a:stretch>
            <a:fillRect/>
          </a:stretch>
        </p:blipFill>
        <p:spPr>
          <a:xfrm>
            <a:off x="1000100" y="1000108"/>
            <a:ext cx="7358114" cy="552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305800" cy="4143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Выполняйте правила дорожного движения! </a:t>
            </a:r>
            <a:br>
              <a:rPr lang="ru-RU" dirty="0" smtClean="0"/>
            </a:br>
            <a:r>
              <a:rPr lang="ru-RU" dirty="0" smtClean="0"/>
              <a:t>Чтоб не волновались каждый день родители, </a:t>
            </a:r>
            <a:br>
              <a:rPr lang="ru-RU" dirty="0" smtClean="0"/>
            </a:br>
            <a:r>
              <a:rPr lang="ru-RU" dirty="0" smtClean="0"/>
              <a:t>Чтоб спокойны были за рулём водители.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785794"/>
            <a:ext cx="64683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Страна «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Закония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7908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Губерния «Дорожная»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Полицайка (чист)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3500430" y="2928934"/>
            <a:ext cx="2038350" cy="3638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305800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Правила дорожного движения</a:t>
            </a:r>
            <a:r>
              <a:rPr lang="ru-RU" sz="3600" b="1" dirty="0" smtClean="0"/>
              <a:t> –</a:t>
            </a:r>
            <a:br>
              <a:rPr lang="ru-RU" sz="3600" b="1" dirty="0" smtClean="0"/>
            </a:br>
            <a:r>
              <a:rPr lang="ru-RU" sz="3600" b="1" dirty="0" smtClean="0"/>
              <a:t>Это часть Таблицы Уважения:</a:t>
            </a:r>
            <a:br>
              <a:rPr lang="ru-RU" sz="3600" b="1" dirty="0" smtClean="0"/>
            </a:br>
            <a:r>
              <a:rPr lang="ru-RU" sz="3600" b="1" dirty="0" smtClean="0"/>
              <a:t>Пешехода надо уважать,</a:t>
            </a:r>
            <a:br>
              <a:rPr lang="ru-RU" sz="3600" b="1" dirty="0" smtClean="0"/>
            </a:br>
            <a:r>
              <a:rPr lang="ru-RU" sz="3600" b="1" dirty="0" smtClean="0"/>
              <a:t>На него не надо наезжать.</a:t>
            </a:r>
            <a:br>
              <a:rPr lang="ru-RU" sz="3600" b="1" dirty="0" smtClean="0"/>
            </a:br>
            <a:r>
              <a:rPr lang="ru-RU" sz="3600" b="1" dirty="0" smtClean="0"/>
              <a:t>И прошу вас уважать шофёра,</a:t>
            </a:r>
            <a:br>
              <a:rPr lang="ru-RU" sz="3600" b="1" dirty="0" smtClean="0"/>
            </a:br>
            <a:r>
              <a:rPr lang="ru-RU" sz="3600" b="1" dirty="0" smtClean="0"/>
              <a:t>Каждый может стать шофёром скоро.</a:t>
            </a:r>
            <a:br>
              <a:rPr lang="ru-RU" sz="3600" b="1" dirty="0" smtClean="0"/>
            </a:br>
            <a:r>
              <a:rPr lang="ru-RU" sz="3600" b="1" dirty="0" smtClean="0"/>
              <a:t>Если рядом путь перебегать,</a:t>
            </a:r>
            <a:br>
              <a:rPr lang="ru-RU" sz="3600" b="1" dirty="0" smtClean="0"/>
            </a:br>
            <a:r>
              <a:rPr lang="ru-RU" sz="3600" b="1" dirty="0" smtClean="0"/>
              <a:t>Можем мы шофёра напугать.</a:t>
            </a:r>
            <a:br>
              <a:rPr lang="ru-RU" sz="3600" b="1" dirty="0" smtClean="0"/>
            </a:br>
            <a:r>
              <a:rPr lang="ru-RU" sz="3600" b="1" dirty="0" smtClean="0"/>
              <a:t>Нужно всем участникам движения</a:t>
            </a:r>
            <a:br>
              <a:rPr lang="ru-RU" sz="3600" b="1" dirty="0" smtClean="0"/>
            </a:br>
            <a:r>
              <a:rPr lang="ru-RU" sz="3600" b="1" dirty="0" smtClean="0"/>
              <a:t>Соблюдать Законы Уважения!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000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перехода дороги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14287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1.</a:t>
            </a:r>
            <a:r>
              <a:rPr lang="ru-RU" sz="3200" dirty="0" smtClean="0"/>
              <a:t> Переходить улицу можно только по пешеходным переходам обозначенным специальным знаком «Пешеходный переход».</a:t>
            </a:r>
            <a:endParaRPr lang="ru-RU" sz="3200" dirty="0"/>
          </a:p>
        </p:txBody>
      </p:sp>
      <p:pic>
        <p:nvPicPr>
          <p:cNvPr id="9" name="Рисунок 8" descr="Рис 1.jpg"/>
          <p:cNvPicPr>
            <a:picLocks noChangeAspect="1"/>
          </p:cNvPicPr>
          <p:nvPr/>
        </p:nvPicPr>
        <p:blipFill>
          <a:blip r:embed="rId2">
            <a:lum bright="-10000" contrast="29000"/>
          </a:blip>
          <a:stretch>
            <a:fillRect/>
          </a:stretch>
        </p:blipFill>
        <p:spPr>
          <a:xfrm>
            <a:off x="1928794" y="3500438"/>
            <a:ext cx="4786346" cy="267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000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перехода дороги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142876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2.</a:t>
            </a:r>
            <a:r>
              <a:rPr lang="ru-RU" sz="3200" dirty="0" smtClean="0"/>
              <a:t> Самый безопасный переход – это подземный переход.</a:t>
            </a:r>
            <a:endParaRPr lang="ru-RU" sz="3200" dirty="0"/>
          </a:p>
        </p:txBody>
      </p:sp>
      <p:pic>
        <p:nvPicPr>
          <p:cNvPr id="6" name="Рисунок 5" descr="Рис 2.jpg"/>
          <p:cNvPicPr>
            <a:picLocks noChangeAspect="1"/>
          </p:cNvPicPr>
          <p:nvPr/>
        </p:nvPicPr>
        <p:blipFill>
          <a:blip r:embed="rId2">
            <a:lum bright="-7000" contrast="36000"/>
          </a:blip>
          <a:stretch>
            <a:fillRect/>
          </a:stretch>
        </p:blipFill>
        <p:spPr>
          <a:xfrm>
            <a:off x="2285984" y="3429000"/>
            <a:ext cx="4215384" cy="270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000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перехода дороги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14287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3.</a:t>
            </a:r>
            <a:r>
              <a:rPr lang="ru-RU" sz="3200" dirty="0" smtClean="0"/>
              <a:t> Вы должны пользоваться переходом со светофором. На светофорах для пешеходов есть свои сигналы. </a:t>
            </a:r>
            <a:endParaRPr lang="ru-RU" sz="3200" dirty="0"/>
          </a:p>
        </p:txBody>
      </p:sp>
      <p:pic>
        <p:nvPicPr>
          <p:cNvPr id="5" name="Рисунок 4" descr="Рис 3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142844" y="4143380"/>
            <a:ext cx="4276725" cy="2333625"/>
          </a:xfrm>
          <a:prstGeom prst="rect">
            <a:avLst/>
          </a:prstGeom>
        </p:spPr>
      </p:pic>
      <p:sp>
        <p:nvSpPr>
          <p:cNvPr id="7" name="Заголовок 7"/>
          <p:cNvSpPr txBox="1">
            <a:spLocks/>
          </p:cNvSpPr>
          <p:nvPr/>
        </p:nvSpPr>
        <p:spPr>
          <a:xfrm>
            <a:off x="714348" y="3357562"/>
            <a:ext cx="3214710" cy="500066"/>
          </a:xfrm>
          <a:prstGeom prst="rect">
            <a:avLst/>
          </a:prstGeo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«Красный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человечек» –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ждите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5143504" y="3357562"/>
            <a:ext cx="3214710" cy="500066"/>
          </a:xfrm>
          <a:prstGeom prst="rect">
            <a:avLst/>
          </a:prstGeo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«Зелёный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человечек» – 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дите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Рис 4.jpg"/>
          <p:cNvPicPr>
            <a:picLocks noChangeAspect="1"/>
          </p:cNvPicPr>
          <p:nvPr/>
        </p:nvPicPr>
        <p:blipFill>
          <a:blip r:embed="rId3">
            <a:lum bright="-10000" contrast="30000"/>
          </a:blip>
          <a:srcRect l="1603" t="2799" b="4850"/>
          <a:stretch>
            <a:fillRect/>
          </a:stretch>
        </p:blipFill>
        <p:spPr>
          <a:xfrm>
            <a:off x="4572000" y="4143380"/>
            <a:ext cx="4386262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000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перехода дороги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142876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4.</a:t>
            </a:r>
            <a:r>
              <a:rPr lang="ru-RU" sz="3200" dirty="0" smtClean="0"/>
              <a:t> Пешеходы должны двигаться по тротуарам или обочинам дороги. </a:t>
            </a:r>
            <a:endParaRPr lang="ru-RU" sz="3200" dirty="0"/>
          </a:p>
        </p:txBody>
      </p:sp>
      <p:pic>
        <p:nvPicPr>
          <p:cNvPr id="5" name="Рисунок 4" descr="Рис 6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2214546" y="3429000"/>
            <a:ext cx="4229100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85794"/>
            <a:ext cx="80006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Правила перехода дороги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305800" cy="14287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/>
              <a:t>5.</a:t>
            </a:r>
            <a:r>
              <a:rPr lang="ru-RU" sz="3200" dirty="0" smtClean="0"/>
              <a:t> Нельзя играть на проезжей части, кататься на лыжах, санках, сноубордах и роликах рядом с дорогой – может вынести вас на проезжую часть.</a:t>
            </a:r>
            <a:endParaRPr lang="ru-RU" sz="3200" dirty="0"/>
          </a:p>
        </p:txBody>
      </p:sp>
      <p:pic>
        <p:nvPicPr>
          <p:cNvPr id="6" name="Рисунок 5" descr="Рис 7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2500298" y="3286124"/>
            <a:ext cx="3813048" cy="3172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785794"/>
            <a:ext cx="5257808" cy="77554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пешеходный переход</a:t>
            </a:r>
            <a:endParaRPr lang="ru-RU" i="1" dirty="0"/>
          </a:p>
        </p:txBody>
      </p:sp>
      <p:pic>
        <p:nvPicPr>
          <p:cNvPr id="3" name="Рисунок 2" descr="Полицайка (чист).JPG"/>
          <p:cNvPicPr>
            <a:picLocks noChangeAspect="1"/>
          </p:cNvPicPr>
          <p:nvPr/>
        </p:nvPicPr>
        <p:blipFill>
          <a:blip r:embed="rId2">
            <a:lum bright="-10000" contrast="30000"/>
          </a:blip>
          <a:stretch>
            <a:fillRect/>
          </a:stretch>
        </p:blipFill>
        <p:spPr>
          <a:xfrm>
            <a:off x="214282" y="1357298"/>
            <a:ext cx="2518593" cy="449580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143240" y="3286124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зелёный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14678" y="2500306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красный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14678" y="1643050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подземный переход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71802" y="4143380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тротуарам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071802" y="4929198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проезжей</a:t>
            </a:r>
            <a:r>
              <a:rPr kumimoji="0" lang="ru-RU" sz="5000" b="0" i="1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части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000364" y="5715016"/>
            <a:ext cx="5257808" cy="775542"/>
          </a:xfrm>
          <a:prstGeom prst="rect">
            <a:avLst/>
          </a:prstGeom>
        </p:spPr>
        <p:txBody>
          <a:bodyPr vert="horz" lIns="0" tIns="45720" rIns="0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 дорогой</a:t>
            </a:r>
            <a:endParaRPr kumimoji="0" lang="ru-RU" sz="5000" b="0" i="1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244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Правила дорожного движения – Это часть Таблицы Уважения: Пешехода надо уважать, На него не надо наезжать. И прошу вас уважать шофёра, Каждый может стать шофёром скоро. Если рядом путь перебегать, Можем мы шофёра напугать. Нужно всем участникам движения Соблюдать Законы Уважения!</vt:lpstr>
      <vt:lpstr>1. Переходить улицу можно только по пешеходным переходам обозначенным специальным знаком «Пешеходный переход».</vt:lpstr>
      <vt:lpstr>2. Самый безопасный переход – это подземный переход.</vt:lpstr>
      <vt:lpstr>3. Вы должны пользоваться переходом со светофором. На светофорах для пешеходов есть свои сигналы. </vt:lpstr>
      <vt:lpstr>4. Пешеходы должны двигаться по тротуарам или обочинам дороги. </vt:lpstr>
      <vt:lpstr>5. Нельзя играть на проезжей части, кататься на лыжах, санках, сноубордах и роликах рядом с дорогой – может вынести вас на проезжую часть.</vt:lpstr>
      <vt:lpstr>пешеходный переход</vt:lpstr>
      <vt:lpstr>пешеходный   переход</vt:lpstr>
      <vt:lpstr>При …………….   улицы  обязательно надо ……………….…... сначала ….……… , а дойдя до ……………… дороги - …..…….…. . Если вы не успели перейти дорогу на зелёный свет, спокойно подождите на …………..……………………., который расположен посередине дороги, а если его нет – на разделительной ……………. . </vt:lpstr>
      <vt:lpstr>Слайд 12</vt:lpstr>
      <vt:lpstr>Выполняйте правила дорожного движения!  Чтоб не волновались каждый день родители,  Чтоб спокойны были за рулём водители.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38</cp:revision>
  <dcterms:created xsi:type="dcterms:W3CDTF">2011-12-02T06:49:15Z</dcterms:created>
  <dcterms:modified xsi:type="dcterms:W3CDTF">2011-12-02T18:50:22Z</dcterms:modified>
</cp:coreProperties>
</file>